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26EF9E-1258-4DAF-9F07-BC3A1F8C5DC4}">
  <a:tblStyle styleId="{2426EF9E-1258-4DAF-9F07-BC3A1F8C5D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53af16dc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53af16dc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53af16dc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53af16dc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還是沒有看出明顯的分群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53af16dc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53af16dc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還是沒有看出明顯的分群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53af16dc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53af16dc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用此方式方群，分群的區別較第二次分群更明顯許多(圖六)，但還是難以區分群內候選人的特徵(圖七群組)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53af16dc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53af16dc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仍然沒有很明顯分群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53af16dc7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53af16dc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可以改挑進步或得票率大幅上升的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sz="1200">
                <a:solidFill>
                  <a:schemeClr val="dk1"/>
                </a:solidFill>
              </a:rPr>
              <a:t>單以人工標注貼文內容，但同樣是營造個人形象，每個人的用字遣詞多有不同的方式，若能使用文字探勘，語意分析，情感分析等技術，或許能得出更多的可能性。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3af16dc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3af16dc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美國總統選舉，選舉前民調機構的結果都呈現『拜登大贏川普』但結果並不是。有人說這次選舉</a:t>
            </a:r>
            <a:r>
              <a:rPr b="1" lang="zh-TW"/>
              <a:t>民調機構是最大輸家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sz="1200">
                <a:solidFill>
                  <a:schemeClr val="dk1"/>
                </a:solidFill>
              </a:rPr>
              <a:t>根據網路資料統計顯示20-44歲民眾接觸手機上網比例高達70~80%，其中20-24歲高達83.9%。</a:t>
            </a:r>
            <a:br>
              <a:rPr lang="zh-TW" sz="1200">
                <a:solidFill>
                  <a:schemeClr val="dk1"/>
                </a:solidFill>
              </a:rPr>
            </a:br>
            <a:r>
              <a:rPr lang="zh-TW" sz="1200">
                <a:solidFill>
                  <a:schemeClr val="dk1"/>
                </a:solidFill>
              </a:rPr>
              <a:t>以資策會2014年的最新數據，20-40歲這個階層的新興選民，同時也是最主要上網人口。</a:t>
            </a:r>
            <a:br>
              <a:rPr lang="zh-TW" sz="1200">
                <a:solidFill>
                  <a:schemeClr val="dk1"/>
                </a:solidFill>
              </a:rPr>
            </a:br>
            <a:r>
              <a:rPr b="1" lang="zh-TW" sz="1200">
                <a:solidFill>
                  <a:srgbClr val="FF0000"/>
                </a:solidFill>
              </a:rPr>
              <a:t>因此社群經營在新型態選舉顯得格外重要</a:t>
            </a:r>
            <a:endParaRPr b="1" sz="1200">
              <a:solidFill>
                <a:srgbClr val="FF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選民又可以利用社群幫助候選人宣傳，這就是互聯網效應，也是口碑行銷。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lang="zh-TW" sz="1200">
                <a:solidFill>
                  <a:schemeClr val="dk1"/>
                </a:solidFill>
              </a:rPr>
              <a:t>每位政治人物會依據學歷、經歷、個人特質、選區等而有不同經營策略，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53af16dc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53af16dc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無法讓每位後進者可以準確找到參考的指標，</a:t>
            </a:r>
            <a:br>
              <a:rPr lang="zh-TW"/>
            </a:br>
            <a:r>
              <a:rPr lang="zh-TW"/>
              <a:t>甚至選擇了不適合自己的宣傳策略，造成知名度一直打不開的窘境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我們利用文獻探討定義出我們的題目研究方法。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53af16dc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53af16dc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53af16d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53af16d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53af16dc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53af16dc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候選人背景相關的變數，我們是以中選會上的資訊為主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互動情形：取各項的中位數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貼文讚數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貼文分享數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貼文留言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貼文心情數(love)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貼文心情數(haha)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貼文心情數(wow)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3af16dc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3af16dc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53af16dc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53af16dc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集群分析：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主要是希望將資料分成數個不同的群集，以期使資料的各個群集達到「群內相似性高，群間相異性大」的效果。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可以觀察不同群之間的差異以及相同群之間的共同特性，進而找出資料間隱藏的關係，發現過去未曾發現的資訊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53af16dc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53af16dc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/>
              <a:t>政治人物經營不同社群媒體</a:t>
            </a:r>
            <a:endParaRPr sz="2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之策略分析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</a:rPr>
              <a:t>組員: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資管碩一 r09725054  卜人傑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資管碩一 r09725047  劉育志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資管碩一 r09725059  吳昀蔚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資管碩一 r09725060  黃瀚陞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資管碩一 r09725064  游芮瑜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資管碩一 r09725017  謝欣珊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00" y="661250"/>
            <a:ext cx="3043875" cy="18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675" y="661250"/>
            <a:ext cx="3039250" cy="18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800" y="2526275"/>
            <a:ext cx="3056172" cy="19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0675" y="2535900"/>
            <a:ext cx="3039250" cy="1952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研究結果與分析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3622200" cy="17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我們決定考量發文後的成效，於是加入互動類型的變數，即所有變數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170" y="1239675"/>
            <a:ext cx="451415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研究結果與分析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3752700" cy="17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我們</a:t>
            </a:r>
            <a:r>
              <a:rPr lang="zh-TW">
                <a:solidFill>
                  <a:schemeClr val="dk1"/>
                </a:solidFill>
              </a:rPr>
              <a:t>發現，投影分群結果到某些維度組合(2D)時，可以看出比較明顯的分群。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50" y="22954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525" y="183500"/>
            <a:ext cx="3580100" cy="238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525" y="2479550"/>
            <a:ext cx="3580100" cy="238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研究結果與分析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將貼文形式分成2類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有無影片或直播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將貼文種類分成2類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軟性資訊和硬性資訊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400" y="1208900"/>
            <a:ext cx="4876400" cy="36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3726850" y="1438425"/>
            <a:ext cx="1667400" cy="1710900"/>
          </a:xfrm>
          <a:prstGeom prst="ellipse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3672375" y="3149325"/>
            <a:ext cx="1558500" cy="15147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 rot="981162">
            <a:off x="5122988" y="2336525"/>
            <a:ext cx="2817268" cy="2188251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/>
              <a:t>研究結果與分析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3317" l="8021" r="6552" t="9839"/>
          <a:stretch/>
        </p:blipFill>
        <p:spPr>
          <a:xfrm>
            <a:off x="4103400" y="148650"/>
            <a:ext cx="3579151" cy="484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研究結論與改進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使用k-means分群及HAC分群，透過調整變數，能逐漸找到明顯的分群界線，但仍未能找到群內候選人的相似度特徵。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我們認為可能是下列因素：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資料時間：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只有兩個月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太過接近大選，最後的貼文形式，大部分都是推廣造勢類型，策略不明顯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資料組數挑選：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只有每個選區的有經營臉書的前兩名得票率候選人，候選人的組數不夠多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只觀察得票率前2名的候選人，這類候選人的基本盤較為穩固，因此臉書的策略不太重要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資料處理：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單以人工標注貼文內容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研究背景與動機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得票結果和民調數字落差很大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雙方候選人在社群媒體上的聲量，看起來更能反映出真實投票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可以直接跟選民溝通，且是</a:t>
            </a:r>
            <a:r>
              <a:rPr b="1" lang="zh-TW">
                <a:solidFill>
                  <a:srgbClr val="3C78D8"/>
                </a:solidFill>
              </a:rPr>
              <a:t>雙向溝通</a:t>
            </a:r>
            <a:br>
              <a:rPr b="1" lang="zh-TW">
                <a:solidFill>
                  <a:srgbClr val="3C78D8"/>
                </a:solidFill>
              </a:rPr>
            </a:br>
            <a:endParaRPr b="1">
              <a:solidFill>
                <a:srgbClr val="3C78D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zh-TW">
                <a:solidFill>
                  <a:srgbClr val="000000"/>
                </a:solidFill>
              </a:rPr>
              <a:t>由此可知，經營社群很重要，經營社群策略也因人而異。</a:t>
            </a:r>
            <a:br>
              <a:rPr lang="zh-TW">
                <a:solidFill>
                  <a:srgbClr val="000000"/>
                </a:solidFill>
              </a:rPr>
            </a:br>
            <a:r>
              <a:rPr lang="zh-TW">
                <a:solidFill>
                  <a:srgbClr val="000000"/>
                </a:solidFill>
              </a:rPr>
              <a:t>這也是我們想研究的主題，</a:t>
            </a:r>
            <a:r>
              <a:rPr b="1" lang="zh-TW">
                <a:solidFill>
                  <a:srgbClr val="000000"/>
                </a:solidFill>
              </a:rPr>
              <a:t>不同政治人物經營臉書之策略分析</a:t>
            </a:r>
            <a:r>
              <a:rPr lang="zh-TW">
                <a:solidFill>
                  <a:srgbClr val="000000"/>
                </a:solidFill>
              </a:rPr>
              <a:t>。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文獻探討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66500"/>
            <a:ext cx="89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過去的研究多以</a:t>
            </a:r>
            <a:r>
              <a:rPr b="1" lang="zh-TW" sz="1900"/>
              <a:t>個案探討</a:t>
            </a:r>
            <a:r>
              <a:rPr lang="zh-TW" sz="1900"/>
              <a:t>或</a:t>
            </a:r>
            <a:r>
              <a:rPr b="1" lang="zh-TW" sz="1900"/>
              <a:t>研究不同社群</a:t>
            </a:r>
            <a:r>
              <a:rPr lang="zh-TW" sz="1900"/>
              <a:t>為主，較</a:t>
            </a:r>
            <a:r>
              <a:rPr b="1" lang="zh-TW" sz="1900"/>
              <a:t>缺乏</a:t>
            </a:r>
            <a:r>
              <a:rPr b="1" lang="zh-TW" sz="1900">
                <a:solidFill>
                  <a:srgbClr val="3C78D8"/>
                </a:solidFill>
              </a:rPr>
              <a:t>全面性</a:t>
            </a:r>
            <a:r>
              <a:rPr lang="zh-TW" sz="1900"/>
              <a:t>且客觀的研究</a:t>
            </a:r>
            <a:endParaRPr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以鉅量資料取徑分析facebook候選人網路競選行為及群眾討論行為</a:t>
            </a:r>
            <a:br>
              <a:rPr lang="zh-TW" sz="1500"/>
            </a:br>
            <a:r>
              <a:rPr lang="zh-TW" sz="1500"/>
              <a:t>—2014台北市長選舉</a:t>
            </a:r>
            <a:r>
              <a:rPr b="1" lang="zh-TW" sz="1500"/>
              <a:t>個案研究</a:t>
            </a:r>
            <a:r>
              <a:rPr lang="zh-TW" sz="1500"/>
              <a:t>（黃家莉，2020）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政治人物社群媒體展演與群眾回覆（簡娉亭，2019）</a:t>
            </a:r>
            <a:br>
              <a:rPr lang="zh-TW" sz="1500"/>
            </a:br>
            <a:r>
              <a:rPr lang="zh-TW" sz="1500"/>
              <a:t>主要研究政治人物如何於</a:t>
            </a:r>
            <a:r>
              <a:rPr b="1" lang="zh-TW" sz="1500"/>
              <a:t>不同特性的社群媒體平台</a:t>
            </a:r>
            <a:r>
              <a:rPr lang="zh-TW" sz="1500"/>
              <a:t>(例如：臉書及Instagram)展演，</a:t>
            </a:r>
            <a:br>
              <a:rPr lang="zh-TW" sz="1500"/>
            </a:br>
            <a:r>
              <a:rPr lang="zh-TW" sz="1500"/>
              <a:t>以及群眾在不同社群媒體中的網路聲量與理性溝通情形。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政治人物</a:t>
            </a:r>
            <a:r>
              <a:rPr b="1" lang="zh-TW" sz="1500"/>
              <a:t>經營臉書策略</a:t>
            </a:r>
            <a:r>
              <a:rPr lang="zh-TW" sz="1500"/>
              <a:t>之研究：以第九屆不分區立法委員為例</a:t>
            </a:r>
            <a:br>
              <a:rPr lang="zh-TW" sz="1500"/>
            </a:br>
            <a:r>
              <a:rPr lang="zh-TW" sz="1500"/>
              <a:t>（王光旭、蔡子弘 、陳薇丞，2019）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研究設計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資料收集</a:t>
            </a:r>
            <a:br>
              <a:rPr lang="zh-TW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數據整理</a:t>
            </a:r>
            <a:br>
              <a:rPr lang="zh-TW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非監督式分群法</a:t>
            </a:r>
            <a:endParaRPr sz="2000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11426" l="0" r="5204" t="0"/>
          <a:stretch/>
        </p:blipFill>
        <p:spPr>
          <a:xfrm>
            <a:off x="3307225" y="3132350"/>
            <a:ext cx="4780900" cy="129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4945" l="22946" r="22767" t="6433"/>
          <a:stretch/>
        </p:blipFill>
        <p:spPr>
          <a:xfrm>
            <a:off x="5844250" y="779188"/>
            <a:ext cx="2207300" cy="18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7225" y="629225"/>
            <a:ext cx="21336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研究設計</a:t>
            </a:r>
            <a:endParaRPr/>
          </a:p>
        </p:txBody>
      </p:sp>
      <p:grpSp>
        <p:nvGrpSpPr>
          <p:cNvPr id="82" name="Google Shape;82;p17"/>
          <p:cNvGrpSpPr/>
          <p:nvPr/>
        </p:nvGrpSpPr>
        <p:grpSpPr>
          <a:xfrm>
            <a:off x="2655049" y="546533"/>
            <a:ext cx="4646563" cy="441799"/>
            <a:chOff x="3264725" y="1135100"/>
            <a:chExt cx="4796700" cy="691500"/>
          </a:xfrm>
        </p:grpSpPr>
        <p:sp>
          <p:nvSpPr>
            <p:cNvPr id="83" name="Google Shape;83;p17"/>
            <p:cNvSpPr/>
            <p:nvPr/>
          </p:nvSpPr>
          <p:spPr>
            <a:xfrm>
              <a:off x="4838225" y="1287500"/>
              <a:ext cx="1649700" cy="539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100"/>
                <a:t>資料</a:t>
              </a:r>
              <a:r>
                <a:rPr lang="zh-TW" sz="2100"/>
                <a:t>處理</a:t>
              </a:r>
              <a:endParaRPr sz="2100"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6411725" y="1287500"/>
              <a:ext cx="1649700" cy="539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100"/>
                <a:t>分群</a:t>
              </a:r>
              <a:endParaRPr sz="2100"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264725" y="1135100"/>
              <a:ext cx="1649700" cy="6915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300"/>
                <a:t>資料蒐集</a:t>
              </a:r>
              <a:endParaRPr sz="2300"/>
            </a:p>
          </p:txBody>
        </p:sp>
      </p:grpSp>
      <p:sp>
        <p:nvSpPr>
          <p:cNvPr id="86" name="Google Shape;86;p17"/>
          <p:cNvSpPr txBox="1"/>
          <p:nvPr/>
        </p:nvSpPr>
        <p:spPr>
          <a:xfrm>
            <a:off x="311700" y="1597700"/>
            <a:ext cx="790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平台：Facebook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資料：六都立委候選人</a:t>
            </a:r>
            <a:r>
              <a:rPr lang="zh-TW" sz="2000"/>
              <a:t>、</a:t>
            </a:r>
            <a:r>
              <a:rPr lang="zh-TW" sz="2000"/>
              <a:t>總統候選人</a:t>
            </a:r>
            <a:r>
              <a:rPr lang="zh-TW" sz="2000"/>
              <a:t>、</a:t>
            </a:r>
            <a:r>
              <a:rPr lang="zh-TW" sz="2000"/>
              <a:t>政黨的臉書貼文</a:t>
            </a:r>
            <a:endParaRPr sz="20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樣本選擇： 每一</a:t>
            </a:r>
            <a:r>
              <a:rPr lang="zh-TW" sz="1800">
                <a:solidFill>
                  <a:srgbClr val="3C78D8"/>
                </a:solidFill>
              </a:rPr>
              <a:t>直轄選區</a:t>
            </a:r>
            <a:r>
              <a:rPr lang="zh-TW" sz="1800">
                <a:solidFill>
                  <a:schemeClr val="dk1"/>
                </a:solidFill>
              </a:rPr>
              <a:t>有經營臉書專頁的立委候選人，取</a:t>
            </a:r>
            <a:r>
              <a:rPr lang="zh-TW" sz="1800">
                <a:solidFill>
                  <a:srgbClr val="3C78D8"/>
                </a:solidFill>
              </a:rPr>
              <a:t>得票率前2名</a:t>
            </a:r>
            <a:r>
              <a:rPr lang="zh-TW" sz="1800">
                <a:solidFill>
                  <a:schemeClr val="dk1"/>
                </a:solidFill>
              </a:rPr>
              <a:t>的候選人，於</a:t>
            </a:r>
            <a:r>
              <a:rPr lang="zh-TW" sz="1800">
                <a:solidFill>
                  <a:srgbClr val="3C78D8"/>
                </a:solidFill>
              </a:rPr>
              <a:t>選舉日前2個月（2019/11/1~2020/1/10）</a:t>
            </a:r>
            <a:r>
              <a:rPr lang="zh-TW" sz="1800">
                <a:solidFill>
                  <a:schemeClr val="dk1"/>
                </a:solidFill>
              </a:rPr>
              <a:t>的臉書貼文來做分析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資料蒐集: 以facebook-scrapy抓取臉書的資料，「BeautifulSoup」取得所需的臉書頁面資料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研究設計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1071750"/>
            <a:ext cx="790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1800">
                <a:solidFill>
                  <a:schemeClr val="dk1"/>
                </a:solidFill>
              </a:rPr>
              <a:t>設定變數：</a:t>
            </a:r>
            <a:br>
              <a:rPr lang="zh-TW" sz="1800">
                <a:solidFill>
                  <a:schemeClr val="dk1"/>
                </a:solidFill>
              </a:rPr>
            </a:br>
            <a:r>
              <a:rPr lang="zh-TW" sz="1800">
                <a:solidFill>
                  <a:schemeClr val="dk1"/>
                </a:solidFill>
              </a:rPr>
              <a:t>將變數分為與</a:t>
            </a:r>
            <a:r>
              <a:rPr lang="zh-TW" sz="1800">
                <a:solidFill>
                  <a:srgbClr val="1155CC"/>
                </a:solidFill>
              </a:rPr>
              <a:t>候選人背景相關</a:t>
            </a:r>
            <a:r>
              <a:rPr lang="zh-TW" sz="1800">
                <a:solidFill>
                  <a:schemeClr val="dk1"/>
                </a:solidFill>
              </a:rPr>
              <a:t>、</a:t>
            </a:r>
            <a:r>
              <a:rPr lang="zh-TW" sz="1800">
                <a:solidFill>
                  <a:srgbClr val="1155CC"/>
                </a:solidFill>
              </a:rPr>
              <a:t>候選人臉書貼文</a:t>
            </a:r>
            <a:r>
              <a:rPr lang="zh-TW" sz="1800">
                <a:solidFill>
                  <a:schemeClr val="dk1"/>
                </a:solidFill>
              </a:rPr>
              <a:t>相關兩類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93" name="Google Shape;93;p18"/>
          <p:cNvGrpSpPr/>
          <p:nvPr/>
        </p:nvGrpSpPr>
        <p:grpSpPr>
          <a:xfrm>
            <a:off x="2655050" y="546523"/>
            <a:ext cx="4646562" cy="441810"/>
            <a:chOff x="2655050" y="546523"/>
            <a:chExt cx="4646562" cy="441810"/>
          </a:xfrm>
        </p:grpSpPr>
        <p:sp>
          <p:nvSpPr>
            <p:cNvPr id="94" name="Google Shape;94;p18"/>
            <p:cNvSpPr/>
            <p:nvPr/>
          </p:nvSpPr>
          <p:spPr>
            <a:xfrm>
              <a:off x="2655050" y="643902"/>
              <a:ext cx="1598064" cy="344431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100"/>
                <a:t>資料蒐集</a:t>
              </a:r>
              <a:endParaRPr sz="2100"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5703548" y="643901"/>
              <a:ext cx="1598064" cy="344431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100"/>
                <a:t>分群</a:t>
              </a:r>
              <a:endParaRPr sz="2100"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4179300" y="546523"/>
              <a:ext cx="1598064" cy="441799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100"/>
                <a:t>資料處理</a:t>
              </a:r>
              <a:endParaRPr sz="2100"/>
            </a:p>
          </p:txBody>
        </p:sp>
      </p:grpSp>
      <p:graphicFrame>
        <p:nvGraphicFramePr>
          <p:cNvPr id="97" name="Google Shape;97;p18"/>
          <p:cNvGraphicFramePr/>
          <p:nvPr/>
        </p:nvGraphicFramePr>
        <p:xfrm>
          <a:off x="884575" y="19670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{2426EF9E-1258-4DAF-9F07-BC3A1F8C5DC4}</a:tableStyleId>
              </a:tblPr>
              <a:tblGrid>
                <a:gridCol w="2597675"/>
                <a:gridCol w="3530000"/>
              </a:tblGrid>
              <a:tr h="34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候選人背景相關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/>
                        <a:t>候選人貼文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個人背景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貼文形式</a:t>
                      </a:r>
                      <a:br>
                        <a:rPr lang="zh-TW" sz="1300"/>
                      </a:br>
                      <a:r>
                        <a:rPr lang="zh-TW" sz="1300"/>
                        <a:t>（純文字、直</a:t>
                      </a:r>
                      <a:r>
                        <a:rPr lang="zh-TW" sz="1300"/>
                        <a:t>播⋯⋯）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與政治相關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貼文內容</a:t>
                      </a:r>
                      <a:br>
                        <a:rPr lang="zh-TW" sz="1300"/>
                      </a:br>
                      <a:r>
                        <a:rPr lang="zh-TW" sz="1300"/>
                        <a:t>（經營形象、攻擊對手⋯⋯）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1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貼文數量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互動情形</a:t>
                      </a:r>
                      <a:br>
                        <a:rPr lang="zh-TW" sz="1300"/>
                      </a:br>
                      <a:r>
                        <a:rPr lang="zh-TW" sz="1300"/>
                        <a:t>（讚數、分享數⋯⋯）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經營程度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（發文頻率⋯⋯）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研究設計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標記發文類別：</a:t>
            </a:r>
            <a:endParaRPr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經營個人形象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政見描述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攻擊對手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回覆攻擊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造勢宣傳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時事評論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其他</a:t>
            </a:r>
            <a:br>
              <a:rPr lang="zh-TW" sz="1600">
                <a:solidFill>
                  <a:schemeClr val="dk1"/>
                </a:solidFill>
              </a:rPr>
            </a:br>
            <a:br>
              <a:rPr lang="zh-TW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貼文內容的分類，每篇是以</a:t>
            </a:r>
            <a:r>
              <a:rPr b="1" lang="zh-TW">
                <a:solidFill>
                  <a:schemeClr val="dk1"/>
                </a:solidFill>
              </a:rPr>
              <a:t>人工</a:t>
            </a:r>
            <a:r>
              <a:rPr lang="zh-TW">
                <a:solidFill>
                  <a:schemeClr val="dk1"/>
                </a:solidFill>
              </a:rPr>
              <a:t>方式標記，由於是組員各自負責，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有做過</a:t>
            </a:r>
            <a:r>
              <a:rPr b="1" lang="zh-TW">
                <a:solidFill>
                  <a:schemeClr val="dk1"/>
                </a:solidFill>
              </a:rPr>
              <a:t>一致性檢定</a:t>
            </a:r>
            <a:r>
              <a:rPr lang="zh-TW">
                <a:solidFill>
                  <a:schemeClr val="dk1"/>
                </a:solidFill>
              </a:rPr>
              <a:t>，確認每個人標記的方式容許在一定程度內的誤差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研究設計</a:t>
            </a:r>
            <a:endParaRPr/>
          </a:p>
        </p:txBody>
      </p:sp>
      <p:grpSp>
        <p:nvGrpSpPr>
          <p:cNvPr id="105" name="Google Shape;105;p19"/>
          <p:cNvGrpSpPr/>
          <p:nvPr/>
        </p:nvGrpSpPr>
        <p:grpSpPr>
          <a:xfrm>
            <a:off x="2655050" y="546523"/>
            <a:ext cx="4646598" cy="441900"/>
            <a:chOff x="2655050" y="546523"/>
            <a:chExt cx="4646598" cy="441900"/>
          </a:xfrm>
        </p:grpSpPr>
        <p:sp>
          <p:nvSpPr>
            <p:cNvPr id="106" name="Google Shape;106;p19"/>
            <p:cNvSpPr/>
            <p:nvPr/>
          </p:nvSpPr>
          <p:spPr>
            <a:xfrm>
              <a:off x="2655050" y="643902"/>
              <a:ext cx="1598100" cy="34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100"/>
                <a:t>資料蒐集</a:t>
              </a:r>
              <a:endParaRPr sz="2100"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5703548" y="643901"/>
              <a:ext cx="1598100" cy="3444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100"/>
                <a:t>分群</a:t>
              </a:r>
              <a:endParaRPr sz="2100"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4179300" y="546523"/>
              <a:ext cx="1598100" cy="4419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100"/>
                <a:t>資料處理</a:t>
              </a:r>
              <a:endParaRPr sz="2100"/>
            </a:p>
          </p:txBody>
        </p:sp>
      </p:grpSp>
      <p:grpSp>
        <p:nvGrpSpPr>
          <p:cNvPr id="109" name="Google Shape;109;p19"/>
          <p:cNvGrpSpPr/>
          <p:nvPr/>
        </p:nvGrpSpPr>
        <p:grpSpPr>
          <a:xfrm>
            <a:off x="3344485" y="1230253"/>
            <a:ext cx="5024400" cy="2682982"/>
            <a:chOff x="3167625" y="1563700"/>
            <a:chExt cx="5486950" cy="3058575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67625" y="1573525"/>
              <a:ext cx="5453026" cy="304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9"/>
            <p:cNvSpPr/>
            <p:nvPr/>
          </p:nvSpPr>
          <p:spPr>
            <a:xfrm>
              <a:off x="7779175" y="1563700"/>
              <a:ext cx="875400" cy="3005100"/>
            </a:xfrm>
            <a:prstGeom prst="rect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研究設計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集群分析（Cluster Analysis）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K-means</a:t>
            </a:r>
            <a:r>
              <a:rPr lang="zh-TW">
                <a:solidFill>
                  <a:schemeClr val="dk1"/>
                </a:solidFill>
              </a:rPr>
              <a:t>演算</a:t>
            </a:r>
            <a:r>
              <a:rPr lang="zh-TW">
                <a:solidFill>
                  <a:schemeClr val="dk1"/>
                </a:solidFill>
              </a:rPr>
              <a:t>法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階層式分群法（Hierarchical clustering）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8" name="Google Shape;118;p20"/>
          <p:cNvGrpSpPr/>
          <p:nvPr/>
        </p:nvGrpSpPr>
        <p:grpSpPr>
          <a:xfrm>
            <a:off x="2655050" y="546400"/>
            <a:ext cx="4646600" cy="442025"/>
            <a:chOff x="2655050" y="546400"/>
            <a:chExt cx="4646600" cy="442025"/>
          </a:xfrm>
        </p:grpSpPr>
        <p:sp>
          <p:nvSpPr>
            <p:cNvPr id="119" name="Google Shape;119;p20"/>
            <p:cNvSpPr/>
            <p:nvPr/>
          </p:nvSpPr>
          <p:spPr>
            <a:xfrm>
              <a:off x="2655050" y="643902"/>
              <a:ext cx="1598100" cy="34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100"/>
                <a:t>資料蒐集</a:t>
              </a:r>
              <a:endParaRPr sz="2100"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4179300" y="644024"/>
              <a:ext cx="1598100" cy="3444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100"/>
                <a:t>資料處理</a:t>
              </a:r>
              <a:endParaRPr sz="2100"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5703550" y="546400"/>
              <a:ext cx="1598100" cy="441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100"/>
                <a:t>分群</a:t>
              </a:r>
              <a:endParaRPr sz="21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研究結果與分析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首先使用三大變數類型（貼文形式，貼文內容，經營程度</a:t>
            </a:r>
            <a:r>
              <a:rPr lang="zh-TW">
                <a:solidFill>
                  <a:schemeClr val="dk1"/>
                </a:solidFill>
              </a:rPr>
              <a:t>）</a:t>
            </a:r>
            <a:r>
              <a:rPr lang="zh-TW">
                <a:solidFill>
                  <a:schemeClr val="dk1"/>
                </a:solidFill>
              </a:rPr>
              <a:t>，K-Means分群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無明顯群，分群沒有太好的效果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針對群內的候選人進行特徵分析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沒有找到明顯的特徵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因此判斷與</a:t>
            </a:r>
            <a:r>
              <a:rPr b="1" lang="zh-TW">
                <a:solidFill>
                  <a:schemeClr val="dk1"/>
                </a:solidFill>
              </a:rPr>
              <a:t>候選人的貼文模式</a:t>
            </a:r>
            <a:r>
              <a:rPr b="1" lang="zh-TW">
                <a:solidFill>
                  <a:srgbClr val="E06666"/>
                </a:solidFill>
              </a:rPr>
              <a:t>沒有</a:t>
            </a:r>
            <a:r>
              <a:rPr b="1" lang="zh-TW">
                <a:solidFill>
                  <a:schemeClr val="dk1"/>
                </a:solidFill>
              </a:rPr>
              <a:t>關係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075" y="1733675"/>
            <a:ext cx="4030149" cy="32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