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77" r:id="rId2"/>
    <p:sldId id="395" r:id="rId3"/>
    <p:sldId id="389" r:id="rId4"/>
    <p:sldId id="404" r:id="rId5"/>
    <p:sldId id="396" r:id="rId6"/>
    <p:sldId id="397" r:id="rId7"/>
    <p:sldId id="401" r:id="rId8"/>
    <p:sldId id="399" r:id="rId9"/>
    <p:sldId id="398" r:id="rId10"/>
    <p:sldId id="391" r:id="rId11"/>
    <p:sldId id="392" r:id="rId12"/>
    <p:sldId id="393" r:id="rId13"/>
    <p:sldId id="39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1818"/>
    <a:srgbClr val="333F50"/>
    <a:srgbClr val="272938"/>
    <a:srgbClr val="FFCCCC"/>
    <a:srgbClr val="626B78"/>
    <a:srgbClr val="BFBFBF"/>
    <a:srgbClr val="EE929D"/>
    <a:srgbClr val="E37987"/>
    <a:srgbClr val="045D32"/>
    <a:srgbClr val="238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72" autoAdjust="0"/>
    <p:restoredTop sz="70511" autoAdjust="0"/>
  </p:normalViewPr>
  <p:slideViewPr>
    <p:cSldViewPr snapToGrid="0">
      <p:cViewPr varScale="1">
        <p:scale>
          <a:sx n="48" d="100"/>
          <a:sy n="48" d="100"/>
        </p:scale>
        <p:origin x="1028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91E24-DFBE-42E3-9ECC-287096002F6C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34005-03A0-4AFA-8AA7-48C86A295A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958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34005-03A0-4AFA-8AA7-48C86A295A6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872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34005-03A0-4AFA-8AA7-48C86A295A6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270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因為社群語句可能是由很多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不同比例的情緒多元組成的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，加上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這次所使用的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 data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裡很難去有效的定義每一篇留言的情緒指標是甚麼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，所以在情緒分類上會有偏誤。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在部分YouTuber內容中可能因為在討論的議題是比較令人感傷的，像是探討coronavirus relief bill對於社會主義以及人民的福祉問題，有可能是對於這個影片所講述的疫情現象而感到同樣的悲傷，也可能是不認同這部影片的觀點所造成的負面用語，而在我們這次的模型較難以辨識出這兩種所謂的”good sadness”、”bad sadness”的區別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34005-03A0-4AFA-8AA7-48C86A295A6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818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dirty="0" smtClean="0"/>
              <a:t>我們認為若是在社群言論的語句嚴謹度/完整性不足的情況下以及將正負向情緒的資料標記過於細，反而會導致系統學到容易錯誤的pattern</a:t>
            </a:r>
            <a:endParaRPr lang="en-US" altLang="zh-TW" sz="1600" dirty="0" smtClean="0">
              <a:solidFill>
                <a:srgbClr val="333F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34005-03A0-4AFA-8AA7-48C86A295A6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400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在過往並沒有太多關於使用者對於YouTube影片留言情緒以及對於該影片的like數的比較分析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34005-03A0-4AFA-8AA7-48C86A295A6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307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在過往並沒有太多關於使用者對於YouTube影片留言情緒以及對於該影片的like數的比較分析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34005-03A0-4AFA-8AA7-48C86A295A6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1887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我們以YouTube影片下的每則comment分別求得TF-IDF值，作為模型參數與準備好的資料集特徵進行訓練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又可以將演算法簡化為，最後得到預期的後驗機率依此給定情緒標籤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34005-03A0-4AFA-8AA7-48C86A295A6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524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34005-03A0-4AFA-8AA7-48C86A295A6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921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我們以YouTube影片下的每則comment分別求得TF-IDF值，作為模型參數與準備好的資料集特徵進行訓練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又可以將演算法簡化為，最後得到預期的後驗機率依此給定情緒標籤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34005-03A0-4AFA-8AA7-48C86A295A6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355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採用Multinomial Naïve Bayes與Bernoulli Naïve Bayes演算法進行Classification，由於我們是多類別分類任務，所以最後決定採用效果較佳的Multinomial Naïve Bayes演算法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</a:t>
            </a:r>
            <a:endParaRPr lang="zh-TW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我們以YouTube影片下的每則comment分別求得TF-IDF值，作為模型參數與準備好的資料集特徵進行訓練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又可以將演算法簡化為，最後得到預期的後驗機率依此給定情緒標籤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34005-03A0-4AFA-8AA7-48C86A295A6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857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採用Multinomial Naïve Bayes與Bernoulli Naïve Bayes演算法進行Classification，由於我們是多類別分類任務，所以最後決定採用效果較佳的Multinomial Naïve Bayes演算法</a:t>
            </a:r>
          </a:p>
          <a:p>
            <a:pPr lvl="0"/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我們以YouTube影片下的每則comment分別求得TF-IDF值，作為模型參數與準備好的資料集特徵進行訓練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又可以將演算法簡化為，最後得到預期的後驗機率依此給定情緒標籤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34005-03A0-4AFA-8AA7-48C86A295A6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16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B4CE-0AAF-453A-968C-A0ACABCC7DF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7FEB-EA21-4F77-9EEF-1BAA7CAFAE7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4EAE-1340-4011-8A7B-8B9B89298A9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C2ED-C75A-43EA-8BA9-2DB83781138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B60-7DBA-4F6F-9BDD-E7805F774A8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CC4F-EF33-4291-8D6F-B0E3E580454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C3B1-195D-4AA6-91D5-8F04AA14BFA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DE4E-AFC1-4EEC-B06F-AFEE7F3ED56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977E-D63A-4A37-B242-E5DC8B1ED09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E230-D2BF-4B1C-8199-9C86E2CF463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395E-A202-4153-9EBA-E575A537D1C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3D38-8CD5-4BF5-B211-7F69362C80B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youtube/v3/docs" TargetMode="External"/><Relationship Id="rId2" Type="http://schemas.openxmlformats.org/officeDocument/2006/relationships/hyperlink" Target="https://kth.diva-portal.org/smash/get/diva2:1214428/FULLTEXT01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neomatrix369/tweet-sentiment-extraction-extended?select=train.csv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9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60295" y="1732841"/>
            <a:ext cx="85575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探討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影片的留言情緒</a:t>
            </a:r>
            <a:endParaRPr lang="en-US" altLang="zh-TW" sz="32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影響影片受歡迎度之研究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822655" y="3452770"/>
            <a:ext cx="8640000" cy="0"/>
          </a:xfrm>
          <a:prstGeom prst="line">
            <a:avLst/>
          </a:prstGeom>
          <a:ln w="38100" cap="rnd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822655" y="3452770"/>
            <a:ext cx="5400000" cy="0"/>
          </a:xfrm>
          <a:prstGeom prst="line">
            <a:avLst/>
          </a:prstGeom>
          <a:ln w="3810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830621" y="3594512"/>
            <a:ext cx="415910" cy="175612"/>
            <a:chOff x="518685" y="5627247"/>
            <a:chExt cx="415910" cy="175612"/>
          </a:xfrm>
        </p:grpSpPr>
        <p:sp>
          <p:nvSpPr>
            <p:cNvPr id="9" name="이등변 삼각형 8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260295" y="4210937"/>
            <a:ext cx="5764719" cy="1420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別 </a:t>
            </a:r>
            <a:r>
              <a: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</a:t>
            </a: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</a:p>
          <a:p>
            <a:pPr algn="ctr">
              <a:lnSpc>
                <a:spcPct val="150000"/>
              </a:lnSpc>
            </a:pPr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組員 </a:t>
            </a:r>
            <a:r>
              <a: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卜</a:t>
            </a: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人傑、游芮瑜、謝欣珊、吳昀蔚、曾國瑋</a:t>
            </a:r>
          </a:p>
          <a:p>
            <a:pPr algn="ctr">
              <a:lnSpc>
                <a:spcPct val="150000"/>
              </a:lnSpc>
            </a:pP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306455" y="5800100"/>
            <a:ext cx="1156200" cy="358775"/>
          </a:xfrm>
          <a:prstGeom prst="roundRect">
            <a:avLst>
              <a:gd name="adj" fmla="val 0"/>
            </a:avLst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START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1028" name="Picture 4" descr="Youtube Logo Icon of Flat style - Available in SVG, PNG, EPS, AI &amp; Icon  fon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655" y="2045302"/>
            <a:ext cx="1028770" cy="102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73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747" y="1122428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747" y="1122428"/>
            <a:ext cx="8119995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98713" y="1264170"/>
            <a:ext cx="415910" cy="175612"/>
            <a:chOff x="518685" y="5627247"/>
            <a:chExt cx="415910" cy="175612"/>
          </a:xfrm>
        </p:grpSpPr>
        <p:sp>
          <p:nvSpPr>
            <p:cNvPr id="9" name="이등변 삼각형 8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90747" y="430080"/>
            <a:ext cx="51828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333F50"/>
                </a:solidFill>
              </a:rPr>
              <a:t>System Outcomes</a:t>
            </a:r>
          </a:p>
        </p:txBody>
      </p:sp>
      <p:sp>
        <p:nvSpPr>
          <p:cNvPr id="23" name="矩形 22"/>
          <p:cNvSpPr/>
          <p:nvPr/>
        </p:nvSpPr>
        <p:spPr>
          <a:xfrm>
            <a:off x="727233" y="1639530"/>
            <a:ext cx="106961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情緒分析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ediction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ccuracy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400" b="1" dirty="0" smtClean="0">
                <a:solidFill>
                  <a:srgbClr val="FE181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78%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r>
              <a:rPr lang="zh-TW" altLang="en-US" sz="2400" b="1" dirty="0">
                <a:solidFill>
                  <a:srgbClr val="FE181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每則影片留言正負向情緒的</a:t>
            </a:r>
            <a:r>
              <a:rPr lang="zh-TW" altLang="en-US" sz="2400" b="1" dirty="0" smtClean="0">
                <a:solidFill>
                  <a:srgbClr val="FE181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比例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2400" b="1" dirty="0">
                <a:solidFill>
                  <a:srgbClr val="FE181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影片的 </a:t>
            </a:r>
            <a:r>
              <a:rPr lang="en-US" altLang="zh-TW" sz="2400" b="1" dirty="0">
                <a:solidFill>
                  <a:srgbClr val="FE181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like</a:t>
            </a:r>
            <a:r>
              <a:rPr lang="zh-TW" altLang="en-US" sz="2400" b="1" dirty="0">
                <a:solidFill>
                  <a:srgbClr val="FE181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數及 </a:t>
            </a:r>
            <a:r>
              <a:rPr lang="en-US" altLang="zh-TW" sz="2400" b="1" dirty="0">
                <a:solidFill>
                  <a:srgbClr val="FE181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dislike</a:t>
            </a:r>
            <a:r>
              <a:rPr lang="zh-TW" altLang="en-US" sz="2400" b="1" dirty="0">
                <a:solidFill>
                  <a:srgbClr val="FE181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數</a:t>
            </a:r>
            <a:r>
              <a:rPr lang="zh-TW" altLang="en-US" sz="2400" dirty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間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的關聯</a:t>
            </a:r>
            <a:endParaRPr lang="en-US" altLang="zh-TW" sz="2400" b="1" dirty="0">
              <a:solidFill>
                <a:srgbClr val="FE181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zh-TW" altLang="en-US" sz="2400" dirty="0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"/>
          <a:stretch/>
        </p:blipFill>
        <p:spPr>
          <a:xfrm>
            <a:off x="948397" y="2966104"/>
            <a:ext cx="5126906" cy="353739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998" y="2876653"/>
            <a:ext cx="5231488" cy="3716302"/>
          </a:xfrm>
          <a:prstGeom prst="rect">
            <a:avLst/>
          </a:prstGeom>
        </p:spPr>
      </p:pic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46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747" y="1122428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747" y="1122428"/>
            <a:ext cx="10421093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98713" y="1264170"/>
            <a:ext cx="415910" cy="175612"/>
            <a:chOff x="518685" y="5627247"/>
            <a:chExt cx="415910" cy="175612"/>
          </a:xfrm>
        </p:grpSpPr>
        <p:sp>
          <p:nvSpPr>
            <p:cNvPr id="9" name="이등변 삼각형 8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90747" y="460131"/>
            <a:ext cx="51828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333F50"/>
                </a:solidFill>
              </a:rPr>
              <a:t>Conclusion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1048290" y="1872339"/>
            <a:ext cx="76097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影片</a:t>
            </a:r>
            <a:r>
              <a:rPr lang="zh-TW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留言的情感</a:t>
            </a:r>
            <a:r>
              <a:rPr lang="zh-TW" altLang="en-US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影片</a:t>
            </a:r>
            <a:r>
              <a:rPr lang="zh-TW" altLang="zh-TW" sz="2400" dirty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整體的</a:t>
            </a:r>
            <a:r>
              <a:rPr lang="zh-TW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受歡迎程度</a:t>
            </a:r>
            <a:r>
              <a:rPr lang="zh-TW" altLang="en-US" sz="2400" b="1" dirty="0" smtClean="0">
                <a:solidFill>
                  <a:srgbClr val="FE181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無明顯關係</a:t>
            </a:r>
            <a:endParaRPr lang="en-US" altLang="zh-TW" sz="2400" b="1" dirty="0" smtClean="0">
              <a:solidFill>
                <a:srgbClr val="FE181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可能原因</a:t>
            </a:r>
            <a:r>
              <a:rPr lang="en-US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914400" lvl="1" indent="-457200" latinLnBrk="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2400" dirty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社群</a:t>
            </a:r>
            <a:r>
              <a:rPr lang="zh-TW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語句</a:t>
            </a:r>
            <a:r>
              <a:rPr lang="zh-TW" altLang="en-US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zh-TW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</a:t>
            </a:r>
            <a:r>
              <a:rPr lang="zh-TW" altLang="zh-TW" sz="2400" dirty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r>
              <a:rPr lang="zh-TW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情緒</a:t>
            </a:r>
            <a:r>
              <a:rPr lang="zh-TW" altLang="en-US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r>
              <a:rPr lang="zh-TW" altLang="en-US" sz="2400" dirty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endParaRPr lang="en-US" altLang="zh-TW" sz="2400" dirty="0" smtClean="0">
              <a:solidFill>
                <a:srgbClr val="333F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latinLnBrk="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2400" dirty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影片主題/內容與留言情緒的相關性</a:t>
            </a:r>
            <a:endParaRPr lang="en-US" altLang="zh-TW" sz="2400" dirty="0">
              <a:solidFill>
                <a:srgbClr val="333F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0" name="Google Shape;981;p29"/>
          <p:cNvGrpSpPr/>
          <p:nvPr/>
        </p:nvGrpSpPr>
        <p:grpSpPr>
          <a:xfrm>
            <a:off x="7292398" y="3772358"/>
            <a:ext cx="4636246" cy="2696316"/>
            <a:chOff x="770300" y="813850"/>
            <a:chExt cx="4252656" cy="2473230"/>
          </a:xfrm>
        </p:grpSpPr>
        <p:sp>
          <p:nvSpPr>
            <p:cNvPr id="61" name="Google Shape;982;p29"/>
            <p:cNvSpPr/>
            <p:nvPr/>
          </p:nvSpPr>
          <p:spPr>
            <a:xfrm>
              <a:off x="770300" y="1338174"/>
              <a:ext cx="2773242" cy="1948906"/>
            </a:xfrm>
            <a:custGeom>
              <a:avLst/>
              <a:gdLst/>
              <a:ahLst/>
              <a:cxnLst/>
              <a:rect l="l" t="t" r="r" b="b"/>
              <a:pathLst>
                <a:path w="43432" h="30522" extrusionOk="0">
                  <a:moveTo>
                    <a:pt x="43031" y="434"/>
                  </a:moveTo>
                  <a:lnTo>
                    <a:pt x="43031" y="30122"/>
                  </a:lnTo>
                  <a:lnTo>
                    <a:pt x="401" y="30122"/>
                  </a:lnTo>
                  <a:lnTo>
                    <a:pt x="401" y="434"/>
                  </a:lnTo>
                  <a:close/>
                  <a:moveTo>
                    <a:pt x="0" y="0"/>
                  </a:moveTo>
                  <a:lnTo>
                    <a:pt x="0" y="30522"/>
                  </a:lnTo>
                  <a:lnTo>
                    <a:pt x="43431" y="30522"/>
                  </a:lnTo>
                  <a:lnTo>
                    <a:pt x="43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83;p29"/>
            <p:cNvSpPr/>
            <p:nvPr/>
          </p:nvSpPr>
          <p:spPr>
            <a:xfrm>
              <a:off x="770300" y="1338174"/>
              <a:ext cx="2773242" cy="283314"/>
            </a:xfrm>
            <a:custGeom>
              <a:avLst/>
              <a:gdLst/>
              <a:ahLst/>
              <a:cxnLst/>
              <a:rect l="l" t="t" r="r" b="b"/>
              <a:pathLst>
                <a:path w="43432" h="4437" extrusionOk="0">
                  <a:moveTo>
                    <a:pt x="43031" y="434"/>
                  </a:moveTo>
                  <a:lnTo>
                    <a:pt x="43031" y="4003"/>
                  </a:lnTo>
                  <a:lnTo>
                    <a:pt x="401" y="4003"/>
                  </a:lnTo>
                  <a:lnTo>
                    <a:pt x="401" y="434"/>
                  </a:lnTo>
                  <a:close/>
                  <a:moveTo>
                    <a:pt x="0" y="0"/>
                  </a:moveTo>
                  <a:lnTo>
                    <a:pt x="0" y="4437"/>
                  </a:lnTo>
                  <a:lnTo>
                    <a:pt x="43431" y="4437"/>
                  </a:lnTo>
                  <a:lnTo>
                    <a:pt x="43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84;p29"/>
            <p:cNvSpPr/>
            <p:nvPr/>
          </p:nvSpPr>
          <p:spPr>
            <a:xfrm>
              <a:off x="872531" y="1416971"/>
              <a:ext cx="151267" cy="129493"/>
            </a:xfrm>
            <a:custGeom>
              <a:avLst/>
              <a:gdLst/>
              <a:ahLst/>
              <a:cxnLst/>
              <a:rect l="l" t="t" r="r" b="b"/>
              <a:pathLst>
                <a:path w="2369" h="2028" extrusionOk="0">
                  <a:moveTo>
                    <a:pt x="1368" y="0"/>
                  </a:moveTo>
                  <a:cubicBezTo>
                    <a:pt x="434" y="0"/>
                    <a:pt x="0" y="1101"/>
                    <a:pt x="634" y="1735"/>
                  </a:cubicBezTo>
                  <a:cubicBezTo>
                    <a:pt x="836" y="1937"/>
                    <a:pt x="1085" y="2027"/>
                    <a:pt x="1332" y="2027"/>
                  </a:cubicBezTo>
                  <a:cubicBezTo>
                    <a:pt x="1858" y="2027"/>
                    <a:pt x="2369" y="1615"/>
                    <a:pt x="2369" y="1001"/>
                  </a:cubicBezTo>
                  <a:cubicBezTo>
                    <a:pt x="2369" y="434"/>
                    <a:pt x="1902" y="0"/>
                    <a:pt x="1368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85;p29"/>
            <p:cNvSpPr/>
            <p:nvPr/>
          </p:nvSpPr>
          <p:spPr>
            <a:xfrm>
              <a:off x="1134526" y="1416971"/>
              <a:ext cx="151267" cy="127833"/>
            </a:xfrm>
            <a:custGeom>
              <a:avLst/>
              <a:gdLst/>
              <a:ahLst/>
              <a:cxnLst/>
              <a:rect l="l" t="t" r="r" b="b"/>
              <a:pathLst>
                <a:path w="2369" h="2002" extrusionOk="0">
                  <a:moveTo>
                    <a:pt x="1368" y="0"/>
                  </a:moveTo>
                  <a:cubicBezTo>
                    <a:pt x="467" y="0"/>
                    <a:pt x="0" y="1068"/>
                    <a:pt x="634" y="1702"/>
                  </a:cubicBezTo>
                  <a:cubicBezTo>
                    <a:pt x="841" y="1909"/>
                    <a:pt x="1098" y="2002"/>
                    <a:pt x="1351" y="2002"/>
                  </a:cubicBezTo>
                  <a:cubicBezTo>
                    <a:pt x="1870" y="2002"/>
                    <a:pt x="2369" y="1607"/>
                    <a:pt x="2369" y="1001"/>
                  </a:cubicBezTo>
                  <a:cubicBezTo>
                    <a:pt x="2369" y="434"/>
                    <a:pt x="1902" y="0"/>
                    <a:pt x="13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86;p29"/>
            <p:cNvSpPr/>
            <p:nvPr/>
          </p:nvSpPr>
          <p:spPr>
            <a:xfrm>
              <a:off x="1419956" y="1416971"/>
              <a:ext cx="127833" cy="127833"/>
            </a:xfrm>
            <a:custGeom>
              <a:avLst/>
              <a:gdLst/>
              <a:ahLst/>
              <a:cxnLst/>
              <a:rect l="l" t="t" r="r" b="b"/>
              <a:pathLst>
                <a:path w="2002" h="2002" extrusionOk="0">
                  <a:moveTo>
                    <a:pt x="1001" y="0"/>
                  </a:moveTo>
                  <a:cubicBezTo>
                    <a:pt x="434" y="0"/>
                    <a:pt x="0" y="434"/>
                    <a:pt x="0" y="1001"/>
                  </a:cubicBezTo>
                  <a:cubicBezTo>
                    <a:pt x="0" y="1568"/>
                    <a:pt x="434" y="2002"/>
                    <a:pt x="1001" y="2002"/>
                  </a:cubicBezTo>
                  <a:cubicBezTo>
                    <a:pt x="1568" y="2002"/>
                    <a:pt x="2002" y="1568"/>
                    <a:pt x="2002" y="1001"/>
                  </a:cubicBezTo>
                  <a:cubicBezTo>
                    <a:pt x="2002" y="434"/>
                    <a:pt x="1568" y="0"/>
                    <a:pt x="1001" y="0"/>
                  </a:cubicBezTo>
                  <a:close/>
                </a:path>
              </a:pathLst>
            </a:custGeom>
            <a:solidFill>
              <a:srgbClr val="2729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87;p29"/>
            <p:cNvSpPr/>
            <p:nvPr/>
          </p:nvSpPr>
          <p:spPr>
            <a:xfrm>
              <a:off x="851459" y="1736564"/>
              <a:ext cx="768720" cy="654041"/>
            </a:xfrm>
            <a:custGeom>
              <a:avLst/>
              <a:gdLst/>
              <a:ahLst/>
              <a:cxnLst/>
              <a:rect l="l" t="t" r="r" b="b"/>
              <a:pathLst>
                <a:path w="12039" h="10243" extrusionOk="0">
                  <a:moveTo>
                    <a:pt x="5765" y="0"/>
                  </a:moveTo>
                  <a:cubicBezTo>
                    <a:pt x="2635" y="0"/>
                    <a:pt x="1" y="2962"/>
                    <a:pt x="831" y="6337"/>
                  </a:cubicBezTo>
                  <a:cubicBezTo>
                    <a:pt x="1425" y="8739"/>
                    <a:pt x="3563" y="10242"/>
                    <a:pt x="5817" y="10242"/>
                  </a:cubicBezTo>
                  <a:cubicBezTo>
                    <a:pt x="6725" y="10242"/>
                    <a:pt x="7651" y="9999"/>
                    <a:pt x="8503" y="9472"/>
                  </a:cubicBezTo>
                  <a:cubicBezTo>
                    <a:pt x="12039" y="7271"/>
                    <a:pt x="11605" y="1967"/>
                    <a:pt x="7736" y="399"/>
                  </a:cubicBezTo>
                  <a:cubicBezTo>
                    <a:pt x="7075" y="126"/>
                    <a:pt x="6409" y="0"/>
                    <a:pt x="5765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88;p29"/>
            <p:cNvSpPr/>
            <p:nvPr/>
          </p:nvSpPr>
          <p:spPr>
            <a:xfrm>
              <a:off x="1087657" y="1926020"/>
              <a:ext cx="234339" cy="199156"/>
            </a:xfrm>
            <a:custGeom>
              <a:avLst/>
              <a:gdLst/>
              <a:ahLst/>
              <a:cxnLst/>
              <a:rect l="l" t="t" r="r" b="b"/>
              <a:pathLst>
                <a:path w="3670" h="3119" extrusionOk="0">
                  <a:moveTo>
                    <a:pt x="2102" y="1"/>
                  </a:moveTo>
                  <a:cubicBezTo>
                    <a:pt x="701" y="1"/>
                    <a:pt x="0" y="1669"/>
                    <a:pt x="1001" y="2669"/>
                  </a:cubicBezTo>
                  <a:cubicBezTo>
                    <a:pt x="1312" y="2980"/>
                    <a:pt x="1698" y="3118"/>
                    <a:pt x="2079" y="3118"/>
                  </a:cubicBezTo>
                  <a:cubicBezTo>
                    <a:pt x="2885" y="3118"/>
                    <a:pt x="3670" y="2497"/>
                    <a:pt x="3670" y="1568"/>
                  </a:cubicBezTo>
                  <a:cubicBezTo>
                    <a:pt x="3670" y="701"/>
                    <a:pt x="2969" y="1"/>
                    <a:pt x="2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89;p29"/>
            <p:cNvSpPr/>
            <p:nvPr/>
          </p:nvSpPr>
          <p:spPr>
            <a:xfrm>
              <a:off x="1045066" y="2121991"/>
              <a:ext cx="351508" cy="267350"/>
            </a:xfrm>
            <a:custGeom>
              <a:avLst/>
              <a:gdLst/>
              <a:ahLst/>
              <a:cxnLst/>
              <a:rect l="l" t="t" r="r" b="b"/>
              <a:pathLst>
                <a:path w="5505" h="4187" extrusionOk="0">
                  <a:moveTo>
                    <a:pt x="2769" y="1"/>
                  </a:moveTo>
                  <a:cubicBezTo>
                    <a:pt x="1235" y="1"/>
                    <a:pt x="0" y="1268"/>
                    <a:pt x="67" y="2803"/>
                  </a:cubicBezTo>
                  <a:lnTo>
                    <a:pt x="67" y="3436"/>
                  </a:lnTo>
                  <a:cubicBezTo>
                    <a:pt x="901" y="3937"/>
                    <a:pt x="1835" y="4187"/>
                    <a:pt x="2769" y="4187"/>
                  </a:cubicBezTo>
                  <a:cubicBezTo>
                    <a:pt x="3703" y="4187"/>
                    <a:pt x="4637" y="3937"/>
                    <a:pt x="5471" y="3436"/>
                  </a:cubicBezTo>
                  <a:lnTo>
                    <a:pt x="5471" y="2803"/>
                  </a:lnTo>
                  <a:cubicBezTo>
                    <a:pt x="5504" y="1268"/>
                    <a:pt x="4303" y="1"/>
                    <a:pt x="2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90;p29"/>
            <p:cNvSpPr/>
            <p:nvPr/>
          </p:nvSpPr>
          <p:spPr>
            <a:xfrm>
              <a:off x="2257528" y="2501600"/>
              <a:ext cx="903194" cy="654488"/>
            </a:xfrm>
            <a:custGeom>
              <a:avLst/>
              <a:gdLst/>
              <a:ahLst/>
              <a:cxnLst/>
              <a:rect l="l" t="t" r="r" b="b"/>
              <a:pathLst>
                <a:path w="14145" h="10250" extrusionOk="0">
                  <a:moveTo>
                    <a:pt x="7072" y="0"/>
                  </a:moveTo>
                  <a:cubicBezTo>
                    <a:pt x="1902" y="0"/>
                    <a:pt x="1" y="6772"/>
                    <a:pt x="4371" y="9474"/>
                  </a:cubicBezTo>
                  <a:cubicBezTo>
                    <a:pt x="5204" y="9991"/>
                    <a:pt x="6138" y="10249"/>
                    <a:pt x="7072" y="10249"/>
                  </a:cubicBezTo>
                  <a:cubicBezTo>
                    <a:pt x="8006" y="10249"/>
                    <a:pt x="8940" y="9991"/>
                    <a:pt x="9774" y="9474"/>
                  </a:cubicBezTo>
                  <a:cubicBezTo>
                    <a:pt x="14144" y="6772"/>
                    <a:pt x="12209" y="0"/>
                    <a:pt x="7072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91;p29"/>
            <p:cNvSpPr/>
            <p:nvPr/>
          </p:nvSpPr>
          <p:spPr>
            <a:xfrm>
              <a:off x="1705375" y="813850"/>
              <a:ext cx="1801981" cy="758692"/>
            </a:xfrm>
            <a:custGeom>
              <a:avLst/>
              <a:gdLst/>
              <a:ahLst/>
              <a:cxnLst/>
              <a:rect l="l" t="t" r="r" b="b"/>
              <a:pathLst>
                <a:path w="28221" h="15913" extrusionOk="0">
                  <a:moveTo>
                    <a:pt x="0" y="1"/>
                  </a:moveTo>
                  <a:lnTo>
                    <a:pt x="0" y="15912"/>
                  </a:lnTo>
                  <a:lnTo>
                    <a:pt x="28220" y="15912"/>
                  </a:lnTo>
                  <a:lnTo>
                    <a:pt x="28220" y="1"/>
                  </a:lnTo>
                  <a:close/>
                </a:path>
              </a:pathLst>
            </a:custGeom>
            <a:solidFill>
              <a:srgbClr val="2729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92;p29"/>
            <p:cNvSpPr/>
            <p:nvPr/>
          </p:nvSpPr>
          <p:spPr>
            <a:xfrm>
              <a:off x="1705386" y="1572457"/>
              <a:ext cx="304640" cy="313133"/>
            </a:xfrm>
            <a:custGeom>
              <a:avLst/>
              <a:gdLst/>
              <a:ahLst/>
              <a:cxnLst/>
              <a:rect l="l" t="t" r="r" b="b"/>
              <a:pathLst>
                <a:path w="4771" h="4904" extrusionOk="0">
                  <a:moveTo>
                    <a:pt x="0" y="0"/>
                  </a:moveTo>
                  <a:lnTo>
                    <a:pt x="0" y="4904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rgbClr val="2729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93;p29"/>
            <p:cNvSpPr/>
            <p:nvPr/>
          </p:nvSpPr>
          <p:spPr>
            <a:xfrm>
              <a:off x="1818126" y="972712"/>
              <a:ext cx="1311323" cy="31011"/>
            </a:xfrm>
            <a:custGeom>
              <a:avLst/>
              <a:gdLst/>
              <a:ahLst/>
              <a:cxnLst/>
              <a:rect l="l" t="t" r="r" b="b"/>
              <a:pathLst>
                <a:path w="24018" h="568" extrusionOk="0">
                  <a:moveTo>
                    <a:pt x="1" y="1"/>
                  </a:moveTo>
                  <a:lnTo>
                    <a:pt x="1" y="568"/>
                  </a:lnTo>
                  <a:lnTo>
                    <a:pt x="24018" y="568"/>
                  </a:lnTo>
                  <a:lnTo>
                    <a:pt x="240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94;p29"/>
            <p:cNvSpPr/>
            <p:nvPr/>
          </p:nvSpPr>
          <p:spPr>
            <a:xfrm>
              <a:off x="1833697" y="1087291"/>
              <a:ext cx="528316" cy="36268"/>
            </a:xfrm>
            <a:custGeom>
              <a:avLst/>
              <a:gdLst/>
              <a:ahLst/>
              <a:cxnLst/>
              <a:rect l="l" t="t" r="r" b="b"/>
              <a:pathLst>
                <a:path w="8274" h="568" extrusionOk="0">
                  <a:moveTo>
                    <a:pt x="1" y="0"/>
                  </a:moveTo>
                  <a:lnTo>
                    <a:pt x="1" y="567"/>
                  </a:lnTo>
                  <a:lnTo>
                    <a:pt x="8273" y="567"/>
                  </a:lnTo>
                  <a:lnTo>
                    <a:pt x="82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95;p29"/>
            <p:cNvSpPr/>
            <p:nvPr/>
          </p:nvSpPr>
          <p:spPr>
            <a:xfrm>
              <a:off x="1833697" y="1202293"/>
              <a:ext cx="1203492" cy="36268"/>
            </a:xfrm>
            <a:custGeom>
              <a:avLst/>
              <a:gdLst/>
              <a:ahLst/>
              <a:cxnLst/>
              <a:rect l="l" t="t" r="r" b="b"/>
              <a:pathLst>
                <a:path w="18848" h="568" extrusionOk="0">
                  <a:moveTo>
                    <a:pt x="1" y="0"/>
                  </a:moveTo>
                  <a:lnTo>
                    <a:pt x="1" y="568"/>
                  </a:lnTo>
                  <a:lnTo>
                    <a:pt x="18847" y="568"/>
                  </a:lnTo>
                  <a:lnTo>
                    <a:pt x="18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96;p29"/>
            <p:cNvSpPr/>
            <p:nvPr/>
          </p:nvSpPr>
          <p:spPr>
            <a:xfrm>
              <a:off x="1833697" y="1317296"/>
              <a:ext cx="1280179" cy="36268"/>
            </a:xfrm>
            <a:custGeom>
              <a:avLst/>
              <a:gdLst/>
              <a:ahLst/>
              <a:cxnLst/>
              <a:rect l="l" t="t" r="r" b="b"/>
              <a:pathLst>
                <a:path w="20049" h="568" extrusionOk="0">
                  <a:moveTo>
                    <a:pt x="1" y="1"/>
                  </a:moveTo>
                  <a:lnTo>
                    <a:pt x="1" y="568"/>
                  </a:lnTo>
                  <a:lnTo>
                    <a:pt x="20048" y="568"/>
                  </a:lnTo>
                  <a:lnTo>
                    <a:pt x="20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97;p29"/>
            <p:cNvSpPr/>
            <p:nvPr/>
          </p:nvSpPr>
          <p:spPr>
            <a:xfrm>
              <a:off x="1833697" y="1432362"/>
              <a:ext cx="958554" cy="36268"/>
            </a:xfrm>
            <a:custGeom>
              <a:avLst/>
              <a:gdLst/>
              <a:ahLst/>
              <a:cxnLst/>
              <a:rect l="l" t="t" r="r" b="b"/>
              <a:pathLst>
                <a:path w="15012" h="568" extrusionOk="0">
                  <a:moveTo>
                    <a:pt x="1" y="0"/>
                  </a:moveTo>
                  <a:lnTo>
                    <a:pt x="1" y="567"/>
                  </a:lnTo>
                  <a:lnTo>
                    <a:pt x="15011" y="567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98;p29"/>
            <p:cNvSpPr/>
            <p:nvPr/>
          </p:nvSpPr>
          <p:spPr>
            <a:xfrm>
              <a:off x="3220975" y="1688851"/>
              <a:ext cx="1801981" cy="791103"/>
            </a:xfrm>
            <a:custGeom>
              <a:avLst/>
              <a:gdLst/>
              <a:ahLst/>
              <a:cxnLst/>
              <a:rect l="l" t="t" r="r" b="b"/>
              <a:pathLst>
                <a:path w="28221" h="11642" extrusionOk="0">
                  <a:moveTo>
                    <a:pt x="1" y="0"/>
                  </a:moveTo>
                  <a:lnTo>
                    <a:pt x="1" y="11642"/>
                  </a:lnTo>
                  <a:lnTo>
                    <a:pt x="28221" y="11642"/>
                  </a:lnTo>
                  <a:lnTo>
                    <a:pt x="28221" y="0"/>
                  </a:lnTo>
                  <a:close/>
                </a:path>
              </a:pathLst>
            </a:custGeom>
            <a:solidFill>
              <a:srgbClr val="2729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99;p29"/>
            <p:cNvSpPr/>
            <p:nvPr/>
          </p:nvSpPr>
          <p:spPr>
            <a:xfrm flipH="1">
              <a:off x="3220967" y="2471769"/>
              <a:ext cx="257002" cy="264220"/>
            </a:xfrm>
            <a:custGeom>
              <a:avLst/>
              <a:gdLst/>
              <a:ahLst/>
              <a:cxnLst/>
              <a:rect l="l" t="t" r="r" b="b"/>
              <a:pathLst>
                <a:path w="4771" h="4905" extrusionOk="0">
                  <a:moveTo>
                    <a:pt x="1" y="1"/>
                  </a:moveTo>
                  <a:lnTo>
                    <a:pt x="4771" y="4904"/>
                  </a:lnTo>
                  <a:lnTo>
                    <a:pt x="4771" y="1"/>
                  </a:lnTo>
                  <a:close/>
                </a:path>
              </a:pathLst>
            </a:custGeom>
            <a:solidFill>
              <a:srgbClr val="2729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00;p29"/>
            <p:cNvSpPr/>
            <p:nvPr/>
          </p:nvSpPr>
          <p:spPr>
            <a:xfrm>
              <a:off x="3355204" y="1860127"/>
              <a:ext cx="1126805" cy="36268"/>
            </a:xfrm>
            <a:custGeom>
              <a:avLst/>
              <a:gdLst/>
              <a:ahLst/>
              <a:cxnLst/>
              <a:rect l="l" t="t" r="r" b="b"/>
              <a:pathLst>
                <a:path w="17647" h="568" extrusionOk="0">
                  <a:moveTo>
                    <a:pt x="0" y="0"/>
                  </a:moveTo>
                  <a:lnTo>
                    <a:pt x="0" y="567"/>
                  </a:lnTo>
                  <a:lnTo>
                    <a:pt x="17646" y="567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01;p29"/>
            <p:cNvSpPr/>
            <p:nvPr/>
          </p:nvSpPr>
          <p:spPr>
            <a:xfrm>
              <a:off x="3355204" y="1975129"/>
              <a:ext cx="1435596" cy="36268"/>
            </a:xfrm>
            <a:custGeom>
              <a:avLst/>
              <a:gdLst/>
              <a:ahLst/>
              <a:cxnLst/>
              <a:rect l="l" t="t" r="r" b="b"/>
              <a:pathLst>
                <a:path w="22483" h="568" extrusionOk="0">
                  <a:moveTo>
                    <a:pt x="0" y="0"/>
                  </a:moveTo>
                  <a:lnTo>
                    <a:pt x="0" y="567"/>
                  </a:lnTo>
                  <a:lnTo>
                    <a:pt x="22483" y="567"/>
                  </a:lnTo>
                  <a:lnTo>
                    <a:pt x="224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02;p29"/>
            <p:cNvSpPr/>
            <p:nvPr/>
          </p:nvSpPr>
          <p:spPr>
            <a:xfrm>
              <a:off x="3355204" y="2090132"/>
              <a:ext cx="1043733" cy="36268"/>
            </a:xfrm>
            <a:custGeom>
              <a:avLst/>
              <a:gdLst/>
              <a:ahLst/>
              <a:cxnLst/>
              <a:rect l="l" t="t" r="r" b="b"/>
              <a:pathLst>
                <a:path w="16346" h="568" extrusionOk="0">
                  <a:moveTo>
                    <a:pt x="0" y="1"/>
                  </a:moveTo>
                  <a:lnTo>
                    <a:pt x="0" y="568"/>
                  </a:lnTo>
                  <a:lnTo>
                    <a:pt x="16345" y="568"/>
                  </a:lnTo>
                  <a:lnTo>
                    <a:pt x="16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03;p29"/>
            <p:cNvSpPr/>
            <p:nvPr/>
          </p:nvSpPr>
          <p:spPr>
            <a:xfrm>
              <a:off x="3355204" y="2205134"/>
              <a:ext cx="1312105" cy="36268"/>
            </a:xfrm>
            <a:custGeom>
              <a:avLst/>
              <a:gdLst/>
              <a:ahLst/>
              <a:cxnLst/>
              <a:rect l="l" t="t" r="r" b="b"/>
              <a:pathLst>
                <a:path w="20549" h="568" extrusionOk="0">
                  <a:moveTo>
                    <a:pt x="0" y="1"/>
                  </a:moveTo>
                  <a:lnTo>
                    <a:pt x="0" y="568"/>
                  </a:lnTo>
                  <a:lnTo>
                    <a:pt x="20548" y="568"/>
                  </a:lnTo>
                  <a:lnTo>
                    <a:pt x="20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04;p29"/>
            <p:cNvSpPr/>
            <p:nvPr/>
          </p:nvSpPr>
          <p:spPr>
            <a:xfrm>
              <a:off x="3355204" y="2320200"/>
              <a:ext cx="860540" cy="38375"/>
            </a:xfrm>
            <a:custGeom>
              <a:avLst/>
              <a:gdLst/>
              <a:ahLst/>
              <a:cxnLst/>
              <a:rect l="l" t="t" r="r" b="b"/>
              <a:pathLst>
                <a:path w="13477" h="601" extrusionOk="0">
                  <a:moveTo>
                    <a:pt x="0" y="0"/>
                  </a:moveTo>
                  <a:lnTo>
                    <a:pt x="0" y="601"/>
                  </a:lnTo>
                  <a:lnTo>
                    <a:pt x="13476" y="601"/>
                  </a:lnTo>
                  <a:lnTo>
                    <a:pt x="134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05;p29"/>
            <p:cNvSpPr/>
            <p:nvPr/>
          </p:nvSpPr>
          <p:spPr>
            <a:xfrm>
              <a:off x="2575957" y="2692770"/>
              <a:ext cx="234339" cy="199156"/>
            </a:xfrm>
            <a:custGeom>
              <a:avLst/>
              <a:gdLst/>
              <a:ahLst/>
              <a:cxnLst/>
              <a:rect l="l" t="t" r="r" b="b"/>
              <a:pathLst>
                <a:path w="3670" h="3119" extrusionOk="0">
                  <a:moveTo>
                    <a:pt x="2102" y="1"/>
                  </a:moveTo>
                  <a:cubicBezTo>
                    <a:pt x="701" y="1"/>
                    <a:pt x="0" y="1669"/>
                    <a:pt x="1001" y="2669"/>
                  </a:cubicBezTo>
                  <a:cubicBezTo>
                    <a:pt x="1312" y="2980"/>
                    <a:pt x="1698" y="3118"/>
                    <a:pt x="2079" y="3118"/>
                  </a:cubicBezTo>
                  <a:cubicBezTo>
                    <a:pt x="2885" y="3118"/>
                    <a:pt x="3670" y="2497"/>
                    <a:pt x="3670" y="1568"/>
                  </a:cubicBezTo>
                  <a:cubicBezTo>
                    <a:pt x="3670" y="701"/>
                    <a:pt x="2969" y="1"/>
                    <a:pt x="2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06;p29"/>
            <p:cNvSpPr/>
            <p:nvPr/>
          </p:nvSpPr>
          <p:spPr>
            <a:xfrm>
              <a:off x="2533366" y="2888741"/>
              <a:ext cx="351508" cy="267350"/>
            </a:xfrm>
            <a:custGeom>
              <a:avLst/>
              <a:gdLst/>
              <a:ahLst/>
              <a:cxnLst/>
              <a:rect l="l" t="t" r="r" b="b"/>
              <a:pathLst>
                <a:path w="5505" h="4187" extrusionOk="0">
                  <a:moveTo>
                    <a:pt x="2769" y="1"/>
                  </a:moveTo>
                  <a:cubicBezTo>
                    <a:pt x="1235" y="1"/>
                    <a:pt x="0" y="1268"/>
                    <a:pt x="67" y="2803"/>
                  </a:cubicBezTo>
                  <a:lnTo>
                    <a:pt x="67" y="3436"/>
                  </a:lnTo>
                  <a:cubicBezTo>
                    <a:pt x="901" y="3937"/>
                    <a:pt x="1835" y="4187"/>
                    <a:pt x="2769" y="4187"/>
                  </a:cubicBezTo>
                  <a:cubicBezTo>
                    <a:pt x="3703" y="4187"/>
                    <a:pt x="4637" y="3937"/>
                    <a:pt x="5471" y="3436"/>
                  </a:cubicBezTo>
                  <a:lnTo>
                    <a:pt x="5471" y="2803"/>
                  </a:lnTo>
                  <a:cubicBezTo>
                    <a:pt x="5504" y="1268"/>
                    <a:pt x="4303" y="1"/>
                    <a:pt x="2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46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747" y="1122428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747" y="1122428"/>
            <a:ext cx="11082417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98713" y="1264170"/>
            <a:ext cx="415910" cy="175612"/>
            <a:chOff x="518685" y="5627247"/>
            <a:chExt cx="415910" cy="175612"/>
          </a:xfrm>
        </p:grpSpPr>
        <p:sp>
          <p:nvSpPr>
            <p:cNvPr id="9" name="이등변 삼각형 8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90747" y="443792"/>
            <a:ext cx="51828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333F50"/>
                </a:solidFill>
              </a:rPr>
              <a:t>Reference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802928" y="1676759"/>
            <a:ext cx="10450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b="1" dirty="0" smtClean="0"/>
              <a:t>[</a:t>
            </a:r>
            <a:r>
              <a:rPr lang="en-US" altLang="zh-TW" b="1" dirty="0"/>
              <a:t>1</a:t>
            </a:r>
            <a:r>
              <a:rPr lang="zh-TW" altLang="zh-TW" b="1" dirty="0" smtClean="0"/>
              <a:t>] </a:t>
            </a:r>
            <a:r>
              <a:rPr lang="zh-TW" altLang="zh-TW" b="1" dirty="0"/>
              <a:t>Predicting like-ratio on YouTube videos using sentiment analysis on comments</a:t>
            </a:r>
          </a:p>
          <a:p>
            <a:r>
              <a:rPr lang="zh-TW" altLang="zh-TW" u="sng" dirty="0">
                <a:hlinkClick r:id="rId2"/>
              </a:rPr>
              <a:t>https://kth.diva-portal.org/smash/get/diva2:1214428/FULLTEXT01.pdf</a:t>
            </a:r>
            <a:endParaRPr lang="zh-TW" altLang="zh-TW" dirty="0"/>
          </a:p>
          <a:p>
            <a:r>
              <a:rPr lang="zh-TW" altLang="zh-TW" dirty="0"/>
              <a:t> </a:t>
            </a:r>
          </a:p>
          <a:p>
            <a:r>
              <a:rPr lang="zh-TW" altLang="zh-TW" dirty="0" smtClean="0"/>
              <a:t>[</a:t>
            </a:r>
            <a:r>
              <a:rPr lang="en-US" altLang="zh-TW" dirty="0" smtClean="0"/>
              <a:t>2</a:t>
            </a:r>
            <a:r>
              <a:rPr lang="zh-TW" altLang="zh-TW" dirty="0" smtClean="0"/>
              <a:t>] </a:t>
            </a:r>
            <a:r>
              <a:rPr lang="zh-TW" altLang="zh-TW" dirty="0"/>
              <a:t>YouTube Data API document </a:t>
            </a:r>
          </a:p>
          <a:p>
            <a:r>
              <a:rPr lang="zh-TW" altLang="zh-TW" u="sng" dirty="0">
                <a:hlinkClick r:id="rId3"/>
              </a:rPr>
              <a:t>https://developers.google.com/youtube/v3/docs</a:t>
            </a:r>
            <a:endParaRPr lang="zh-TW" altLang="zh-TW" dirty="0"/>
          </a:p>
          <a:p>
            <a:r>
              <a:rPr lang="zh-TW" altLang="zh-TW" dirty="0"/>
              <a:t> </a:t>
            </a:r>
          </a:p>
          <a:p>
            <a:r>
              <a:rPr lang="zh-TW" altLang="zh-TW" dirty="0" smtClean="0"/>
              <a:t>[</a:t>
            </a:r>
            <a:r>
              <a:rPr lang="en-US" altLang="zh-TW" dirty="0" smtClean="0"/>
              <a:t>3</a:t>
            </a:r>
            <a:r>
              <a:rPr lang="zh-TW" altLang="zh-TW" dirty="0" smtClean="0"/>
              <a:t> </a:t>
            </a:r>
            <a:r>
              <a:rPr lang="zh-TW" altLang="zh-TW" dirty="0"/>
              <a:t>] Kaggle text_emotion (目標修正後僅分為正負向情緒的資料集)</a:t>
            </a:r>
          </a:p>
          <a:p>
            <a:r>
              <a:rPr lang="zh-TW" altLang="zh-TW" u="sng" dirty="0">
                <a:hlinkClick r:id="rId4"/>
              </a:rPr>
              <a:t>https://www.kaggle.com/neomatrix369/tweet-sentiment-extraction-extended?select=train.csv</a:t>
            </a:r>
            <a:endParaRPr lang="zh-TW" altLang="zh-TW" dirty="0"/>
          </a:p>
          <a:p>
            <a:r>
              <a:rPr lang="zh-TW" altLang="zh-TW" dirty="0"/>
              <a:t> </a:t>
            </a:r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61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9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62608" y="2419879"/>
            <a:ext cx="362699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 smtClean="0">
                <a:solidFill>
                  <a:schemeClr val="bg1"/>
                </a:solidFill>
              </a:rPr>
              <a:t>Thank </a:t>
            </a:r>
            <a:r>
              <a:rPr lang="en-US" altLang="ko-KR" sz="3200" b="1" i="1" dirty="0" smtClean="0">
                <a:solidFill>
                  <a:schemeClr val="bg1"/>
                </a:solidFill>
              </a:rPr>
              <a:t>you~~</a:t>
            </a:r>
            <a:endParaRPr lang="en-US" altLang="ko-KR" sz="3200" b="1" i="1" dirty="0" smtClean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822655" y="3452770"/>
            <a:ext cx="8640000" cy="0"/>
          </a:xfrm>
          <a:prstGeom prst="line">
            <a:avLst/>
          </a:prstGeom>
          <a:ln w="38100" cap="rnd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822655" y="3452770"/>
            <a:ext cx="8559018" cy="0"/>
          </a:xfrm>
          <a:prstGeom prst="line">
            <a:avLst/>
          </a:prstGeom>
          <a:ln w="3810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830621" y="3594512"/>
            <a:ext cx="415910" cy="175612"/>
            <a:chOff x="518685" y="5627247"/>
            <a:chExt cx="415910" cy="175612"/>
          </a:xfrm>
        </p:grpSpPr>
        <p:sp>
          <p:nvSpPr>
            <p:cNvPr id="9" name="이등변 삼각형 8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5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747" y="1122428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747" y="1122428"/>
            <a:ext cx="387876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98713" y="1264170"/>
            <a:ext cx="415910" cy="175612"/>
            <a:chOff x="518685" y="5627247"/>
            <a:chExt cx="415910" cy="175612"/>
          </a:xfrm>
        </p:grpSpPr>
        <p:sp>
          <p:nvSpPr>
            <p:cNvPr id="9" name="이등변 삼각형 8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383872" y="478042"/>
            <a:ext cx="51828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 smtClean="0">
                <a:solidFill>
                  <a:srgbClr val="333F50"/>
                </a:solidFill>
              </a:rPr>
              <a:t>Preface</a:t>
            </a:r>
            <a:endParaRPr lang="en-US" altLang="ko-KR" sz="3200" b="1" kern="0" dirty="0" smtClean="0">
              <a:solidFill>
                <a:srgbClr val="333F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013839" y="1593634"/>
            <a:ext cx="102218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zh-TW" sz="2400" b="1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</a:t>
            </a:r>
            <a:r>
              <a:rPr lang="zh-TW" altLang="en-US" sz="2400" b="1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題目：</a:t>
            </a:r>
            <a:r>
              <a:rPr lang="zh-TW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YouTube影片的負面評論的情感強度對評論有用性之研究。</a:t>
            </a:r>
            <a:endParaRPr lang="en-US" altLang="zh-TW" sz="2400" dirty="0" smtClean="0">
              <a:solidFill>
                <a:srgbClr val="333F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400" dirty="0" smtClean="0">
              <a:solidFill>
                <a:srgbClr val="333F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預期結果</a:t>
            </a:r>
            <a:endParaRPr lang="en-US" altLang="zh-TW" sz="2400" b="1" dirty="0" smtClean="0">
              <a:solidFill>
                <a:srgbClr val="27293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若是</a:t>
            </a:r>
            <a:r>
              <a:rPr lang="zh-TW" altLang="zh-TW" sz="2400" dirty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留言的情緒</a:t>
            </a:r>
            <a:r>
              <a:rPr lang="zh-TW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r>
              <a:rPr lang="en-US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anxiety </a:t>
            </a:r>
            <a:r>
              <a:rPr lang="zh-TW" altLang="zh-TW" sz="2400" dirty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anger </a:t>
            </a:r>
            <a:endParaRPr lang="en-US" altLang="zh-TW" sz="2400" dirty="0">
              <a:solidFill>
                <a:srgbClr val="333F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則可能因為</a:t>
            </a:r>
            <a:r>
              <a:rPr lang="zh-TW" altLang="en-US" sz="2400" dirty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Helpfulness</a:t>
            </a:r>
            <a:r>
              <a:rPr lang="en-US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比較高，所以最後導致的影片</a:t>
            </a:r>
            <a:r>
              <a:rPr lang="en-US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like</a:t>
            </a:r>
            <a:r>
              <a:rPr lang="en-US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數會比較高</a:t>
            </a:r>
            <a:endParaRPr lang="en-US" altLang="zh-TW" sz="2400" dirty="0" smtClean="0">
              <a:solidFill>
                <a:srgbClr val="333F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400" dirty="0" smtClean="0">
              <a:solidFill>
                <a:srgbClr val="333F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困難</a:t>
            </a:r>
            <a:endParaRPr lang="en-US" altLang="zh-TW" sz="2400" b="1" dirty="0" smtClean="0">
              <a:solidFill>
                <a:srgbClr val="27293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Naïve Bayes </a:t>
            </a:r>
            <a:r>
              <a:rPr lang="zh-TW" altLang="en-US" sz="2400" dirty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侷限</a:t>
            </a:r>
            <a:r>
              <a:rPr lang="zh-TW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 </a:t>
            </a:r>
            <a:r>
              <a:rPr lang="zh-TW" altLang="en-US" sz="2400" dirty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各</a:t>
            </a:r>
            <a:r>
              <a:rPr lang="zh-TW" altLang="zh-TW" sz="2400" dirty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情緒的分布</a:t>
            </a:r>
            <a:r>
              <a:rPr lang="zh-TW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不一</a:t>
            </a:r>
            <a:endParaRPr lang="en-US" altLang="zh-TW" sz="2400" b="1" dirty="0" smtClean="0">
              <a:solidFill>
                <a:srgbClr val="27293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rediction</a:t>
            </a:r>
            <a:r>
              <a:rPr lang="en-US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</a:t>
            </a:r>
            <a:r>
              <a:rPr lang="zh-TW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ccuracy</a:t>
            </a:r>
            <a:r>
              <a:rPr lang="zh-TW" altLang="en-US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僅為</a:t>
            </a:r>
            <a:r>
              <a:rPr lang="zh-TW" altLang="en-US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47</a:t>
            </a:r>
            <a:r>
              <a:rPr lang="zh-TW" altLang="zh-TW" sz="2400" dirty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.65</a:t>
            </a:r>
            <a:r>
              <a:rPr lang="zh-TW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en-US" altLang="zh-TW" sz="2400" dirty="0" smtClean="0">
              <a:solidFill>
                <a:srgbClr val="333F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50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747" y="1122428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747" y="1122428"/>
            <a:ext cx="1169858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98713" y="1264170"/>
            <a:ext cx="415910" cy="175612"/>
            <a:chOff x="518685" y="5627247"/>
            <a:chExt cx="415910" cy="175612"/>
          </a:xfrm>
        </p:grpSpPr>
        <p:sp>
          <p:nvSpPr>
            <p:cNvPr id="9" name="이등변 삼각형 8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382678" y="463927"/>
            <a:ext cx="51828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 smtClean="0">
                <a:solidFill>
                  <a:srgbClr val="333F50"/>
                </a:solidFill>
              </a:rPr>
              <a:t>Motivation</a:t>
            </a:r>
            <a:endParaRPr lang="en-US" altLang="ko-KR" sz="3200" b="1" kern="0" dirty="0">
              <a:solidFill>
                <a:srgbClr val="333F50"/>
              </a:solidFill>
            </a:endParaRPr>
          </a:p>
        </p:txBody>
      </p:sp>
      <p:grpSp>
        <p:nvGrpSpPr>
          <p:cNvPr id="79" name="Google Shape;417;p39"/>
          <p:cNvGrpSpPr/>
          <p:nvPr/>
        </p:nvGrpSpPr>
        <p:grpSpPr>
          <a:xfrm>
            <a:off x="1176549" y="1990941"/>
            <a:ext cx="442800" cy="442800"/>
            <a:chOff x="1246775" y="910975"/>
            <a:chExt cx="439650" cy="523900"/>
          </a:xfrm>
          <a:solidFill>
            <a:srgbClr val="272938"/>
          </a:solidFill>
        </p:grpSpPr>
        <p:sp>
          <p:nvSpPr>
            <p:cNvPr id="80" name="Google Shape;418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19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20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矩形 15"/>
          <p:cNvSpPr/>
          <p:nvPr/>
        </p:nvSpPr>
        <p:spPr>
          <a:xfrm>
            <a:off x="2029423" y="1819705"/>
            <a:ext cx="91452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zh-TW" altLang="zh-TW" sz="2400" b="1" u="sng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Predicting </a:t>
            </a:r>
            <a:r>
              <a:rPr lang="zh-TW" altLang="zh-TW" sz="2400" b="1" u="sng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like-ratio on YouTube videos using sentiment analysis on </a:t>
            </a:r>
            <a:r>
              <a:rPr lang="zh-TW" altLang="zh-TW" sz="2400" b="1" u="sng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comments</a:t>
            </a:r>
            <a:endParaRPr lang="en-US" altLang="zh-TW" sz="2400" b="1" u="sng" dirty="0" smtClean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其探討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影片的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讚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增加，則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正面情緒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留言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百分比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是否也會趨於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在過往並沒有太多關於使用者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留言情緒以及對於該影片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讚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的比較分析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投影片編號版面配置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89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747" y="1122428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747" y="1122428"/>
            <a:ext cx="1169858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98713" y="1264170"/>
            <a:ext cx="415910" cy="175612"/>
            <a:chOff x="518685" y="5627247"/>
            <a:chExt cx="415910" cy="175612"/>
          </a:xfrm>
        </p:grpSpPr>
        <p:sp>
          <p:nvSpPr>
            <p:cNvPr id="9" name="이등변 삼각형 8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382678" y="463927"/>
            <a:ext cx="51828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 smtClean="0">
                <a:solidFill>
                  <a:srgbClr val="333F50"/>
                </a:solidFill>
              </a:rPr>
              <a:t>Purpose</a:t>
            </a:r>
            <a:endParaRPr lang="en-US" altLang="ko-KR" sz="3200" b="1" kern="0" dirty="0">
              <a:solidFill>
                <a:srgbClr val="333F50"/>
              </a:solidFill>
            </a:endParaRPr>
          </a:p>
        </p:txBody>
      </p:sp>
      <p:grpSp>
        <p:nvGrpSpPr>
          <p:cNvPr id="73" name="Google Shape;467;p39"/>
          <p:cNvGrpSpPr/>
          <p:nvPr/>
        </p:nvGrpSpPr>
        <p:grpSpPr>
          <a:xfrm>
            <a:off x="1152525" y="2440908"/>
            <a:ext cx="540000" cy="540000"/>
            <a:chOff x="5970800" y="1619250"/>
            <a:chExt cx="428650" cy="456725"/>
          </a:xfrm>
          <a:solidFill>
            <a:srgbClr val="272938"/>
          </a:solidFill>
        </p:grpSpPr>
        <p:sp>
          <p:nvSpPr>
            <p:cNvPr id="74" name="Google Shape;468;p39"/>
            <p:cNvSpPr/>
            <p:nvPr/>
          </p:nvSpPr>
          <p:spPr>
            <a:xfrm>
              <a:off x="5970800" y="1674199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69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70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71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72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矩形 14"/>
          <p:cNvSpPr/>
          <p:nvPr/>
        </p:nvSpPr>
        <p:spPr>
          <a:xfrm>
            <a:off x="2029423" y="2498474"/>
            <a:ext cx="8210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探討</a:t>
            </a:r>
            <a:r>
              <a:rPr lang="zh-TW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留言的情感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能反映</a:t>
            </a:r>
            <a:r>
              <a:rPr lang="zh-TW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影片整體的受歡迎程度</a:t>
            </a:r>
            <a:endParaRPr lang="en-US" altLang="zh-TW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3" name="Google Shape;479;p39"/>
          <p:cNvGrpSpPr/>
          <p:nvPr/>
        </p:nvGrpSpPr>
        <p:grpSpPr>
          <a:xfrm>
            <a:off x="1120605" y="4101193"/>
            <a:ext cx="540000" cy="540000"/>
            <a:chOff x="611175" y="2326900"/>
            <a:chExt cx="362700" cy="389575"/>
          </a:xfrm>
          <a:solidFill>
            <a:srgbClr val="272938"/>
          </a:solidFill>
        </p:grpSpPr>
        <p:sp>
          <p:nvSpPr>
            <p:cNvPr id="84" name="Google Shape;480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81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82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83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內容版面配置區 2"/>
          <p:cNvSpPr txBox="1">
            <a:spLocks/>
          </p:cNvSpPr>
          <p:nvPr/>
        </p:nvSpPr>
        <p:spPr>
          <a:xfrm>
            <a:off x="2029423" y="3872699"/>
            <a:ext cx="9155412" cy="24836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TW" altLang="zh-TW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本次實驗以</a:t>
            </a:r>
            <a:r>
              <a:rPr lang="zh-TW" altLang="zh-TW" b="1" dirty="0" smtClean="0">
                <a:solidFill>
                  <a:srgbClr val="FE181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政治類</a:t>
            </a:r>
            <a:r>
              <a:rPr lang="en-US" altLang="zh-TW" b="1" dirty="0" smtClean="0">
                <a:solidFill>
                  <a:srgbClr val="FE181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b="1" dirty="0" smtClean="0">
                <a:solidFill>
                  <a:srgbClr val="FE181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en-US" altLang="zh-TW" b="1" dirty="0" smtClean="0">
                <a:solidFill>
                  <a:srgbClr val="FE181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b="1" dirty="0" smtClean="0">
                <a:solidFill>
                  <a:srgbClr val="FE181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影片</a:t>
            </a:r>
            <a:r>
              <a:rPr lang="zh-TW" altLang="zh-TW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為例</a:t>
            </a:r>
            <a:endParaRPr lang="en-US" altLang="zh-TW" dirty="0" smtClean="0">
              <a:solidFill>
                <a:srgbClr val="27293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 latinLnBrk="0">
              <a:lnSpc>
                <a:spcPct val="150000"/>
              </a:lnSpc>
            </a:pPr>
            <a:r>
              <a:rPr lang="zh-TW" altLang="en-US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 </a:t>
            </a:r>
            <a:r>
              <a:rPr lang="en-US" altLang="zh-TW" b="1" dirty="0" smtClean="0">
                <a:solidFill>
                  <a:srgbClr val="FE181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跟 </a:t>
            </a:r>
            <a:r>
              <a:rPr lang="en-US" altLang="zh-TW" b="1" dirty="0" smtClean="0">
                <a:solidFill>
                  <a:srgbClr val="FE181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FOX</a:t>
            </a:r>
            <a:r>
              <a:rPr lang="en-US" altLang="zh-TW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以確保</a:t>
            </a:r>
            <a:r>
              <a:rPr lang="zh-TW" altLang="zh-TW" dirty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留言的語系、受眾輪廓、基數較為一致</a:t>
            </a:r>
            <a:endParaRPr lang="en-US" altLang="zh-TW" dirty="0" smtClean="0">
              <a:solidFill>
                <a:srgbClr val="27293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 latinLnBrk="0">
              <a:lnSpc>
                <a:spcPct val="150000"/>
              </a:lnSpc>
            </a:pPr>
            <a:r>
              <a:rPr lang="zh-TW" altLang="zh-TW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探討如果底下的正面或負面</a:t>
            </a:r>
            <a:r>
              <a:rPr lang="zh-TW" altLang="en-US" dirty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留</a:t>
            </a:r>
            <a:r>
              <a:rPr lang="zh-TW" altLang="en-US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言</a:t>
            </a:r>
            <a:r>
              <a:rPr lang="zh-TW" altLang="zh-TW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越多，會如何影響該影片的</a:t>
            </a:r>
            <a:r>
              <a:rPr lang="zh-TW" altLang="zh-TW" b="1" dirty="0" smtClean="0">
                <a:solidFill>
                  <a:srgbClr val="FE181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</a:t>
            </a:r>
            <a:r>
              <a:rPr lang="zh-TW" altLang="en-US" b="1" dirty="0">
                <a:solidFill>
                  <a:srgbClr val="FE181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讚</a:t>
            </a:r>
            <a:r>
              <a:rPr lang="zh-TW" altLang="zh-TW" b="1" dirty="0" smtClean="0">
                <a:solidFill>
                  <a:srgbClr val="FE181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endParaRPr lang="en-US" altLang="zh-TW" b="1" dirty="0" smtClean="0">
              <a:solidFill>
                <a:srgbClr val="FE181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 latinLnBrk="0">
              <a:lnSpc>
                <a:spcPct val="150000"/>
              </a:lnSpc>
            </a:pPr>
            <a:endParaRPr lang="zh-TW" altLang="zh-TW" dirty="0">
              <a:solidFill>
                <a:srgbClr val="27293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77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747" y="1122428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747" y="1122428"/>
            <a:ext cx="2394693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98713" y="1264170"/>
            <a:ext cx="415910" cy="175612"/>
            <a:chOff x="518685" y="5627247"/>
            <a:chExt cx="415910" cy="175612"/>
          </a:xfrm>
        </p:grpSpPr>
        <p:sp>
          <p:nvSpPr>
            <p:cNvPr id="9" name="이등변 삼각형 8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31372" y="466782"/>
            <a:ext cx="51828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200" b="1" kern="0" dirty="0">
                <a:solidFill>
                  <a:srgbClr val="333F50"/>
                </a:solidFill>
              </a:rPr>
              <a:t>Solution</a:t>
            </a:r>
          </a:p>
        </p:txBody>
      </p:sp>
      <p:sp>
        <p:nvSpPr>
          <p:cNvPr id="50" name="內容版面配置區 2"/>
          <p:cNvSpPr txBox="1">
            <a:spLocks/>
          </p:cNvSpPr>
          <p:nvPr/>
        </p:nvSpPr>
        <p:spPr>
          <a:xfrm>
            <a:off x="983292" y="1826104"/>
            <a:ext cx="10282909" cy="3587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zh-TW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zh-TW" b="1" dirty="0">
                <a:solidFill>
                  <a:srgbClr val="FE181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情感分析</a:t>
            </a:r>
            <a:r>
              <a:rPr lang="zh-TW" altLang="zh-TW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分類</a:t>
            </a:r>
            <a:r>
              <a:rPr lang="zh-TW" altLang="en-US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影片的</a:t>
            </a:r>
            <a:r>
              <a:rPr lang="zh-TW" altLang="en-US" dirty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留言</a:t>
            </a:r>
            <a:r>
              <a:rPr lang="zh-TW" altLang="en-US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，將其分類</a:t>
            </a:r>
            <a:r>
              <a:rPr lang="zh-TW" altLang="en-US" dirty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zh-TW" b="1" dirty="0" smtClean="0">
                <a:solidFill>
                  <a:srgbClr val="FE181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</a:t>
            </a:r>
            <a:r>
              <a:rPr lang="zh-TW" altLang="zh-TW" b="1" dirty="0">
                <a:solidFill>
                  <a:srgbClr val="FE181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向、負向、</a:t>
            </a:r>
            <a:r>
              <a:rPr lang="zh-TW" altLang="zh-TW" b="1" dirty="0" smtClean="0">
                <a:solidFill>
                  <a:srgbClr val="FE181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中立</a:t>
            </a:r>
            <a:endParaRPr lang="en-US" altLang="zh-TW" b="1" dirty="0" smtClean="0">
              <a:solidFill>
                <a:srgbClr val="FE181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方法步驟</a:t>
            </a:r>
            <a:r>
              <a:rPr lang="en-US" altLang="zh-TW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爬蟲準備資料集</a:t>
            </a:r>
            <a:endParaRPr lang="en-US" altLang="zh-TW" dirty="0" smtClean="0">
              <a:solidFill>
                <a:srgbClr val="27293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  <a:endParaRPr lang="en-US" altLang="zh-TW" dirty="0" smtClean="0">
              <a:solidFill>
                <a:srgbClr val="27293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選擇既有人工標記的情緒 </a:t>
            </a:r>
            <a:r>
              <a:rPr lang="en-US" altLang="zh-TW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</a:p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zh-TW" altLang="en-US" dirty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</a:t>
            </a:r>
            <a:r>
              <a:rPr lang="en-US" altLang="zh-TW" dirty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endParaRPr lang="en-US" altLang="zh-TW" dirty="0" smtClean="0">
              <a:solidFill>
                <a:srgbClr val="27293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</a:pPr>
            <a:endParaRPr lang="en-US" altLang="zh-TW" dirty="0" smtClean="0">
              <a:solidFill>
                <a:srgbClr val="27293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</a:pPr>
            <a:endParaRPr lang="en-US" altLang="zh-TW" dirty="0">
              <a:solidFill>
                <a:srgbClr val="27293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endParaRPr lang="zh-TW" altLang="zh-TW" dirty="0">
              <a:solidFill>
                <a:srgbClr val="27293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endParaRPr lang="zh-TW" altLang="en-US" dirty="0">
              <a:solidFill>
                <a:srgbClr val="27293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投影片編號版面配置區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15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747" y="1122428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747" y="1122428"/>
            <a:ext cx="3644373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98713" y="1264170"/>
            <a:ext cx="415910" cy="175612"/>
            <a:chOff x="518685" y="5627247"/>
            <a:chExt cx="415910" cy="175612"/>
          </a:xfrm>
        </p:grpSpPr>
        <p:sp>
          <p:nvSpPr>
            <p:cNvPr id="9" name="이등변 삼각형 8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21671" y="442698"/>
            <a:ext cx="51828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 smtClean="0">
                <a:solidFill>
                  <a:srgbClr val="333F50"/>
                </a:solidFill>
              </a:rPr>
              <a:t>Step     </a:t>
            </a:r>
            <a:r>
              <a:rPr lang="zh-TW" altLang="en-US" sz="3200" b="1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爬</a:t>
            </a:r>
            <a:r>
              <a:rPr lang="zh-TW" altLang="zh-TW" sz="3200" b="1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蟲準備資料集</a:t>
            </a:r>
          </a:p>
        </p:txBody>
      </p:sp>
      <p:sp>
        <p:nvSpPr>
          <p:cNvPr id="15" name="Google Shape;191;p24"/>
          <p:cNvSpPr/>
          <p:nvPr/>
        </p:nvSpPr>
        <p:spPr>
          <a:xfrm>
            <a:off x="1507030" y="572518"/>
            <a:ext cx="360000" cy="360000"/>
          </a:xfrm>
          <a:prstGeom prst="ellipse">
            <a:avLst/>
          </a:prstGeom>
          <a:noFill/>
          <a:ln w="76200" cap="flat" cmpd="thinThick">
            <a:solidFill>
              <a:srgbClr val="FE18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FE1818"/>
                </a:solidFill>
                <a:latin typeface="Segoe Script" panose="030B0504020000000003" pitchFamily="66" charset="0"/>
                <a:ea typeface="Lora"/>
                <a:cs typeface="Lora"/>
                <a:sym typeface="Lora"/>
              </a:rPr>
              <a:t>1</a:t>
            </a:r>
            <a:endParaRPr sz="2000" b="1" dirty="0">
              <a:solidFill>
                <a:srgbClr val="FE1818"/>
              </a:solidFill>
              <a:latin typeface="Segoe Script" panose="030B0504020000000003" pitchFamily="66" charset="0"/>
              <a:ea typeface="Lora"/>
              <a:cs typeface="Lora"/>
              <a:sym typeface="Lor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8623" y="1520172"/>
            <a:ext cx="93648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272938"/>
              </a:buClr>
              <a:buFont typeface="Wingdings" panose="05000000000000000000" pitchFamily="2" charset="2"/>
              <a:buChar char="Ø"/>
            </a:pPr>
            <a:r>
              <a:rPr lang="zh-TW" altLang="en-US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zh-TW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 </a:t>
            </a:r>
            <a:r>
              <a:rPr lang="zh-TW" altLang="zh-TW" sz="2400" dirty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API</a:t>
            </a:r>
            <a:endParaRPr lang="en-US" altLang="zh-TW" sz="2400" dirty="0" smtClean="0">
              <a:solidFill>
                <a:srgbClr val="333F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Clr>
                <a:srgbClr val="272938"/>
              </a:buClr>
              <a:buFont typeface="Wingdings" panose="05000000000000000000" pitchFamily="2" charset="2"/>
              <a:buChar char="Ø"/>
            </a:pPr>
            <a:r>
              <a:rPr lang="zh-TW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2020/12/01~2020/12/31</a:t>
            </a:r>
            <a:endParaRPr lang="en-US" altLang="zh-TW" sz="2400" dirty="0">
              <a:solidFill>
                <a:srgbClr val="333F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Clr>
                <a:srgbClr val="272938"/>
              </a:buClr>
              <a:buFont typeface="Wingdings" panose="05000000000000000000" pitchFamily="2" charset="2"/>
              <a:buChar char="Ø"/>
            </a:pPr>
            <a:r>
              <a:rPr lang="zh-TW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en-US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FOX</a:t>
            </a:r>
            <a:r>
              <a:rPr lang="en-US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的頻道</a:t>
            </a:r>
            <a:endParaRPr lang="en-US" altLang="zh-TW" sz="2400" dirty="0" smtClean="0">
              <a:solidFill>
                <a:srgbClr val="333F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Clr>
                <a:srgbClr val="272938"/>
              </a:buClr>
              <a:buFont typeface="Wingdings" panose="05000000000000000000" pitchFamily="2" charset="2"/>
              <a:buChar char="Ø"/>
            </a:pPr>
            <a:r>
              <a:rPr lang="zh-TW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政治類別影片</a:t>
            </a:r>
            <a:endParaRPr lang="en-US" altLang="zh-TW" sz="2400" dirty="0" smtClean="0">
              <a:solidFill>
                <a:srgbClr val="333F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Clr>
                <a:srgbClr val="272938"/>
              </a:buClr>
              <a:buFont typeface="Wingdings" panose="05000000000000000000" pitchFamily="2" charset="2"/>
              <a:buChar char="Ø"/>
            </a:pPr>
            <a:r>
              <a:rPr lang="zh-TW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en-US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205</a:t>
            </a:r>
            <a:r>
              <a:rPr lang="zh-TW" altLang="zh-TW" sz="2400" dirty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部影片、FO</a:t>
            </a:r>
            <a:r>
              <a:rPr lang="zh-TW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400" dirty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400" dirty="0" smtClean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318</a:t>
            </a:r>
            <a:r>
              <a:rPr lang="zh-TW" altLang="zh-TW" sz="2400" dirty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部影片</a:t>
            </a:r>
          </a:p>
          <a:p>
            <a:pPr marL="457200" indent="-457200">
              <a:lnSpc>
                <a:spcPct val="200000"/>
              </a:lnSpc>
              <a:buClr>
                <a:srgbClr val="272938"/>
              </a:buClr>
              <a:buFont typeface="Wingdings" panose="05000000000000000000" pitchFamily="2" charset="2"/>
              <a:buChar char="Ø"/>
            </a:pPr>
            <a:endParaRPr lang="en-US" altLang="zh-TW" sz="2400" dirty="0">
              <a:solidFill>
                <a:srgbClr val="333F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25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590988" y="1122428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747" y="1122428"/>
            <a:ext cx="4609573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98713" y="1264170"/>
            <a:ext cx="415910" cy="175612"/>
            <a:chOff x="518685" y="5627247"/>
            <a:chExt cx="415910" cy="175612"/>
          </a:xfrm>
        </p:grpSpPr>
        <p:sp>
          <p:nvSpPr>
            <p:cNvPr id="9" name="이등변 삼각형 8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內容版面配置區 2"/>
          <p:cNvSpPr txBox="1">
            <a:spLocks/>
          </p:cNvSpPr>
          <p:nvPr/>
        </p:nvSpPr>
        <p:spPr>
          <a:xfrm>
            <a:off x="727233" y="1727259"/>
            <a:ext cx="7331669" cy="3326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lnSpc>
                <a:spcPct val="150000"/>
              </a:lnSpc>
              <a:buClr>
                <a:srgbClr val="272938"/>
              </a:buClr>
              <a:buFont typeface="Wingdings" panose="05000000000000000000" pitchFamily="2" charset="2"/>
              <a:buChar char="Ø"/>
            </a:pPr>
            <a:r>
              <a:rPr lang="zh-TW" altLang="zh-TW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斷詞、lowercase、移除stop words</a:t>
            </a:r>
            <a:endParaRPr lang="en-US" altLang="zh-TW" dirty="0" smtClean="0">
              <a:solidFill>
                <a:srgbClr val="27293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 algn="l">
              <a:lnSpc>
                <a:spcPct val="150000"/>
              </a:lnSpc>
              <a:buClr>
                <a:srgbClr val="272938"/>
              </a:buClr>
              <a:buFont typeface="Wingdings" panose="05000000000000000000" pitchFamily="2" charset="2"/>
              <a:buChar char="Ø"/>
            </a:pPr>
            <a:r>
              <a:rPr lang="zh-TW" altLang="zh-TW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單詞</a:t>
            </a:r>
            <a:r>
              <a:rPr lang="zh-TW" altLang="zh-TW" dirty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拼寫</a:t>
            </a:r>
            <a:r>
              <a:rPr lang="zh-TW" altLang="zh-TW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</a:t>
            </a:r>
            <a:endParaRPr lang="en-US" altLang="zh-TW" dirty="0" smtClean="0">
              <a:solidFill>
                <a:srgbClr val="27293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 algn="l">
              <a:lnSpc>
                <a:spcPct val="150000"/>
              </a:lnSpc>
              <a:buClr>
                <a:srgbClr val="272938"/>
              </a:buClr>
              <a:buFont typeface="Wingdings" panose="05000000000000000000" pitchFamily="2" charset="2"/>
              <a:buChar char="Ø"/>
            </a:pPr>
            <a:r>
              <a:rPr lang="zh-TW" altLang="zh-TW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縮寫校正</a:t>
            </a:r>
            <a:endParaRPr lang="en-US" altLang="zh-TW" dirty="0" smtClean="0">
              <a:solidFill>
                <a:srgbClr val="27293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 algn="l">
              <a:lnSpc>
                <a:spcPct val="150000"/>
              </a:lnSpc>
              <a:buClr>
                <a:srgbClr val="272938"/>
              </a:buClr>
              <a:buFont typeface="Wingdings" panose="05000000000000000000" pitchFamily="2" charset="2"/>
              <a:buChar char="Ø"/>
            </a:pPr>
            <a:r>
              <a:rPr lang="zh-TW" altLang="zh-TW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zh-TW" altLang="zh-TW" dirty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emoji、URL、特殊字元(@、***)等濾掉</a:t>
            </a:r>
          </a:p>
          <a:p>
            <a:pPr algn="l">
              <a:lnSpc>
                <a:spcPct val="150000"/>
              </a:lnSpc>
            </a:pPr>
            <a:endParaRPr lang="en-US" altLang="zh-TW" dirty="0" smtClean="0">
              <a:solidFill>
                <a:srgbClr val="27293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endParaRPr lang="zh-TW" altLang="zh-TW" dirty="0">
              <a:solidFill>
                <a:srgbClr val="27293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endParaRPr lang="zh-TW" altLang="en-US" dirty="0">
              <a:solidFill>
                <a:srgbClr val="27293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421673" y="460131"/>
            <a:ext cx="5182861" cy="1077218"/>
            <a:chOff x="421673" y="460131"/>
            <a:chExt cx="5182861" cy="1077218"/>
          </a:xfrm>
        </p:grpSpPr>
        <p:sp>
          <p:nvSpPr>
            <p:cNvPr id="21" name="직사각형 12"/>
            <p:cNvSpPr/>
            <p:nvPr/>
          </p:nvSpPr>
          <p:spPr>
            <a:xfrm>
              <a:off x="421673" y="460131"/>
              <a:ext cx="518286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3200" b="1" kern="0" dirty="0" smtClean="0">
                  <a:solidFill>
                    <a:srgbClr val="333F50"/>
                  </a:solidFill>
                </a:rPr>
                <a:t>Step     </a:t>
              </a:r>
              <a:r>
                <a:rPr lang="zh-TW" altLang="en-US" sz="3200" b="1" dirty="0" smtClean="0">
                  <a:solidFill>
                    <a:srgbClr val="333F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</a:t>
              </a:r>
              <a:r>
                <a:rPr lang="zh-TW" altLang="en-US" sz="3200" b="1" dirty="0">
                  <a:solidFill>
                    <a:srgbClr val="333F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前處理</a:t>
              </a:r>
              <a:endParaRPr lang="zh-TW" altLang="zh-TW" sz="3200" b="1" dirty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 latinLnBrk="0">
                <a:defRPr/>
              </a:pPr>
              <a:endParaRPr lang="en-US" altLang="ko-KR" sz="3200" b="1" kern="0" dirty="0">
                <a:solidFill>
                  <a:srgbClr val="333F50"/>
                </a:solidFill>
              </a:endParaRPr>
            </a:p>
          </p:txBody>
        </p:sp>
        <p:sp>
          <p:nvSpPr>
            <p:cNvPr id="22" name="Google Shape;191;p24"/>
            <p:cNvSpPr/>
            <p:nvPr/>
          </p:nvSpPr>
          <p:spPr>
            <a:xfrm>
              <a:off x="1507030" y="572518"/>
              <a:ext cx="360000" cy="360000"/>
            </a:xfrm>
            <a:prstGeom prst="ellipse">
              <a:avLst/>
            </a:prstGeom>
            <a:noFill/>
            <a:ln w="76200" cap="flat" cmpd="thinThick">
              <a:solidFill>
                <a:srgbClr val="FE18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FE1818"/>
                  </a:solidFill>
                  <a:latin typeface="Segoe Script" panose="030B0504020000000003" pitchFamily="66" charset="0"/>
                  <a:ea typeface="Lora"/>
                  <a:cs typeface="Lora"/>
                  <a:sym typeface="Lora"/>
                </a:rPr>
                <a:t>2</a:t>
              </a:r>
              <a:endParaRPr sz="2000" b="1" dirty="0">
                <a:solidFill>
                  <a:srgbClr val="FE1818"/>
                </a:solidFill>
                <a:latin typeface="Segoe Script" panose="030B0504020000000003" pitchFamily="66" charset="0"/>
                <a:ea typeface="Lora"/>
                <a:cs typeface="Lora"/>
                <a:sym typeface="Lora"/>
              </a:endParaRPr>
            </a:p>
          </p:txBody>
        </p:sp>
      </p:grp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3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747" y="1122428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747" y="1122428"/>
            <a:ext cx="5534133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98713" y="1264170"/>
            <a:ext cx="415910" cy="175612"/>
            <a:chOff x="518685" y="5627247"/>
            <a:chExt cx="415910" cy="175612"/>
          </a:xfrm>
        </p:grpSpPr>
        <p:sp>
          <p:nvSpPr>
            <p:cNvPr id="9" name="이등변 삼각형 8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802928" y="1747905"/>
            <a:ext cx="91437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latinLnBrk="0">
              <a:lnSpc>
                <a:spcPct val="150000"/>
              </a:lnSpc>
              <a:buClr>
                <a:srgbClr val="272938"/>
              </a:buClr>
              <a:buFont typeface="Wingdings" panose="05000000000000000000" pitchFamily="2" charset="2"/>
              <a:buChar char="Ø"/>
            </a:pPr>
            <a:r>
              <a:rPr lang="zh-TW" altLang="en-US" sz="2400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sz="2400" dirty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既有人</a:t>
            </a:r>
            <a:r>
              <a:rPr lang="zh-TW" altLang="zh-TW" sz="2400" dirty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工標記情緒</a:t>
            </a:r>
            <a:r>
              <a:rPr lang="zh-TW" altLang="zh-TW" sz="2400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400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400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zh-TW" altLang="en-US" sz="2400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2400" b="1" u="sng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text-emotion</a:t>
            </a:r>
            <a:r>
              <a:rPr lang="zh-TW" altLang="en-US" sz="2400" b="1" u="sng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err="1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Kaggle</a:t>
            </a:r>
            <a:r>
              <a:rPr lang="en-US" altLang="zh-TW" sz="2400" dirty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b="1" u="sng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457200" indent="-457200" latinLnBrk="0">
              <a:lnSpc>
                <a:spcPct val="150000"/>
              </a:lnSpc>
              <a:buClr>
                <a:srgbClr val="272938"/>
              </a:buClr>
              <a:buFont typeface="Wingdings" panose="05000000000000000000" pitchFamily="2" charset="2"/>
              <a:buChar char="Ø"/>
            </a:pPr>
            <a:r>
              <a:rPr lang="zh-TW" altLang="zh-TW" sz="2400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zh-TW" altLang="zh-TW" sz="2400" dirty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原本分成的情緒類別分別對應成：</a:t>
            </a:r>
            <a:endParaRPr lang="en-US" altLang="zh-TW" sz="2400" dirty="0">
              <a:solidFill>
                <a:srgbClr val="27293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latinLnBrk="0">
              <a:lnSpc>
                <a:spcPct val="150000"/>
              </a:lnSpc>
            </a:pPr>
            <a:r>
              <a:rPr lang="zh-TW" altLang="zh-TW" sz="2400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fun, </a:t>
            </a:r>
            <a:r>
              <a:rPr lang="zh-TW" altLang="zh-TW" sz="2400" dirty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love, happiness, </a:t>
            </a:r>
            <a:r>
              <a:rPr lang="zh-TW" altLang="zh-TW" sz="2400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enthusiasm</a:t>
            </a:r>
            <a:r>
              <a:rPr lang="zh-TW" altLang="en-US" sz="2400" dirty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sz="2400" b="1" dirty="0">
                <a:solidFill>
                  <a:srgbClr val="FE181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zh-TW" sz="2400" b="1" dirty="0">
                <a:solidFill>
                  <a:srgbClr val="FE181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ositive </a:t>
            </a:r>
            <a:endParaRPr lang="en-US" altLang="zh-TW" sz="2400" b="1" dirty="0">
              <a:solidFill>
                <a:srgbClr val="FE181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latinLnBrk="0">
              <a:lnSpc>
                <a:spcPct val="150000"/>
              </a:lnSpc>
            </a:pPr>
            <a:r>
              <a:rPr lang="zh-TW" altLang="zh-TW" sz="2400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anger, </a:t>
            </a:r>
            <a:r>
              <a:rPr lang="zh-TW" altLang="zh-TW" sz="2400" dirty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worry, sadness, hate, </a:t>
            </a:r>
            <a:r>
              <a:rPr lang="zh-TW" altLang="zh-TW" sz="2400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boredom</a:t>
            </a:r>
            <a:r>
              <a:rPr lang="en-US" altLang="zh-TW" sz="2400" dirty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sz="2400" dirty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rgbClr val="FE181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zh-TW" sz="2400" b="1" dirty="0">
                <a:solidFill>
                  <a:srgbClr val="FE181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egative</a:t>
            </a:r>
            <a:r>
              <a:rPr lang="en-US" altLang="zh-TW" sz="2400" b="1" dirty="0">
                <a:solidFill>
                  <a:srgbClr val="FE181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b="1" dirty="0" smtClean="0">
              <a:solidFill>
                <a:srgbClr val="FE181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latinLnBrk="0">
              <a:lnSpc>
                <a:spcPct val="150000"/>
              </a:lnSpc>
            </a:pPr>
            <a:r>
              <a:rPr lang="zh-TW" altLang="zh-TW" sz="2400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neutral, empty</a:t>
            </a:r>
            <a:r>
              <a:rPr lang="zh-TW" altLang="en-US" sz="2400" dirty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→</a:t>
            </a:r>
            <a:r>
              <a:rPr lang="en-US" altLang="zh-TW" sz="2400" dirty="0" smtClean="0">
                <a:solidFill>
                  <a:srgbClr val="2729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FE181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zh-TW" sz="2400" b="1" dirty="0">
                <a:solidFill>
                  <a:srgbClr val="FE181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eutral</a:t>
            </a:r>
            <a:r>
              <a:rPr lang="en-US" altLang="zh-TW" sz="2400" b="1" dirty="0">
                <a:solidFill>
                  <a:srgbClr val="FE181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grpSp>
        <p:nvGrpSpPr>
          <p:cNvPr id="21" name="群組 20"/>
          <p:cNvGrpSpPr/>
          <p:nvPr/>
        </p:nvGrpSpPr>
        <p:grpSpPr>
          <a:xfrm>
            <a:off x="421673" y="460131"/>
            <a:ext cx="7849968" cy="584775"/>
            <a:chOff x="421673" y="460131"/>
            <a:chExt cx="7849968" cy="584775"/>
          </a:xfrm>
        </p:grpSpPr>
        <p:sp>
          <p:nvSpPr>
            <p:cNvPr id="22" name="직사각형 12"/>
            <p:cNvSpPr/>
            <p:nvPr/>
          </p:nvSpPr>
          <p:spPr>
            <a:xfrm>
              <a:off x="421673" y="460131"/>
              <a:ext cx="784996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3200" b="1" kern="0" dirty="0" smtClean="0">
                  <a:solidFill>
                    <a:srgbClr val="333F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Step</a:t>
              </a:r>
              <a:r>
                <a:rPr lang="zh-TW" altLang="en-US" sz="3200" b="1" kern="0" dirty="0" smtClean="0">
                  <a:solidFill>
                    <a:srgbClr val="333F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選擇既有人工標記情緒的 </a:t>
              </a:r>
              <a:r>
                <a:rPr lang="en-US" altLang="zh-TW" sz="3200" b="1" kern="0" dirty="0" smtClean="0">
                  <a:solidFill>
                    <a:srgbClr val="333F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dataset</a:t>
              </a:r>
              <a:r>
                <a:rPr lang="zh-TW" altLang="en-US" sz="3200" b="1" kern="0" dirty="0" smtClean="0">
                  <a:solidFill>
                    <a:srgbClr val="333F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ko-KR" sz="3200" b="1" kern="0" dirty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Google Shape;191;p24"/>
            <p:cNvSpPr/>
            <p:nvPr/>
          </p:nvSpPr>
          <p:spPr>
            <a:xfrm>
              <a:off x="1507030" y="572518"/>
              <a:ext cx="360000" cy="360000"/>
            </a:xfrm>
            <a:prstGeom prst="ellipse">
              <a:avLst/>
            </a:prstGeom>
            <a:noFill/>
            <a:ln w="76200" cap="flat" cmpd="thinThick">
              <a:solidFill>
                <a:srgbClr val="FE18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 smtClean="0">
                  <a:solidFill>
                    <a:srgbClr val="FE1818"/>
                  </a:solidFill>
                  <a:latin typeface="Segoe Script" panose="030B0504020000000003" pitchFamily="66" charset="0"/>
                  <a:ea typeface="Lora"/>
                  <a:cs typeface="Lora"/>
                  <a:sym typeface="Lora"/>
                </a:rPr>
                <a:t>3</a:t>
              </a:r>
              <a:endParaRPr sz="2000" b="1" dirty="0">
                <a:solidFill>
                  <a:srgbClr val="FE1818"/>
                </a:solidFill>
                <a:latin typeface="Segoe Script" panose="030B0504020000000003" pitchFamily="66" charset="0"/>
                <a:ea typeface="Lora"/>
                <a:cs typeface="Lora"/>
                <a:sym typeface="Lora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7003550" y="5586909"/>
            <a:ext cx="380104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4400" b="1" dirty="0" smtClean="0">
                <a:solidFill>
                  <a:srgbClr val="333F50"/>
                </a:solidFill>
              </a:rPr>
              <a:t>😂</a:t>
            </a:r>
            <a:r>
              <a:rPr lang="zh-TW" altLang="en-US" sz="4400" b="1" dirty="0" smtClean="0">
                <a:solidFill>
                  <a:srgbClr val="333F50"/>
                </a:solidFill>
              </a:rPr>
              <a:t> </a:t>
            </a:r>
            <a:r>
              <a:rPr lang="en" altLang="zh-TW" sz="4400" b="1" dirty="0" smtClean="0">
                <a:solidFill>
                  <a:srgbClr val="333F50"/>
                </a:solidFill>
              </a:rPr>
              <a:t>😉</a:t>
            </a:r>
            <a:r>
              <a:rPr lang="zh-TW" altLang="en-US" sz="4400" b="1" dirty="0" smtClean="0">
                <a:solidFill>
                  <a:srgbClr val="333F50"/>
                </a:solidFill>
              </a:rPr>
              <a:t> </a:t>
            </a:r>
            <a:r>
              <a:rPr lang="en" altLang="zh-TW" sz="4400" b="1" dirty="0" smtClean="0">
                <a:solidFill>
                  <a:srgbClr val="333F50"/>
                </a:solidFill>
              </a:rPr>
              <a:t>😋</a:t>
            </a:r>
            <a:r>
              <a:rPr lang="zh-TW" altLang="en-US" sz="4400" b="1" dirty="0" smtClean="0">
                <a:solidFill>
                  <a:srgbClr val="333F50"/>
                </a:solidFill>
              </a:rPr>
              <a:t> </a:t>
            </a:r>
            <a:r>
              <a:rPr lang="en" altLang="zh-TW" sz="4400" b="1" dirty="0" smtClean="0">
                <a:solidFill>
                  <a:srgbClr val="333F50"/>
                </a:solidFill>
              </a:rPr>
              <a:t>😒</a:t>
            </a:r>
            <a:r>
              <a:rPr lang="zh-TW" altLang="en-US" sz="4400" b="1" dirty="0" smtClean="0">
                <a:solidFill>
                  <a:srgbClr val="333F50"/>
                </a:solidFill>
              </a:rPr>
              <a:t> </a:t>
            </a:r>
            <a:r>
              <a:rPr lang="en" altLang="zh-TW" sz="4400" b="1" dirty="0" smtClean="0">
                <a:solidFill>
                  <a:srgbClr val="333F50"/>
                </a:solidFill>
              </a:rPr>
              <a:t>😭</a:t>
            </a:r>
            <a:endParaRPr lang="zh-TW" altLang="en-US" sz="4400" b="1" dirty="0">
              <a:solidFill>
                <a:srgbClr val="333F50"/>
              </a:solidFill>
            </a:endParaRPr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24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0747" y="1122428"/>
            <a:ext cx="11268000" cy="0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0747" y="1122428"/>
            <a:ext cx="6654218" cy="0"/>
          </a:xfrm>
          <a:prstGeom prst="line">
            <a:avLst/>
          </a:prstGeom>
          <a:ln w="19050" cap="rnd">
            <a:solidFill>
              <a:srgbClr val="FE181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98713" y="1264170"/>
            <a:ext cx="415910" cy="175612"/>
            <a:chOff x="518685" y="5627247"/>
            <a:chExt cx="415910" cy="175612"/>
          </a:xfrm>
        </p:grpSpPr>
        <p:sp>
          <p:nvSpPr>
            <p:cNvPr id="9" name="이등변 삼각형 8"/>
            <p:cNvSpPr/>
            <p:nvPr/>
          </p:nvSpPr>
          <p:spPr>
            <a:xfrm rot="5400000">
              <a:off x="735094" y="5639358"/>
              <a:ext cx="175612" cy="15139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98595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18685" y="5640549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4960" y="5639358"/>
              <a:ext cx="36000" cy="1513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內容版面配置區 2"/>
              <p:cNvSpPr txBox="1">
                <a:spLocks/>
              </p:cNvSpPr>
              <p:nvPr/>
            </p:nvSpPr>
            <p:spPr>
              <a:xfrm>
                <a:off x="802928" y="1986606"/>
                <a:ext cx="5177458" cy="51032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 latinLnBrk="0">
                  <a:lnSpc>
                    <a:spcPct val="150000"/>
                  </a:lnSpc>
                  <a:buClr>
                    <a:srgbClr val="333F50"/>
                  </a:buClr>
                  <a:buFont typeface="Wingdings" panose="05000000000000000000" pitchFamily="2" charset="2"/>
                  <a:buChar char="Ø"/>
                </a:pPr>
                <a:r>
                  <a:rPr lang="zh-TW" altLang="zh-TW" dirty="0" smtClean="0">
                    <a:solidFill>
                      <a:srgbClr val="333F5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採用效果較佳的</a:t>
                </a:r>
                <a:r>
                  <a:rPr lang="en-US" altLang="zh-TW" dirty="0">
                    <a:solidFill>
                      <a:srgbClr val="333F5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zh-TW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Multinomial Naïve Bayes</a:t>
                </a:r>
                <a:r>
                  <a:rPr lang="en-US" altLang="zh-TW" dirty="0">
                    <a:solidFill>
                      <a:srgbClr val="333F5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zh-TW" dirty="0" smtClean="0">
                    <a:solidFill>
                      <a:srgbClr val="333F5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演算法</a:t>
                </a:r>
                <a:endParaRPr lang="en-US" altLang="zh-TW" dirty="0">
                  <a:solidFill>
                    <a:srgbClr val="333F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 algn="l" latinLnBrk="0">
                  <a:lnSpc>
                    <a:spcPct val="150000"/>
                  </a:lnSpc>
                  <a:buClr>
                    <a:srgbClr val="333F50"/>
                  </a:buClr>
                  <a:buFont typeface="Wingdings" panose="05000000000000000000" pitchFamily="2" charset="2"/>
                  <a:buChar char="Ø"/>
                </a:pPr>
                <a:r>
                  <a:rPr lang="zh-TW" altLang="zh-TW" dirty="0" smtClean="0">
                    <a:solidFill>
                      <a:srgbClr val="333F5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後</a:t>
                </a:r>
                <a:r>
                  <a:rPr lang="zh-TW" altLang="zh-TW" dirty="0">
                    <a:solidFill>
                      <a:srgbClr val="333F5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驗</a:t>
                </a:r>
                <a:r>
                  <a:rPr lang="zh-TW" altLang="zh-TW" dirty="0" smtClean="0">
                    <a:solidFill>
                      <a:srgbClr val="333F5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機率</a:t>
                </a:r>
                <a:r>
                  <a:rPr lang="en-US" altLang="zh-TW" dirty="0" smtClean="0">
                    <a:solidFill>
                      <a:srgbClr val="333F5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333F5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333F5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333F5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𝑚𝑎𝑝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333F5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zh-TW" altLang="zh-TW" dirty="0" smtClean="0">
                    <a:solidFill>
                      <a:srgbClr val="333F5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的運算</a:t>
                </a:r>
                <a:endParaRPr lang="en-US" altLang="zh-TW" dirty="0" smtClean="0">
                  <a:solidFill>
                    <a:srgbClr val="333F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800100" lvl="1" indent="-342900" algn="l" latinLnBrk="0">
                  <a:lnSpc>
                    <a:spcPct val="150000"/>
                  </a:lnSpc>
                  <a:buClr>
                    <a:srgbClr val="333F50"/>
                  </a:buClr>
                  <a:buFont typeface="Wingdings" panose="05000000000000000000" pitchFamily="2" charset="2"/>
                  <a:buChar char="Ø"/>
                </a:pPr>
                <a:r>
                  <a:rPr lang="zh-TW" altLang="en-US" b="1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計算</a:t>
                </a:r>
                <a:r>
                  <a:rPr lang="zh-TW" altLang="zh-TW" b="1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每則</a:t>
                </a:r>
                <a:r>
                  <a:rPr lang="zh-TW" altLang="en-US" b="1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留</a:t>
                </a:r>
                <a:r>
                  <a:rPr lang="zh-TW" altLang="en-US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言</a:t>
                </a:r>
                <a:r>
                  <a:rPr lang="zh-TW" altLang="en-US" b="1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 </a:t>
                </a:r>
                <a:r>
                  <a:rPr lang="zh-TW" altLang="zh-TW" b="1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TF</a:t>
                </a:r>
                <a:r>
                  <a:rPr lang="zh-TW" altLang="zh-TW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-IDF值</a:t>
                </a:r>
                <a:r>
                  <a:rPr lang="zh-TW" altLang="zh-TW" dirty="0">
                    <a:solidFill>
                      <a:srgbClr val="272938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，作為模型參數與準備好的資料集特徵進行訓練</a:t>
                </a:r>
                <a:endParaRPr lang="en-US" altLang="zh-TW" dirty="0">
                  <a:solidFill>
                    <a:srgbClr val="2729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l" latinLnBrk="0">
                  <a:lnSpc>
                    <a:spcPct val="150000"/>
                  </a:lnSpc>
                  <a:buClr>
                    <a:srgbClr val="FE1818"/>
                  </a:buClr>
                </a:pPr>
                <a:endParaRPr lang="en-US" altLang="zh-TW" dirty="0" smtClean="0">
                  <a:solidFill>
                    <a:srgbClr val="333F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 algn="l" latinLnBrk="0">
                  <a:lnSpc>
                    <a:spcPct val="150000"/>
                  </a:lnSpc>
                  <a:buClr>
                    <a:srgbClr val="FE1818"/>
                  </a:buClr>
                  <a:buFont typeface="Wingdings" panose="05000000000000000000" pitchFamily="2" charset="2"/>
                  <a:buChar char="Ø"/>
                </a:pPr>
                <a:endParaRPr lang="zh-TW" altLang="zh-TW" dirty="0" smtClean="0">
                  <a:solidFill>
                    <a:srgbClr val="333F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l" latinLnBrk="0">
                  <a:lnSpc>
                    <a:spcPct val="150000"/>
                  </a:lnSpc>
                </a:pPr>
                <a:endParaRPr lang="en-US" altLang="zh-TW" dirty="0" smtClean="0">
                  <a:solidFill>
                    <a:srgbClr val="333F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l" latinLnBrk="0">
                  <a:lnSpc>
                    <a:spcPct val="150000"/>
                  </a:lnSpc>
                </a:pPr>
                <a:endParaRPr lang="zh-TW" altLang="zh-TW" dirty="0">
                  <a:solidFill>
                    <a:srgbClr val="333F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l" latinLnBrk="0">
                  <a:lnSpc>
                    <a:spcPct val="150000"/>
                  </a:lnSpc>
                </a:pPr>
                <a:endParaRPr lang="zh-TW" altLang="en-US" dirty="0">
                  <a:solidFill>
                    <a:srgbClr val="333F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50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28" y="1986606"/>
                <a:ext cx="5177458" cy="5103261"/>
              </a:xfrm>
              <a:prstGeom prst="rect">
                <a:avLst/>
              </a:prstGeom>
              <a:blipFill>
                <a:blip r:embed="rId3"/>
                <a:stretch>
                  <a:fillRect l="-1649" r="-10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群組 29"/>
          <p:cNvGrpSpPr/>
          <p:nvPr/>
        </p:nvGrpSpPr>
        <p:grpSpPr>
          <a:xfrm>
            <a:off x="421673" y="460131"/>
            <a:ext cx="5182861" cy="1077218"/>
            <a:chOff x="421673" y="460131"/>
            <a:chExt cx="5182861" cy="1077218"/>
          </a:xfrm>
        </p:grpSpPr>
        <p:sp>
          <p:nvSpPr>
            <p:cNvPr id="31" name="직사각형 12"/>
            <p:cNvSpPr/>
            <p:nvPr/>
          </p:nvSpPr>
          <p:spPr>
            <a:xfrm>
              <a:off x="421673" y="460131"/>
              <a:ext cx="518286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3200" b="1" kern="0" dirty="0" smtClean="0">
                  <a:solidFill>
                    <a:srgbClr val="333F50"/>
                  </a:solidFill>
                </a:rPr>
                <a:t>Step     </a:t>
              </a:r>
              <a:r>
                <a:rPr lang="zh-TW" altLang="en-US" sz="3200" b="1" kern="0" dirty="0" smtClean="0">
                  <a:solidFill>
                    <a:srgbClr val="333F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訓練</a:t>
              </a:r>
              <a:r>
                <a:rPr lang="zh-TW" altLang="en-US" sz="3200" b="1" kern="0" dirty="0" smtClean="0">
                  <a:solidFill>
                    <a:srgbClr val="333F50"/>
                  </a:solidFill>
                </a:rPr>
                <a:t> </a:t>
              </a:r>
              <a:r>
                <a:rPr lang="en-US" altLang="zh-TW" sz="3200" b="1" kern="0" dirty="0" smtClean="0">
                  <a:solidFill>
                    <a:srgbClr val="333F50"/>
                  </a:solidFill>
                </a:rPr>
                <a:t>Model</a:t>
              </a:r>
              <a:endParaRPr lang="zh-TW" altLang="zh-TW" sz="3200" b="1" dirty="0">
                <a:solidFill>
                  <a:srgbClr val="333F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 latinLnBrk="0">
                <a:defRPr/>
              </a:pPr>
              <a:endParaRPr lang="en-US" altLang="ko-KR" sz="3200" b="1" kern="0" dirty="0">
                <a:solidFill>
                  <a:srgbClr val="333F50"/>
                </a:solidFill>
              </a:endParaRPr>
            </a:p>
          </p:txBody>
        </p:sp>
        <p:sp>
          <p:nvSpPr>
            <p:cNvPr id="32" name="Google Shape;191;p24"/>
            <p:cNvSpPr/>
            <p:nvPr/>
          </p:nvSpPr>
          <p:spPr>
            <a:xfrm>
              <a:off x="1507030" y="572518"/>
              <a:ext cx="360000" cy="360000"/>
            </a:xfrm>
            <a:prstGeom prst="ellipse">
              <a:avLst/>
            </a:prstGeom>
            <a:noFill/>
            <a:ln w="76200" cap="flat" cmpd="thinThick">
              <a:solidFill>
                <a:srgbClr val="FE18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 smtClean="0">
                  <a:solidFill>
                    <a:srgbClr val="FE1818"/>
                  </a:solidFill>
                  <a:latin typeface="Segoe Script" panose="030B0504020000000003" pitchFamily="66" charset="0"/>
                  <a:ea typeface="Lora"/>
                  <a:cs typeface="Lora"/>
                  <a:sym typeface="Lora"/>
                </a:rPr>
                <a:t>4</a:t>
              </a:r>
              <a:endParaRPr sz="2000" b="1" dirty="0">
                <a:solidFill>
                  <a:srgbClr val="FE1818"/>
                </a:solidFill>
                <a:latin typeface="Segoe Script" panose="030B0504020000000003" pitchFamily="66" charset="0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6706721" y="3154712"/>
            <a:ext cx="4161034" cy="1018019"/>
            <a:chOff x="6895907" y="5036063"/>
            <a:chExt cx="4161034" cy="1018019"/>
          </a:xfrm>
        </p:grpSpPr>
        <p:pic>
          <p:nvPicPr>
            <p:cNvPr id="25" name="圖片 24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895907" y="5036063"/>
              <a:ext cx="4161034" cy="833353"/>
            </a:xfrm>
            <a:prstGeom prst="rect">
              <a:avLst/>
            </a:prstGeom>
          </p:spPr>
        </p:pic>
        <p:sp>
          <p:nvSpPr>
            <p:cNvPr id="34" name="矩形 33"/>
            <p:cNvSpPr/>
            <p:nvPr/>
          </p:nvSpPr>
          <p:spPr>
            <a:xfrm>
              <a:off x="7144965" y="5684750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zh-TW" b="1" dirty="0">
                  <a:solidFill>
                    <a:srgbClr val="27293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情緒標籤</a:t>
              </a:r>
            </a:p>
          </p:txBody>
        </p:sp>
      </p:grpSp>
      <p:sp>
        <p:nvSpPr>
          <p:cNvPr id="43" name="投影片編號版面配置區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87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2767</TotalTime>
  <Words>1429</Words>
  <Application>Microsoft Office PowerPoint</Application>
  <PresentationFormat>寬螢幕</PresentationFormat>
  <Paragraphs>127</Paragraphs>
  <Slides>13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Lora</vt:lpstr>
      <vt:lpstr>Malgun Gothic</vt:lpstr>
      <vt:lpstr>微軟正黑體</vt:lpstr>
      <vt:lpstr>新細明體</vt:lpstr>
      <vt:lpstr>Arial</vt:lpstr>
      <vt:lpstr>Calibri</vt:lpstr>
      <vt:lpstr>Cambria Math</vt:lpstr>
      <vt:lpstr>Segoe Script</vt:lpstr>
      <vt:lpstr>Wingdings</vt:lpstr>
      <vt:lpstr>1_Office 테마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欣珊 謝</cp:lastModifiedBy>
  <cp:revision>272</cp:revision>
  <dcterms:created xsi:type="dcterms:W3CDTF">2019-02-08T07:37:09Z</dcterms:created>
  <dcterms:modified xsi:type="dcterms:W3CDTF">2021-01-17T11:10:23Z</dcterms:modified>
</cp:coreProperties>
</file>