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68" r:id="rId16"/>
    <p:sldId id="269" r:id="rId17"/>
    <p:sldId id="272" r:id="rId18"/>
    <p:sldId id="273" r:id="rId19"/>
    <p:sldId id="274" r:id="rId20"/>
    <p:sldId id="275" r:id="rId21"/>
    <p:sldId id="271" r:id="rId22"/>
    <p:sldId id="270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2" r:id="rId35"/>
    <p:sldId id="293" r:id="rId36"/>
    <p:sldId id="298" r:id="rId37"/>
    <p:sldId id="299" r:id="rId38"/>
    <p:sldId id="295" r:id="rId39"/>
    <p:sldId id="294" r:id="rId40"/>
    <p:sldId id="296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551C-E6F9-498E-9C9E-F9E475182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21381"/>
            <a:ext cx="8791575" cy="133282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Presentazione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Exigram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B38CC1-D20D-4B13-BE8D-83C56DF1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9082" y="2421618"/>
            <a:ext cx="4332060" cy="873125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cOllaborators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Davide </a:t>
            </a:r>
            <a:r>
              <a:rPr lang="it-IT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iannaccone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07B30713-20C2-46E9-893C-5BFAD3555F3D}"/>
              </a:ext>
            </a:extLst>
          </p:cNvPr>
          <p:cNvSpPr txBox="1">
            <a:spLocks/>
          </p:cNvSpPr>
          <p:nvPr/>
        </p:nvSpPr>
        <p:spPr>
          <a:xfrm>
            <a:off x="2028824" y="2421618"/>
            <a:ext cx="3043919" cy="153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cONTRIBUTORS:</a:t>
            </a:r>
          </a:p>
          <a:p>
            <a:pPr algn="ctr"/>
            <a:r>
              <a:rPr lang="it-IT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Davide Iannaccone</a:t>
            </a:r>
          </a:p>
          <a:p>
            <a:pPr algn="ctr"/>
            <a:r>
              <a:rPr lang="it-IT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Domenico Esposito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2E06405-FD6F-4F0F-908F-1FE12272D65E}"/>
              </a:ext>
            </a:extLst>
          </p:cNvPr>
          <p:cNvSpPr txBox="1">
            <a:spLocks/>
          </p:cNvSpPr>
          <p:nvPr/>
        </p:nvSpPr>
        <p:spPr>
          <a:xfrm>
            <a:off x="6989082" y="3294743"/>
            <a:ext cx="4332060" cy="2582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Domenico esposito </a:t>
            </a:r>
          </a:p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Andrea de lucia </a:t>
            </a:r>
          </a:p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Fabiano </a:t>
            </a:r>
            <a:r>
              <a:rPr lang="it-IT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pecorelli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566F1608-5382-4066-9926-ED943067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8E46E89E-258D-4C30-B1EC-C7E30D5A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6F5018E-0A2E-4A1B-819C-49766E2BE5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93" y="647244"/>
            <a:ext cx="9142813" cy="55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5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A32285-EDE0-48B5-9CD2-8116138E5DC5}"/>
              </a:ext>
            </a:extLst>
          </p:cNvPr>
          <p:cNvSpPr txBox="1">
            <a:spLocks/>
          </p:cNvSpPr>
          <p:nvPr/>
        </p:nvSpPr>
        <p:spPr>
          <a:xfrm>
            <a:off x="2152704" y="3055199"/>
            <a:ext cx="7886592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Use case carica post</a:t>
            </a:r>
          </a:p>
        </p:txBody>
      </p:sp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D21EFB5F-BBC3-4407-806F-8B1DF3D6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5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65383AE-3F32-4EF9-8189-027CE6CA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2" y="150304"/>
            <a:ext cx="6087325" cy="22005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3920812-49EF-4373-90B4-799CF048B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6" y="2350886"/>
            <a:ext cx="6134956" cy="416300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6746561-466F-494F-89BA-306C4704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974" y="2171095"/>
            <a:ext cx="5660570" cy="2515809"/>
          </a:xfrm>
          <a:prstGeom prst="rect">
            <a:avLst/>
          </a:prstGeom>
        </p:spPr>
      </p:pic>
      <p:pic>
        <p:nvPicPr>
          <p:cNvPr id="7" name="Immagine 6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B3D490F0-5DF8-43A6-B7B9-334292813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0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63A78F4-CA25-4160-B2C0-D2F4104D7317}"/>
              </a:ext>
            </a:extLst>
          </p:cNvPr>
          <p:cNvSpPr txBox="1">
            <a:spLocks/>
          </p:cNvSpPr>
          <p:nvPr/>
        </p:nvSpPr>
        <p:spPr>
          <a:xfrm>
            <a:off x="3481083" y="3055199"/>
            <a:ext cx="5229833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Object Model</a:t>
            </a:r>
          </a:p>
        </p:txBody>
      </p:sp>
      <p:pic>
        <p:nvPicPr>
          <p:cNvPr id="7" name="Immagine 6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9DA642CB-A4AD-4798-953C-8AC91299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6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1921F3D-5911-4DB9-80A1-C2C6C84F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14" y="260628"/>
            <a:ext cx="4742439" cy="296492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407408-7785-4CF6-A261-F7557D59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14" y="3225552"/>
            <a:ext cx="4742439" cy="3508105"/>
          </a:xfrm>
          <a:prstGeom prst="rect">
            <a:avLst/>
          </a:prstGeom>
        </p:spPr>
      </p:pic>
      <p:pic>
        <p:nvPicPr>
          <p:cNvPr id="10" name="Immagine 9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D188DB2-B0D1-42AA-B0EF-A2EB2C56C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5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3D19820-4686-42FB-AC54-88356DFB7916}"/>
              </a:ext>
            </a:extLst>
          </p:cNvPr>
          <p:cNvSpPr txBox="1">
            <a:spLocks/>
          </p:cNvSpPr>
          <p:nvPr/>
        </p:nvSpPr>
        <p:spPr>
          <a:xfrm>
            <a:off x="380613" y="3055199"/>
            <a:ext cx="11430774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Sequence </a:t>
            </a:r>
            <a:r>
              <a:rPr lang="it-IT" sz="6000" dirty="0" err="1"/>
              <a:t>diagram</a:t>
            </a:r>
            <a:r>
              <a:rPr lang="it-IT" sz="6000" dirty="0"/>
              <a:t> carica post</a:t>
            </a:r>
          </a:p>
        </p:txBody>
      </p:sp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A963DCAD-BADF-4071-B3F7-2B0E510D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4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B15A39CF-DE50-4451-9950-D80DC58C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28B8B2E-E05A-4BEF-BD7C-EE337EE9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52" y="1569001"/>
            <a:ext cx="11673095" cy="37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8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F295C82-1BA4-4C32-8D27-E8A8912D61B0}"/>
              </a:ext>
            </a:extLst>
          </p:cNvPr>
          <p:cNvSpPr txBox="1">
            <a:spLocks/>
          </p:cNvSpPr>
          <p:nvPr/>
        </p:nvSpPr>
        <p:spPr>
          <a:xfrm>
            <a:off x="2857403" y="3055199"/>
            <a:ext cx="6477194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activity </a:t>
            </a:r>
            <a:r>
              <a:rPr lang="it-IT" sz="6000" dirty="0" err="1"/>
              <a:t>diagram</a:t>
            </a:r>
            <a:endParaRPr lang="it-IT" sz="6000" dirty="0"/>
          </a:p>
        </p:txBody>
      </p:sp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EB36B74-F879-43DC-ADBE-CAC4565C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903CE72A-9AFF-4E69-80DD-85926496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14B332E-4B9A-426F-BA1B-984B46B8A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34" y="857250"/>
            <a:ext cx="99655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8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77E62E8-D76C-42D3-AF58-C8828DC406A2}"/>
              </a:ext>
            </a:extLst>
          </p:cNvPr>
          <p:cNvSpPr txBox="1">
            <a:spLocks/>
          </p:cNvSpPr>
          <p:nvPr/>
        </p:nvSpPr>
        <p:spPr>
          <a:xfrm>
            <a:off x="2400251" y="3055199"/>
            <a:ext cx="7391497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Statechart </a:t>
            </a:r>
            <a:r>
              <a:rPr lang="it-IT" sz="6000" dirty="0" err="1"/>
              <a:t>diagram</a:t>
            </a:r>
            <a:endParaRPr lang="it-IT" sz="6000" dirty="0"/>
          </a:p>
        </p:txBody>
      </p:sp>
      <p:pic>
        <p:nvPicPr>
          <p:cNvPr id="6" name="Immagine 5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E6284879-52B7-45F4-B96A-F3E119FD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6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DE31B52E-B993-4C17-8BB7-89BDC9CE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D6F1726-AFDE-4D24-A4D5-EECD0E8D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078" y="428396"/>
            <a:ext cx="5215844" cy="600682"/>
          </a:xfrm>
        </p:spPr>
        <p:txBody>
          <a:bodyPr/>
          <a:lstStyle/>
          <a:p>
            <a:pPr algn="ctr"/>
            <a:r>
              <a:rPr lang="it-IT" dirty="0" err="1"/>
              <a:t>Contributors</a:t>
            </a:r>
            <a:r>
              <a:rPr lang="it-IT" dirty="0"/>
              <a:t> insights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011BEA-6002-40F7-BF11-A1F69AE16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7923" y="1175657"/>
            <a:ext cx="10196154" cy="30770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9D3B0A-3F9F-429D-9AD7-87E63B214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598" y="4399263"/>
            <a:ext cx="3381847" cy="21815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0BF3F04-120A-45D8-9B23-483290D21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472" y="4399264"/>
            <a:ext cx="340090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5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5FC4C67-1DF6-48C4-83BF-E10D59B2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5" y="622475"/>
            <a:ext cx="6508750" cy="5613050"/>
          </a:xfrm>
          <a:prstGeom prst="rect">
            <a:avLst/>
          </a:prstGeom>
        </p:spPr>
      </p:pic>
      <p:pic>
        <p:nvPicPr>
          <p:cNvPr id="6" name="Immagine 5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BBABBB7C-3282-4318-9589-5BEC1C59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FCA4C59-4965-48C0-9077-9C23933C4414}"/>
              </a:ext>
            </a:extLst>
          </p:cNvPr>
          <p:cNvSpPr txBox="1">
            <a:spLocks/>
          </p:cNvSpPr>
          <p:nvPr/>
        </p:nvSpPr>
        <p:spPr>
          <a:xfrm>
            <a:off x="3238306" y="3055199"/>
            <a:ext cx="5715387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Class </a:t>
            </a:r>
            <a:r>
              <a:rPr lang="it-IT" sz="6000" dirty="0" err="1"/>
              <a:t>diagram</a:t>
            </a:r>
            <a:endParaRPr lang="it-IT" sz="6000" dirty="0"/>
          </a:p>
        </p:txBody>
      </p:sp>
      <p:pic>
        <p:nvPicPr>
          <p:cNvPr id="6" name="Immagine 5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7E5D0EB9-3557-4A20-A8D4-85F4BE13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1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85D0A48F-B82F-49E5-A625-03E7DBA3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  <p:pic>
        <p:nvPicPr>
          <p:cNvPr id="5" name="Immagine 4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79D6C63A-D761-4F30-BCBB-8514D439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8" y="342900"/>
            <a:ext cx="10900264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0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30DC00C-8E23-453F-852B-C4EA783CA6B1}"/>
              </a:ext>
            </a:extLst>
          </p:cNvPr>
          <p:cNvSpPr txBox="1">
            <a:spLocks/>
          </p:cNvSpPr>
          <p:nvPr/>
        </p:nvSpPr>
        <p:spPr>
          <a:xfrm>
            <a:off x="1760420" y="3055199"/>
            <a:ext cx="8671160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User Navigational Path </a:t>
            </a:r>
          </a:p>
        </p:txBody>
      </p:sp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53F13D61-1C8E-4C7F-BA5C-867423DF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04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427974AF-B22F-468F-9D65-08B99B89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35965E5-BD1A-4EAB-B43E-B25A70A3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96" y="501563"/>
            <a:ext cx="9750007" cy="58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CD23C-97FC-4C91-BF82-EF34ADA5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5" y="2935360"/>
            <a:ext cx="5034100" cy="1218055"/>
          </a:xfrm>
        </p:spPr>
        <p:txBody>
          <a:bodyPr/>
          <a:lstStyle/>
          <a:p>
            <a:pPr algn="ctr"/>
            <a:r>
              <a:rPr lang="it-IT" dirty="0"/>
              <a:t>Design goals: </a:t>
            </a:r>
            <a:br>
              <a:rPr lang="it-IT" dirty="0"/>
            </a:br>
            <a:r>
              <a:rPr lang="it-IT" dirty="0"/>
              <a:t>criteri di performance</a:t>
            </a:r>
          </a:p>
        </p:txBody>
      </p:sp>
      <p:sp>
        <p:nvSpPr>
          <p:cNvPr id="4" name="Rettangolo con un angolo ritagliato 3">
            <a:extLst>
              <a:ext uri="{FF2B5EF4-FFF2-40B4-BE49-F238E27FC236}">
                <a16:creationId xmlns:a16="http://schemas.microsoft.com/office/drawing/2014/main" id="{7A44A2A3-9478-4DCB-8540-488C7B37046E}"/>
              </a:ext>
            </a:extLst>
          </p:cNvPr>
          <p:cNvSpPr/>
          <p:nvPr/>
        </p:nvSpPr>
        <p:spPr>
          <a:xfrm>
            <a:off x="5393635" y="461084"/>
            <a:ext cx="5155095" cy="2279374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Prestazioni: </a:t>
            </a:r>
            <a:r>
              <a:rPr lang="it-IT" sz="2000" dirty="0">
                <a:solidFill>
                  <a:schemeClr val="tx1"/>
                </a:solidFill>
              </a:rPr>
              <a:t>Exigram dovrebbe poter caricare in meno di 5 secondi tutte le funzionalità del software, comprese quelle secondarie e nel caso in cui le richieste sono eccessive dovrà essere possibile eseguire almeno quelle di base per la funzionalità della piattaforma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B82CE8F2-A18D-407B-AC23-6AF4A5D9B7CF}"/>
              </a:ext>
            </a:extLst>
          </p:cNvPr>
          <p:cNvSpPr/>
          <p:nvPr/>
        </p:nvSpPr>
        <p:spPr>
          <a:xfrm>
            <a:off x="6579706" y="4270517"/>
            <a:ext cx="3836504" cy="1507431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Memoria: </a:t>
            </a:r>
            <a:r>
              <a:rPr lang="it-IT" sz="2000" dirty="0">
                <a:solidFill>
                  <a:schemeClr val="tx1"/>
                </a:solidFill>
              </a:rPr>
              <a:t>La memoria del sistema sarà affidata ad un DBMS (MySQL)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20B5B64F-6265-4B26-883E-33CA71EA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15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79902AA0-A9C0-4EC1-9EF1-9A7E23F2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6" y="5264427"/>
            <a:ext cx="1799834" cy="159357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EFCD23C-97FC-4C91-BF82-EF34ADA5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5" y="2935360"/>
            <a:ext cx="5034100" cy="1218055"/>
          </a:xfrm>
        </p:spPr>
        <p:txBody>
          <a:bodyPr/>
          <a:lstStyle/>
          <a:p>
            <a:pPr algn="ctr"/>
            <a:r>
              <a:rPr lang="it-IT" dirty="0"/>
              <a:t>Design goals: </a:t>
            </a:r>
            <a:br>
              <a:rPr lang="it-IT" dirty="0"/>
            </a:br>
            <a:r>
              <a:rPr lang="it-IT" dirty="0"/>
              <a:t>criteri di affidabilità</a:t>
            </a:r>
          </a:p>
        </p:txBody>
      </p:sp>
      <p:sp>
        <p:nvSpPr>
          <p:cNvPr id="4" name="Rettangolo con un angolo ritagliato 3">
            <a:extLst>
              <a:ext uri="{FF2B5EF4-FFF2-40B4-BE49-F238E27FC236}">
                <a16:creationId xmlns:a16="http://schemas.microsoft.com/office/drawing/2014/main" id="{7A44A2A3-9478-4DCB-8540-488C7B37046E}"/>
              </a:ext>
            </a:extLst>
          </p:cNvPr>
          <p:cNvSpPr/>
          <p:nvPr/>
        </p:nvSpPr>
        <p:spPr>
          <a:xfrm>
            <a:off x="2120348" y="294857"/>
            <a:ext cx="5155095" cy="2279374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Affidabilità: </a:t>
            </a:r>
            <a:r>
              <a:rPr lang="it-IT" sz="2000" dirty="0">
                <a:solidFill>
                  <a:schemeClr val="tx1"/>
                </a:solidFill>
              </a:rPr>
              <a:t>Nel caso in cui la piattaforma non ha più nessuna rete internet da utilizzare o connessione, salverà le ultime modifiche fatte senza danneggiare alcun dato. 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Rettangolo con un angolo ritagliato 4">
            <a:extLst>
              <a:ext uri="{FF2B5EF4-FFF2-40B4-BE49-F238E27FC236}">
                <a16:creationId xmlns:a16="http://schemas.microsoft.com/office/drawing/2014/main" id="{36DE4589-CF65-4B39-8BC5-625709B19070}"/>
              </a:ext>
            </a:extLst>
          </p:cNvPr>
          <p:cNvSpPr/>
          <p:nvPr/>
        </p:nvSpPr>
        <p:spPr>
          <a:xfrm>
            <a:off x="7459248" y="1856914"/>
            <a:ext cx="4373217" cy="1687473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Sicurezza: </a:t>
            </a:r>
            <a:r>
              <a:rPr lang="it-IT" sz="2000" dirty="0">
                <a:solidFill>
                  <a:schemeClr val="tx1"/>
                </a:solidFill>
              </a:rPr>
              <a:t>L’accesso viene effettuato esclusivamente attraverso la login, con l’inserimento di username e password.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6" name="Rettangolo con un angolo ritagliato 5">
            <a:extLst>
              <a:ext uri="{FF2B5EF4-FFF2-40B4-BE49-F238E27FC236}">
                <a16:creationId xmlns:a16="http://schemas.microsoft.com/office/drawing/2014/main" id="{54684486-0036-4246-9FC2-44C3824F214E}"/>
              </a:ext>
            </a:extLst>
          </p:cNvPr>
          <p:cNvSpPr/>
          <p:nvPr/>
        </p:nvSpPr>
        <p:spPr>
          <a:xfrm>
            <a:off x="1403005" y="4514544"/>
            <a:ext cx="4149656" cy="1467673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Robustezza: </a:t>
            </a:r>
            <a:r>
              <a:rPr lang="it-IT" sz="2000" dirty="0">
                <a:solidFill>
                  <a:schemeClr val="tx1"/>
                </a:solidFill>
              </a:rPr>
              <a:t>Il sistema, ad ogni errore riscontrato, informerà l’utente attraverso un messaggio di errore.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6F0D371D-1EF4-45DF-BED4-959530782267}"/>
              </a:ext>
            </a:extLst>
          </p:cNvPr>
          <p:cNvSpPr/>
          <p:nvPr/>
        </p:nvSpPr>
        <p:spPr>
          <a:xfrm>
            <a:off x="6248399" y="3974522"/>
            <a:ext cx="4870175" cy="1869687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Tolleranza ai guasti: </a:t>
            </a:r>
            <a:r>
              <a:rPr lang="it-IT" sz="2000" dirty="0">
                <a:solidFill>
                  <a:schemeClr val="tx1"/>
                </a:solidFill>
              </a:rPr>
              <a:t>La piattaforma potrà essere soggetta a malfunzionamenti, per evitare la perdita dei dati, essa saranno costantemente memorizzati in un database locale gestito da MySQL.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9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CD23C-97FC-4C91-BF82-EF34ADA5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5" y="2935360"/>
            <a:ext cx="5034100" cy="1218055"/>
          </a:xfrm>
        </p:spPr>
        <p:txBody>
          <a:bodyPr/>
          <a:lstStyle/>
          <a:p>
            <a:pPr algn="ctr"/>
            <a:r>
              <a:rPr lang="it-IT" dirty="0"/>
              <a:t>Design goals: </a:t>
            </a:r>
            <a:br>
              <a:rPr lang="it-IT" dirty="0"/>
            </a:br>
            <a:r>
              <a:rPr lang="it-IT" dirty="0"/>
              <a:t>criteri di costi</a:t>
            </a:r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B82CE8F2-A18D-407B-AC23-6AF4A5D9B7CF}"/>
              </a:ext>
            </a:extLst>
          </p:cNvPr>
          <p:cNvSpPr/>
          <p:nvPr/>
        </p:nvSpPr>
        <p:spPr>
          <a:xfrm>
            <a:off x="6208645" y="2935360"/>
            <a:ext cx="3836504" cy="1507431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Costo Sviluppo: </a:t>
            </a:r>
            <a:r>
              <a:rPr lang="it-IT" sz="2000" dirty="0">
                <a:solidFill>
                  <a:schemeClr val="tx1"/>
                </a:solidFill>
              </a:rPr>
              <a:t>Il costo stimato dell’intero sistema è di 150 ore per ogni membro del gruppo.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52B6BD10-A3A5-432B-9CF3-0685AA33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88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CD23C-97FC-4C91-BF82-EF34ADA5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5" y="2935360"/>
            <a:ext cx="5034100" cy="121805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Design goals: </a:t>
            </a:r>
            <a:br>
              <a:rPr lang="it-IT" dirty="0"/>
            </a:br>
            <a:r>
              <a:rPr lang="it-IT" dirty="0"/>
              <a:t>criteri di manutenzione</a:t>
            </a:r>
          </a:p>
        </p:txBody>
      </p:sp>
      <p:sp>
        <p:nvSpPr>
          <p:cNvPr id="4" name="Rettangolo con un angolo ritagliato 3">
            <a:extLst>
              <a:ext uri="{FF2B5EF4-FFF2-40B4-BE49-F238E27FC236}">
                <a16:creationId xmlns:a16="http://schemas.microsoft.com/office/drawing/2014/main" id="{7A44A2A3-9478-4DCB-8540-488C7B37046E}"/>
              </a:ext>
            </a:extLst>
          </p:cNvPr>
          <p:cNvSpPr/>
          <p:nvPr/>
        </p:nvSpPr>
        <p:spPr>
          <a:xfrm>
            <a:off x="5830957" y="871902"/>
            <a:ext cx="4055165" cy="1507431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Estensibilità: </a:t>
            </a:r>
            <a:r>
              <a:rPr lang="it-IT" sz="2000" dirty="0">
                <a:solidFill>
                  <a:schemeClr val="tx1"/>
                </a:solidFill>
              </a:rPr>
              <a:t>Il sistema è capace di accettare ed eliminare funzionalità rispettivamente nuove e vecchie.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B82CE8F2-A18D-407B-AC23-6AF4A5D9B7CF}"/>
              </a:ext>
            </a:extLst>
          </p:cNvPr>
          <p:cNvSpPr/>
          <p:nvPr/>
        </p:nvSpPr>
        <p:spPr>
          <a:xfrm>
            <a:off x="6990523" y="3544387"/>
            <a:ext cx="3836504" cy="1507431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Adattabilità: </a:t>
            </a:r>
            <a:r>
              <a:rPr lang="it-IT" sz="2000" dirty="0">
                <a:solidFill>
                  <a:schemeClr val="tx1"/>
                </a:solidFill>
              </a:rPr>
              <a:t>La piattaforma può essere integrata facilmente con altri sistemi.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F3934572-E4B1-4A7B-8462-1326E913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5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CD23C-97FC-4C91-BF82-EF34ADA5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83" y="2935360"/>
            <a:ext cx="5034100" cy="1218055"/>
          </a:xfrm>
        </p:spPr>
        <p:txBody>
          <a:bodyPr/>
          <a:lstStyle/>
          <a:p>
            <a:pPr algn="ctr"/>
            <a:r>
              <a:rPr lang="it-IT" dirty="0"/>
              <a:t>Design goals: </a:t>
            </a:r>
            <a:br>
              <a:rPr lang="it-IT" dirty="0"/>
            </a:br>
            <a:r>
              <a:rPr lang="it-IT" dirty="0"/>
              <a:t>criteri di usabilità</a:t>
            </a:r>
          </a:p>
        </p:txBody>
      </p:sp>
      <p:sp>
        <p:nvSpPr>
          <p:cNvPr id="4" name="Rettangolo con un angolo ritagliato 3">
            <a:extLst>
              <a:ext uri="{FF2B5EF4-FFF2-40B4-BE49-F238E27FC236}">
                <a16:creationId xmlns:a16="http://schemas.microsoft.com/office/drawing/2014/main" id="{7A44A2A3-9478-4DCB-8540-488C7B37046E}"/>
              </a:ext>
            </a:extLst>
          </p:cNvPr>
          <p:cNvSpPr/>
          <p:nvPr/>
        </p:nvSpPr>
        <p:spPr>
          <a:xfrm>
            <a:off x="5393635" y="461084"/>
            <a:ext cx="5155095" cy="2279374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Usabilità: </a:t>
            </a:r>
            <a:r>
              <a:rPr lang="it-IT" sz="2000" dirty="0">
                <a:solidFill>
                  <a:schemeClr val="tx1"/>
                </a:solidFill>
              </a:rPr>
              <a:t>Il sistema deve essere facile da apprendere, e intuitivo da utilizzare, permettendo anche agli utenti meno esperti di poter interagire con l’intera piattaforma senza difficoltà.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B82CE8F2-A18D-407B-AC23-6AF4A5D9B7CF}"/>
              </a:ext>
            </a:extLst>
          </p:cNvPr>
          <p:cNvSpPr/>
          <p:nvPr/>
        </p:nvSpPr>
        <p:spPr>
          <a:xfrm>
            <a:off x="3889515" y="4363282"/>
            <a:ext cx="5612294" cy="2126399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Interfaccia: </a:t>
            </a:r>
            <a:r>
              <a:rPr lang="it-IT" sz="2000" dirty="0">
                <a:solidFill>
                  <a:schemeClr val="tx1"/>
                </a:solidFill>
              </a:rPr>
              <a:t>L’utilizzo del software deve essere facile e pratico per mettere l’utente a proprio agio con un interfaccia semplice da comprendere, con coloro conturbanti, schematizzazioni coerenti tra le varie funzionalità e varie schede in base all’opzione di cui usufruire.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DF1E0ECA-1221-4A3F-BF43-2A33B703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6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FD1DB-3286-43F3-88A3-20ECC79A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133599"/>
            <a:ext cx="8534400" cy="2590801"/>
          </a:xfrm>
        </p:spPr>
        <p:txBody>
          <a:bodyPr>
            <a:noAutofit/>
          </a:bodyPr>
          <a:lstStyle/>
          <a:p>
            <a:pPr algn="ctr"/>
            <a:r>
              <a:rPr lang="it-IT" sz="6000" dirty="0"/>
              <a:t>Come nasce </a:t>
            </a:r>
            <a:r>
              <a:rPr lang="it-IT" sz="6000" dirty="0" err="1"/>
              <a:t>exigram</a:t>
            </a:r>
            <a:r>
              <a:rPr lang="it-IT" sz="6000" dirty="0"/>
              <a:t>?</a:t>
            </a:r>
          </a:p>
        </p:txBody>
      </p:sp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BDB0C13C-2FDE-4008-B1DF-A1996DE6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3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30DC00C-8E23-453F-852B-C4EA783CA6B1}"/>
              </a:ext>
            </a:extLst>
          </p:cNvPr>
          <p:cNvSpPr txBox="1">
            <a:spLocks/>
          </p:cNvSpPr>
          <p:nvPr/>
        </p:nvSpPr>
        <p:spPr>
          <a:xfrm>
            <a:off x="367218" y="3055199"/>
            <a:ext cx="11457564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Decomposizione in </a:t>
            </a:r>
            <a:r>
              <a:rPr lang="it-IT" sz="6000" dirty="0" err="1"/>
              <a:t>sottisistemi</a:t>
            </a:r>
            <a:endParaRPr lang="it-IT" sz="6000" dirty="0"/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13412E24-960C-45C0-B4F4-5F08AF2D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5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F25EED-9197-45E8-8753-F7801656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663" y="640562"/>
            <a:ext cx="7008674" cy="852473"/>
          </a:xfrm>
        </p:spPr>
        <p:txBody>
          <a:bodyPr>
            <a:normAutofit fontScale="90000"/>
          </a:bodyPr>
          <a:lstStyle/>
          <a:p>
            <a:r>
              <a:rPr lang="it-IT" dirty="0"/>
              <a:t>Decomposizione in </a:t>
            </a:r>
            <a:r>
              <a:rPr lang="it-IT" dirty="0" err="1"/>
              <a:t>sottisistemi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D14127-9294-4AF1-AAF5-F70ED020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955" y="2080591"/>
            <a:ext cx="10610089" cy="322027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Per la realizzazione il sistema Exigram è stato utilizzato lo stile a tre strati Client/Server, in particolare:</a:t>
            </a:r>
          </a:p>
          <a:p>
            <a:r>
              <a:rPr lang="it-IT" dirty="0"/>
              <a:t>Presentation Layer: Include tutte le interfacce grafiche e in generale i Boundary Object con cui l’utente interagisce</a:t>
            </a:r>
          </a:p>
          <a:p>
            <a:r>
              <a:rPr lang="it-IT" dirty="0"/>
              <a:t>Application </a:t>
            </a:r>
            <a:r>
              <a:rPr lang="it-IT" dirty="0" err="1"/>
              <a:t>Logic</a:t>
            </a:r>
            <a:r>
              <a:rPr lang="it-IT" dirty="0"/>
              <a:t> Layer: Si occupa della gestione della logica del sistema.</a:t>
            </a:r>
          </a:p>
          <a:p>
            <a:r>
              <a:rPr lang="it-IT" dirty="0"/>
              <a:t>Storage Layer: Effettua la memorizzazione degli oggetti persistenti tramite DBMS</a:t>
            </a:r>
          </a:p>
          <a:p>
            <a:endParaRPr lang="it-IT" dirty="0"/>
          </a:p>
        </p:txBody>
      </p:sp>
      <p:pic>
        <p:nvPicPr>
          <p:cNvPr id="4" name="Immagine 3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E05CCA0A-742B-4560-9453-39725EFE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06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5514EAF-4CD5-435A-9383-59D3AFC8C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89" y="167212"/>
            <a:ext cx="4013021" cy="6523576"/>
          </a:xfrm>
          <a:prstGeom prst="rect">
            <a:avLst/>
          </a:prstGeom>
        </p:spPr>
      </p:pic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B535CAC1-B27D-4E8F-8B52-3A0208043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166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9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C3EBE9DE-4DD5-41E5-9D35-B1C9B36E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6FBD9A2-0DC5-4D26-9D5A-2A429809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689" y="273962"/>
            <a:ext cx="2118622" cy="1011499"/>
          </a:xfrm>
        </p:spPr>
        <p:txBody>
          <a:bodyPr/>
          <a:lstStyle/>
          <a:p>
            <a:r>
              <a:rPr lang="it-IT" dirty="0"/>
              <a:t>Gestioni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733BD-3952-4495-82C3-877DA12F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120" y="914400"/>
            <a:ext cx="10119759" cy="4505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Le funzioni delle varie gestioni sono:</a:t>
            </a:r>
          </a:p>
          <a:p>
            <a:r>
              <a:rPr lang="it-IT" dirty="0"/>
              <a:t>Gestione Autenticazione: Serie di funzionalità per l’autenticazione alla piattaforma e permette di creare un nuovo account Exigram inserendo i nuovi dati.</a:t>
            </a:r>
          </a:p>
          <a:p>
            <a:r>
              <a:rPr lang="it-IT" dirty="0"/>
              <a:t>Gestione Profilo: Serie di funzionalità per la gestione del profilo utente sulla piattaforma.</a:t>
            </a:r>
          </a:p>
          <a:p>
            <a:r>
              <a:rPr lang="it-IT" dirty="0"/>
              <a:t>Gestione Post: Serie di funzionalità per la gestione dei post creati dall’utente sulla piattaforma.</a:t>
            </a:r>
          </a:p>
          <a:p>
            <a:r>
              <a:rPr lang="it-IT" dirty="0"/>
              <a:t>Gestione Amministratore: Serie di funzionalità per la gestione delle segnalazioni effettuate dall’utente.</a:t>
            </a:r>
          </a:p>
          <a:p>
            <a:r>
              <a:rPr lang="it-IT" dirty="0"/>
              <a:t>Gestione Ricerca: Serie di funzionalità per la ricerca di utenti e post sulla piattaforma.</a:t>
            </a:r>
          </a:p>
        </p:txBody>
      </p:sp>
    </p:spTree>
    <p:extLst>
      <p:ext uri="{BB962C8B-B14F-4D97-AF65-F5344CB8AC3E}">
        <p14:creationId xmlns:p14="http://schemas.microsoft.com/office/powerpoint/2010/main" val="3888124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30DC00C-8E23-453F-852B-C4EA783CA6B1}"/>
              </a:ext>
            </a:extLst>
          </p:cNvPr>
          <p:cNvSpPr txBox="1">
            <a:spLocks/>
          </p:cNvSpPr>
          <p:nvPr/>
        </p:nvSpPr>
        <p:spPr>
          <a:xfrm>
            <a:off x="1095656" y="484277"/>
            <a:ext cx="10000687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/>
              <a:t>Mapping </a:t>
            </a:r>
            <a:r>
              <a:rPr lang="it-IT" sz="5400" dirty="0" err="1"/>
              <a:t>HardWare</a:t>
            </a:r>
            <a:r>
              <a:rPr lang="it-IT" sz="5400" dirty="0"/>
              <a:t>/Software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5AAFD2-1584-4865-928E-516255E27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119" y="2262809"/>
            <a:ext cx="10119759" cy="2332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sistema sarà costituito da un server unico e da una insieme di client per accedere al sistema. Al server si collegano i client ed il database. Il tipo di utente è determinato in fase di autenticazione tramite controlli eseguiti all’interno del database attraverso lo Username dell’utente. I client possono effettuare richieste al server per eseguire le rispettive funzionalità.</a:t>
            </a:r>
          </a:p>
        </p:txBody>
      </p:sp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C0C3F239-3B9A-4668-99E0-A47340BA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1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CC88602-3909-4F1B-902C-959DDFB186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7" y="437736"/>
            <a:ext cx="5905086" cy="5982528"/>
          </a:xfrm>
          <a:prstGeom prst="rect">
            <a:avLst/>
          </a:prstGeom>
        </p:spPr>
      </p:pic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86555738-51B9-4009-9221-34E1BC46D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6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30DC00C-8E23-453F-852B-C4EA783CA6B1}"/>
              </a:ext>
            </a:extLst>
          </p:cNvPr>
          <p:cNvSpPr txBox="1">
            <a:spLocks/>
          </p:cNvSpPr>
          <p:nvPr/>
        </p:nvSpPr>
        <p:spPr>
          <a:xfrm>
            <a:off x="367218" y="3055199"/>
            <a:ext cx="11457564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Controllo accessi e sicurezza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13412E24-960C-45C0-B4F4-5F08AF2D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45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13412E24-960C-45C0-B4F4-5F08AF2D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6" y="5264427"/>
            <a:ext cx="1799834" cy="159357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FC500B7-D360-42F2-84D1-A1B748FC4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059" y="162788"/>
            <a:ext cx="6815881" cy="65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88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229F6-335D-4774-987A-3A9BFF89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587" y="512501"/>
            <a:ext cx="9429648" cy="1422317"/>
          </a:xfrm>
        </p:spPr>
        <p:txBody>
          <a:bodyPr/>
          <a:lstStyle/>
          <a:p>
            <a:r>
              <a:rPr lang="it-IT" dirty="0"/>
              <a:t>Controllo del flusso globale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19BA50-7C00-4367-84E5-3EE1F542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Il flusso del sistema Exigram è gestito da Spring MVC, la sua abilitazione dipende dal </a:t>
            </a:r>
            <a:r>
              <a:rPr lang="it-IT" dirty="0" err="1"/>
              <a:t>DispatcherServlet</a:t>
            </a:r>
            <a:r>
              <a:rPr lang="it-IT" dirty="0"/>
              <a:t> nel web.xml. Tutte le richieste dipendono dal </a:t>
            </a:r>
            <a:r>
              <a:rPr lang="it-IT" dirty="0" err="1"/>
              <a:t>DispatcherServlet</a:t>
            </a:r>
            <a:r>
              <a:rPr lang="it-IT" dirty="0"/>
              <a:t> e passa queste richieste a dei Controller.</a:t>
            </a:r>
          </a:p>
          <a:p>
            <a:pPr marL="0" indent="0">
              <a:buNone/>
            </a:pPr>
            <a:r>
              <a:rPr lang="it-IT" dirty="0"/>
              <a:t>Dopo aver eseguito la richiesta il Controller ritorna un </a:t>
            </a:r>
            <a:r>
              <a:rPr lang="it-IT" dirty="0" err="1"/>
              <a:t>Logical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Name e un Model al </a:t>
            </a:r>
            <a:r>
              <a:rPr lang="it-IT" dirty="0" err="1"/>
              <a:t>DispatcherServlet</a:t>
            </a:r>
            <a:r>
              <a:rPr lang="it-IT" dirty="0"/>
              <a:t>, che a sua volta «contatta» la </a:t>
            </a:r>
            <a:r>
              <a:rPr lang="it-IT" dirty="0" err="1"/>
              <a:t>View</a:t>
            </a:r>
            <a:r>
              <a:rPr lang="it-IT" dirty="0"/>
              <a:t> scelta, nel nostro caso </a:t>
            </a:r>
            <a:r>
              <a:rPr lang="it-IT" dirty="0" err="1"/>
              <a:t>Angular</a:t>
            </a:r>
            <a:r>
              <a:rPr lang="it-IT" dirty="0"/>
              <a:t>, e determina l’output in base al modello dei dati (Model Data).</a:t>
            </a:r>
          </a:p>
          <a:p>
            <a:pPr marL="0" indent="0">
              <a:buNone/>
            </a:pPr>
            <a:r>
              <a:rPr lang="it-IT" dirty="0"/>
              <a:t>L’output </a:t>
            </a:r>
            <a:r>
              <a:rPr lang="it-IT" dirty="0" err="1"/>
              <a:t>renderizzato</a:t>
            </a:r>
            <a:r>
              <a:rPr lang="it-IT" dirty="0"/>
              <a:t> viene restituito al client come risposta HTTP, passando per dei filtri che trasformano la risposta in un JSON.</a:t>
            </a:r>
          </a:p>
        </p:txBody>
      </p:sp>
      <p:pic>
        <p:nvPicPr>
          <p:cNvPr id="4" name="Immagine 3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BE211151-DDCA-4DFF-87C9-55F9F509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82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7A726-0DD8-40DA-BF01-A7E7D5A1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448" y="485996"/>
            <a:ext cx="5497926" cy="1478570"/>
          </a:xfrm>
        </p:spPr>
        <p:txBody>
          <a:bodyPr>
            <a:normAutofit/>
          </a:bodyPr>
          <a:lstStyle/>
          <a:p>
            <a:r>
              <a:rPr lang="it-IT" sz="6000" dirty="0"/>
              <a:t>Dati persistenti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73A9EC-E763-4A8E-BC90-7CE117C1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056" y="1684579"/>
            <a:ext cx="7220710" cy="559974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Si è scelto di rendere persistenti le seguenti informazioni: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561F6AA-CA26-4ECC-8ECE-1D61C5EF43DB}"/>
              </a:ext>
            </a:extLst>
          </p:cNvPr>
          <p:cNvSpPr txBox="1">
            <a:spLocks/>
          </p:cNvSpPr>
          <p:nvPr/>
        </p:nvSpPr>
        <p:spPr>
          <a:xfrm>
            <a:off x="2592525" y="2333198"/>
            <a:ext cx="2125250" cy="3405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Utente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Amministratore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Companion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Post</a:t>
            </a:r>
          </a:p>
          <a:p>
            <a:pPr marL="0" indent="0">
              <a:buNone/>
            </a:pPr>
            <a:r>
              <a:rPr lang="it-IT" dirty="0"/>
              <a:t>Commento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Segnalazione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Notifica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5" name="Immagine 4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6198E979-AEE6-4271-9417-E2AF4E23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702BD-3B6D-4561-9262-31622DC9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011" y="561049"/>
            <a:ext cx="2767978" cy="1011499"/>
          </a:xfrm>
        </p:spPr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6C27DE-C15A-473F-AA77-49C026F9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857892" cy="3687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800" dirty="0"/>
              <a:t>Il problema nasce perché oggigiorno nel mondo le persone vogliono restare in comunicazione tra di loro anche a kilometri di distanza, e tra nazionalità diverse. Sono presenti numerosi prodotti per questi servizi, ma ognuno gestisce questa problematica in maniera diversa per formare e rafforzare questi rapporti. </a:t>
            </a:r>
            <a:r>
              <a:rPr lang="it-IT" sz="2800" dirty="0" err="1"/>
              <a:t>Exgiram</a:t>
            </a:r>
            <a:r>
              <a:rPr lang="it-IT" sz="2800" dirty="0"/>
              <a:t> nasce proprio per questo motivo: affrontare questa problematica in maniera differente rispetto alla concorrenza.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BAF222-1CE6-40B8-AC8D-1EFFD3B4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809" y="124239"/>
            <a:ext cx="1593574" cy="1593574"/>
          </a:xfrm>
          <a:prstGeom prst="rect">
            <a:avLst/>
          </a:prstGeom>
        </p:spPr>
      </p:pic>
      <p:pic>
        <p:nvPicPr>
          <p:cNvPr id="7" name="Immagine 6" descr="Immagine che contiene disegnando, monitor, segnale&#10;&#10;Descrizione generata automaticamente">
            <a:extLst>
              <a:ext uri="{FF2B5EF4-FFF2-40B4-BE49-F238E27FC236}">
                <a16:creationId xmlns:a16="http://schemas.microsoft.com/office/drawing/2014/main" id="{A4E3767F-2E8C-4533-BE3F-6A1B19D1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0"/>
            <a:ext cx="1593574" cy="1593574"/>
          </a:xfrm>
          <a:prstGeom prst="rect">
            <a:avLst/>
          </a:prstGeom>
        </p:spPr>
      </p:pic>
      <p:pic>
        <p:nvPicPr>
          <p:cNvPr id="9" name="Immagine 8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8DBAE18C-9774-4382-AEA4-32B62BAA5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0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2163F-7635-4F70-BD82-36C3BA13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30" y="2689715"/>
            <a:ext cx="5762970" cy="1478570"/>
          </a:xfrm>
        </p:spPr>
        <p:txBody>
          <a:bodyPr/>
          <a:lstStyle/>
          <a:p>
            <a:r>
              <a:rPr lang="it-IT" dirty="0"/>
              <a:t>Object design trade-off</a:t>
            </a:r>
          </a:p>
        </p:txBody>
      </p:sp>
      <p:sp>
        <p:nvSpPr>
          <p:cNvPr id="4" name="Rettangolo con un angolo ritagliato 3">
            <a:extLst>
              <a:ext uri="{FF2B5EF4-FFF2-40B4-BE49-F238E27FC236}">
                <a16:creationId xmlns:a16="http://schemas.microsoft.com/office/drawing/2014/main" id="{BBD2CE15-C33C-4072-BE89-0547DFDB0903}"/>
              </a:ext>
            </a:extLst>
          </p:cNvPr>
          <p:cNvSpPr/>
          <p:nvPr/>
        </p:nvSpPr>
        <p:spPr>
          <a:xfrm>
            <a:off x="5049079" y="819729"/>
            <a:ext cx="4598504" cy="1577009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Interfaccia vs Usabilità:</a:t>
            </a:r>
            <a:r>
              <a:rPr lang="it-IT" dirty="0"/>
              <a:t> L’interfaccia fa dell’usabilità il suo punto cardine. Fin dal primo momento la comodità di utilizzo è stata messa in primo piano durante il design, scelta riscontrabile sin dai primi </a:t>
            </a:r>
            <a:r>
              <a:rPr lang="it-IT" dirty="0" err="1"/>
              <a:t>mock</a:t>
            </a:r>
            <a:r>
              <a:rPr lang="it-IT" dirty="0"/>
              <a:t>-up.</a:t>
            </a:r>
            <a:endParaRPr lang="it-IT" b="1" dirty="0"/>
          </a:p>
        </p:txBody>
      </p:sp>
      <p:sp>
        <p:nvSpPr>
          <p:cNvPr id="5" name="Rettangolo con un angolo ritagliato 4">
            <a:extLst>
              <a:ext uri="{FF2B5EF4-FFF2-40B4-BE49-F238E27FC236}">
                <a16:creationId xmlns:a16="http://schemas.microsoft.com/office/drawing/2014/main" id="{5D9EF248-CE1E-45C8-AE88-05DE23D38B42}"/>
              </a:ext>
            </a:extLst>
          </p:cNvPr>
          <p:cNvSpPr/>
          <p:nvPr/>
        </p:nvSpPr>
        <p:spPr>
          <a:xfrm>
            <a:off x="5148470" y="4168285"/>
            <a:ext cx="4598504" cy="1577009"/>
          </a:xfrm>
          <a:prstGeom prst="snip1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Sicurezza vs Efficienza: </a:t>
            </a:r>
            <a:r>
              <a:rPr lang="it-IT" dirty="0"/>
              <a:t>La sicurezza è la principale preoccupazione di ogni piattaforma on-line</a:t>
            </a:r>
            <a:r>
              <a:rPr lang="it-IT" b="1" dirty="0"/>
              <a:t>.</a:t>
            </a:r>
            <a:r>
              <a:rPr lang="it-IT" dirty="0"/>
              <a:t> La piattaforma è sicura in ogni interazione con il database rimanendo comunque il più efficiente possibile.</a:t>
            </a:r>
            <a:endParaRPr lang="it-IT" b="1" dirty="0"/>
          </a:p>
        </p:txBody>
      </p:sp>
      <p:pic>
        <p:nvPicPr>
          <p:cNvPr id="6" name="Immagine 5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843DFF97-9F52-4963-95CB-92600486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6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99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229F6-335D-4774-987A-3A9BFF89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996" y="479370"/>
            <a:ext cx="2688830" cy="958490"/>
          </a:xfrm>
        </p:spPr>
        <p:txBody>
          <a:bodyPr/>
          <a:lstStyle/>
          <a:p>
            <a:r>
              <a:rPr lang="it-IT" dirty="0"/>
              <a:t>Linee guida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19BA50-7C00-4367-84E5-3EE1F5426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4" y="1437860"/>
            <a:ext cx="9987237" cy="4353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la creazione di un progetto chiaro e pulito si tengono presenti alcune linee guida per la stesura del codice.</a:t>
            </a:r>
          </a:p>
          <a:p>
            <a:r>
              <a:rPr lang="it-IT" dirty="0"/>
              <a:t>Code Style: Rispettare gli standard di buona programmazione Java circa la formattazione del codice.</a:t>
            </a:r>
          </a:p>
          <a:p>
            <a:r>
              <a:rPr lang="it-IT" dirty="0"/>
              <a:t>Naming Convention: Buona norma utilizzare nomi che siano: Descrittivi, Pronunciabili, di uso comune, non abbreviati.</a:t>
            </a:r>
          </a:p>
          <a:p>
            <a:r>
              <a:rPr lang="it-IT" dirty="0"/>
              <a:t>Variabili, Metodi e Classi: Buona norma rispettare standard di Java (</a:t>
            </a:r>
            <a:r>
              <a:rPr lang="it-IT" dirty="0" err="1"/>
              <a:t>CamelCase</a:t>
            </a:r>
            <a:r>
              <a:rPr lang="it-IT" dirty="0"/>
              <a:t>).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BE211151-DDCA-4DFF-87C9-55F9F509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82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30DC00C-8E23-453F-852B-C4EA783CA6B1}"/>
              </a:ext>
            </a:extLst>
          </p:cNvPr>
          <p:cNvSpPr txBox="1">
            <a:spLocks/>
          </p:cNvSpPr>
          <p:nvPr/>
        </p:nvSpPr>
        <p:spPr>
          <a:xfrm>
            <a:off x="3477734" y="3055199"/>
            <a:ext cx="5236531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Package Core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13412E24-960C-45C0-B4F4-5F08AF2D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90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75500E1-A6B9-4436-9667-E8B85A8EC7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55" y="243094"/>
            <a:ext cx="8331490" cy="63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52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30DC00C-8E23-453F-852B-C4EA783CA6B1}"/>
              </a:ext>
            </a:extLst>
          </p:cNvPr>
          <p:cNvSpPr txBox="1">
            <a:spLocks/>
          </p:cNvSpPr>
          <p:nvPr/>
        </p:nvSpPr>
        <p:spPr>
          <a:xfrm>
            <a:off x="4288494" y="3055199"/>
            <a:ext cx="3615012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Packages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13412E24-960C-45C0-B4F4-5F08AF2D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37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13412E24-960C-45C0-B4F4-5F08AF2D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884CCF1-0A9F-4F6E-8B6E-1DBA7792D5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5" y="317224"/>
            <a:ext cx="5867400" cy="22479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A8F34FF-31BF-4723-8861-99C5B4A4AFD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5" y="2565124"/>
            <a:ext cx="3867150" cy="1581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85159DE-1645-4631-BE73-ED558C27B20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5" y="4292877"/>
            <a:ext cx="6120130" cy="23787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0395803-3AD8-414F-8EF7-D5181E373E6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55" y="2565124"/>
            <a:ext cx="3200400" cy="15811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CFECD01-E9BF-46AC-AF87-93AFFE36970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70" y="440593"/>
            <a:ext cx="5038725" cy="20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4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30DC00C-8E23-453F-852B-C4EA783CA6B1}"/>
              </a:ext>
            </a:extLst>
          </p:cNvPr>
          <p:cNvSpPr txBox="1">
            <a:spLocks/>
          </p:cNvSpPr>
          <p:nvPr/>
        </p:nvSpPr>
        <p:spPr>
          <a:xfrm>
            <a:off x="3277308" y="3055199"/>
            <a:ext cx="5637384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 err="1"/>
              <a:t>View</a:t>
            </a:r>
            <a:r>
              <a:rPr lang="it-IT" sz="6000" dirty="0"/>
              <a:t> Packages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13412E24-960C-45C0-B4F4-5F08AF2D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50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13412E24-960C-45C0-B4F4-5F08AF2D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4DA45A5-30BF-4661-8386-163927FF13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1" y="182866"/>
            <a:ext cx="7473039" cy="30009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6E30DF9-6D90-434B-A850-CFDAC3EE012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1" y="3432313"/>
            <a:ext cx="3962400" cy="26289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28D3C73-4AC5-4F55-8727-39CDC4B3D7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19" y="3429000"/>
            <a:ext cx="5486400" cy="31051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06E96D2-915D-4C3A-A3F7-223ED99B573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63" y="1590263"/>
            <a:ext cx="3990690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74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30DC00C-8E23-453F-852B-C4EA783CA6B1}"/>
              </a:ext>
            </a:extLst>
          </p:cNvPr>
          <p:cNvSpPr txBox="1">
            <a:spLocks/>
          </p:cNvSpPr>
          <p:nvPr/>
        </p:nvSpPr>
        <p:spPr>
          <a:xfrm>
            <a:off x="3277308" y="258990"/>
            <a:ext cx="5637384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Design Pattern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13412E24-960C-45C0-B4F4-5F08AF2D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D4E7657-0C0B-4F87-BC30-BB6C3802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061" y="1318590"/>
            <a:ext cx="9925878" cy="4856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Per sviluppare un sistema coeso, ben definito e facilmente modificabile è stato deciso uno specifico design pattern: Observer Pattern. Ciò fornisce una molteplicità di funzionalità:</a:t>
            </a:r>
          </a:p>
          <a:p>
            <a:r>
              <a:rPr lang="it-IT" dirty="0"/>
              <a:t>Devono poter notificare, fornendo una interfaccia standard per la notifica.</a:t>
            </a:r>
          </a:p>
          <a:p>
            <a:r>
              <a:rPr lang="it-IT" dirty="0"/>
              <a:t>Chi evoca </a:t>
            </a:r>
            <a:r>
              <a:rPr lang="it-IT" dirty="0" err="1"/>
              <a:t>setState</a:t>
            </a:r>
            <a:r>
              <a:rPr lang="it-IT" dirty="0"/>
              <a:t>(), utilizzato per impostare lo stato di un Observer è un altro Observer.</a:t>
            </a:r>
          </a:p>
          <a:p>
            <a:r>
              <a:rPr lang="it-IT" dirty="0"/>
              <a:t>Il Client che ha terminato una sequenza di modifiche e ogni metodo dell’oggetto osservato che modifica lo stato, invoca </a:t>
            </a:r>
            <a:r>
              <a:rPr lang="it-IT" dirty="0" err="1"/>
              <a:t>notify</a:t>
            </a:r>
            <a:r>
              <a:rPr lang="it-IT" dirty="0"/>
              <a:t>();</a:t>
            </a:r>
          </a:p>
          <a:p>
            <a:r>
              <a:rPr lang="it-IT" dirty="0"/>
              <a:t>Nel caso in cui un Observer osserva più oggetti, riconosce con precisione chi ha variato lo stato attraverso il parametro update(). 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062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5F7B9-28BE-4AC6-80CA-193B77DA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291" y="565509"/>
            <a:ext cx="6571352" cy="759708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Principal</a:t>
            </a:r>
            <a:r>
              <a:rPr lang="it-IT" dirty="0"/>
              <a:t> Test case </a:t>
            </a:r>
            <a:r>
              <a:rPr lang="it-IT" dirty="0" err="1"/>
              <a:t>specification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17F5D6-FB4F-42C1-886F-62936FED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699" y="1616766"/>
            <a:ext cx="6160536" cy="5068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b="1" dirty="0"/>
              <a:t>Sarà testato:</a:t>
            </a:r>
          </a:p>
          <a:p>
            <a:pPr marL="0" indent="0" algn="ctr">
              <a:buNone/>
            </a:pPr>
            <a:r>
              <a:rPr lang="it-IT" dirty="0"/>
              <a:t>Login</a:t>
            </a:r>
          </a:p>
          <a:p>
            <a:pPr marL="0" indent="0" algn="ctr">
              <a:buNone/>
            </a:pPr>
            <a:r>
              <a:rPr lang="it-IT" dirty="0"/>
              <a:t>Registrazione</a:t>
            </a:r>
          </a:p>
          <a:p>
            <a:pPr marL="0" indent="0" algn="ctr">
              <a:buNone/>
            </a:pPr>
            <a:r>
              <a:rPr lang="it-IT" dirty="0"/>
              <a:t>Recupera Password</a:t>
            </a:r>
          </a:p>
          <a:p>
            <a:pPr marL="0" indent="0" algn="ctr">
              <a:buNone/>
            </a:pPr>
            <a:r>
              <a:rPr lang="it-IT" dirty="0"/>
              <a:t>Modifica Password</a:t>
            </a:r>
          </a:p>
          <a:p>
            <a:pPr marL="0" indent="0" algn="ctr">
              <a:buNone/>
            </a:pPr>
            <a:r>
              <a:rPr lang="it-IT" dirty="0"/>
              <a:t>Carica Post</a:t>
            </a:r>
          </a:p>
          <a:p>
            <a:pPr marL="0" indent="0" algn="ctr">
              <a:buNone/>
            </a:pPr>
            <a:r>
              <a:rPr lang="it-IT" dirty="0"/>
              <a:t>Modifica Immagine </a:t>
            </a:r>
          </a:p>
          <a:p>
            <a:pPr marL="0" indent="0" algn="ctr">
              <a:buNone/>
            </a:pPr>
            <a:r>
              <a:rPr lang="it-IT" dirty="0"/>
              <a:t>Modifica Profilo</a:t>
            </a:r>
          </a:p>
          <a:p>
            <a:pPr marL="0" indent="0" algn="ctr">
              <a:buNone/>
            </a:pPr>
            <a:r>
              <a:rPr lang="it-IT" dirty="0"/>
              <a:t>Visualizza Utente </a:t>
            </a:r>
          </a:p>
        </p:txBody>
      </p:sp>
      <p:pic>
        <p:nvPicPr>
          <p:cNvPr id="4" name="Immagine 3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A1BF49C8-0A27-4D3A-9B38-2B1D02FB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751CC0-2072-4AC8-9ADA-E33E57EA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Modalità di sviluppo del sistema per essere concorrenziale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F7F875-97CD-4118-8E09-6DC88E2FF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9905998" cy="398999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Il sito deve poter contenere il maggior numero di post possibile.</a:t>
            </a:r>
          </a:p>
          <a:p>
            <a:r>
              <a:rPr lang="it-IT" dirty="0"/>
              <a:t>La piattaforma deve essere il più veloce possibile nel mostrare i post più recenti.</a:t>
            </a:r>
          </a:p>
          <a:p>
            <a:r>
              <a:rPr lang="it-IT" dirty="0"/>
              <a:t>Il design dell’interfaccia utente deve essere confortevole anche in caso di utilizzo prolungato.</a:t>
            </a:r>
          </a:p>
          <a:p>
            <a:r>
              <a:rPr lang="it-IT" dirty="0"/>
              <a:t>Il codice implementato deve seguire le specifiche di progetto e deve passare attraverso tutte le verifiche.</a:t>
            </a:r>
          </a:p>
          <a:p>
            <a:r>
              <a:rPr lang="it-IT" dirty="0"/>
              <a:t>Il sito dovrà gestire i dati personali e l’utenza nel modo più sicuro possibile.</a:t>
            </a:r>
          </a:p>
        </p:txBody>
      </p:sp>
      <p:pic>
        <p:nvPicPr>
          <p:cNvPr id="10" name="Immagine 9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7ADCED08-DED9-4FD3-96AB-8AA57AEF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14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7949D-5D96-4B4C-B6E5-961F456E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380813" cy="1210282"/>
          </a:xfrm>
        </p:spPr>
        <p:txBody>
          <a:bodyPr/>
          <a:lstStyle/>
          <a:p>
            <a:r>
              <a:rPr lang="it-IT" dirty="0"/>
              <a:t>Cosa sarà utilizzato per eseguire testing?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186FA35-F17E-4E36-AD46-4239C191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ECB4FF1-EB07-4DFD-95B2-D0F167216EB0}"/>
              </a:ext>
            </a:extLst>
          </p:cNvPr>
          <p:cNvSpPr txBox="1">
            <a:spLocks/>
          </p:cNvSpPr>
          <p:nvPr/>
        </p:nvSpPr>
        <p:spPr>
          <a:xfrm>
            <a:off x="2910577" y="5029200"/>
            <a:ext cx="5842483" cy="121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Per testing unitario: </a:t>
            </a:r>
            <a:r>
              <a:rPr lang="it-IT" dirty="0" err="1"/>
              <a:t>junit</a:t>
            </a:r>
            <a:endParaRPr lang="it-IT" dirty="0"/>
          </a:p>
        </p:txBody>
      </p:sp>
      <p:pic>
        <p:nvPicPr>
          <p:cNvPr id="7" name="Immagine 6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4EE6FD49-CC53-4F7B-A8DC-E27682AA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6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FE27D0-AE91-41D1-8F43-3565D40F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250" y="299204"/>
            <a:ext cx="8094322" cy="1195768"/>
          </a:xfrm>
        </p:spPr>
        <p:txBody>
          <a:bodyPr>
            <a:normAutofit/>
          </a:bodyPr>
          <a:lstStyle/>
          <a:p>
            <a:r>
              <a:rPr lang="it-IT" sz="4000" dirty="0"/>
              <a:t>Come sarà sviluppato </a:t>
            </a:r>
            <a:r>
              <a:rPr lang="it-IT" sz="4000" dirty="0" err="1"/>
              <a:t>exigram</a:t>
            </a:r>
            <a:r>
              <a:rPr lang="it-IT" sz="4000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123C4-2683-4DEF-B5F9-B1D4F1C0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057" y="1712686"/>
            <a:ext cx="10159999" cy="4484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Saranno presenti esclusivamente 2 tipi di utente:</a:t>
            </a:r>
          </a:p>
          <a:p>
            <a:pPr marL="0" indent="0">
              <a:buNone/>
            </a:pPr>
            <a:r>
              <a:rPr lang="it-IT" sz="3200" dirty="0"/>
              <a:t>L’utente standard che dopo aver effettuato la registrazione, potrà navigare liberamente per tutto il sito, aggiungendo o rimuovendo i post da lui creati.</a:t>
            </a:r>
          </a:p>
          <a:p>
            <a:pPr marL="0" indent="0">
              <a:buNone/>
            </a:pPr>
            <a:r>
              <a:rPr lang="it-IT" sz="3200" dirty="0"/>
              <a:t>L’amministratore avrà la possibilità di visualizzare in maniera chiara gli utenti e i posti creati e/o segnalati, prendendo provvedimenti dove necessario.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404E0209-8EBA-4D6B-B9E8-C9766908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5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D605F-2EA1-488E-9C30-65D28BA6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404" y="2883494"/>
            <a:ext cx="7937190" cy="1091012"/>
          </a:xfrm>
        </p:spPr>
        <p:txBody>
          <a:bodyPr>
            <a:noAutofit/>
          </a:bodyPr>
          <a:lstStyle/>
          <a:p>
            <a:r>
              <a:rPr lang="it-IT" sz="6000" dirty="0" err="1"/>
              <a:t>Mock-up</a:t>
            </a:r>
            <a:r>
              <a:rPr lang="it-IT" sz="6000" dirty="0"/>
              <a:t> carica post</a:t>
            </a:r>
          </a:p>
        </p:txBody>
      </p:sp>
      <p:pic>
        <p:nvPicPr>
          <p:cNvPr id="6" name="Immagine 5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803CD960-6054-4514-B59F-5D3BC6BE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6" y="5264427"/>
            <a:ext cx="1799834" cy="1593573"/>
          </a:xfrm>
          <a:prstGeom prst="rect">
            <a:avLst/>
          </a:prstGeo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8CB1B04-08E1-4D27-B0C5-A6F096C1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12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C899EC8A-19D6-4F16-A53C-E5A3BD344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F68BB7B-1765-4852-879E-6D9E38C9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6053" y="656730"/>
            <a:ext cx="9359894" cy="5544539"/>
          </a:xfrm>
        </p:spPr>
      </p:pic>
    </p:spTree>
    <p:extLst>
      <p:ext uri="{BB962C8B-B14F-4D97-AF65-F5344CB8AC3E}">
        <p14:creationId xmlns:p14="http://schemas.microsoft.com/office/powerpoint/2010/main" val="75663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6D25A2A-62D9-44D7-89AC-4F3A39CAF5F2}"/>
              </a:ext>
            </a:extLst>
          </p:cNvPr>
          <p:cNvSpPr txBox="1">
            <a:spLocks/>
          </p:cNvSpPr>
          <p:nvPr/>
        </p:nvSpPr>
        <p:spPr>
          <a:xfrm>
            <a:off x="447476" y="3055199"/>
            <a:ext cx="11297047" cy="74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/>
              <a:t>Use case model gestione post</a:t>
            </a:r>
          </a:p>
        </p:txBody>
      </p:sp>
      <p:pic>
        <p:nvPicPr>
          <p:cNvPr id="8" name="Immagine 7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1E5D2653-1346-4BC0-9EA3-7B6952ED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67" y="5264427"/>
            <a:ext cx="1799834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71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{87055F2C-DE7A-44DD-B877-A71102DADBD6}tf04033919</Template>
  <TotalTime>285</TotalTime>
  <Words>1227</Words>
  <Application>Microsoft Office PowerPoint</Application>
  <PresentationFormat>Widescreen</PresentationFormat>
  <Paragraphs>106</Paragraphs>
  <Slides>50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4" baseType="lpstr">
      <vt:lpstr>Arial</vt:lpstr>
      <vt:lpstr>Times New Roman</vt:lpstr>
      <vt:lpstr>Tw Cen MT</vt:lpstr>
      <vt:lpstr>Circuito</vt:lpstr>
      <vt:lpstr>Presentazione Exigram Project</vt:lpstr>
      <vt:lpstr>Contributors insights</vt:lpstr>
      <vt:lpstr>Come nasce exigram?</vt:lpstr>
      <vt:lpstr>Il problema</vt:lpstr>
      <vt:lpstr>Modalità di sviluppo del sistema per essere concorrenziale</vt:lpstr>
      <vt:lpstr>Come sarà sviluppato exigram?</vt:lpstr>
      <vt:lpstr>Mock-up carica post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Design goals:  criteri di performance</vt:lpstr>
      <vt:lpstr>Design goals:  criteri di affidabilità</vt:lpstr>
      <vt:lpstr>Design goals:  criteri di costi</vt:lpstr>
      <vt:lpstr>Design goals:  criteri di manutenzione</vt:lpstr>
      <vt:lpstr>Design goals:  criteri di usabilità</vt:lpstr>
      <vt:lpstr>Presentazione standard di PowerPoint</vt:lpstr>
      <vt:lpstr>Decomposizione in sottisistemi </vt:lpstr>
      <vt:lpstr>Presentazione standard di PowerPoint</vt:lpstr>
      <vt:lpstr>Gestioni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Controllo del flusso globale del sistema</vt:lpstr>
      <vt:lpstr>Dati persistenti</vt:lpstr>
      <vt:lpstr>Object design trade-off</vt:lpstr>
      <vt:lpstr>Linee guida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Principal Test case specification</vt:lpstr>
      <vt:lpstr>Cosa sarà utilizzato per eseguire testing?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Exigram Project</dc:title>
  <dc:creator>Davide Iannaccone</dc:creator>
  <cp:lastModifiedBy>Davide Iannaccone</cp:lastModifiedBy>
  <cp:revision>27</cp:revision>
  <dcterms:created xsi:type="dcterms:W3CDTF">2020-02-18T10:06:06Z</dcterms:created>
  <dcterms:modified xsi:type="dcterms:W3CDTF">2020-02-18T14:51:33Z</dcterms:modified>
</cp:coreProperties>
</file>