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3" r:id="rId4"/>
    <p:sldId id="266" r:id="rId5"/>
    <p:sldId id="262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0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99797-65F2-4EEE-9C89-9F409EB03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24FDCE-DA71-4D54-BCF5-F48D43769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66AA70-F3F3-48B2-9B4F-ECC6F586C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73705-D5E3-40F9-BF8E-B371BDC448D3}" type="datetimeFigureOut">
              <a:rPr lang="es-ES" smtClean="0"/>
              <a:t>16/03/2021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9AC317-543F-4621-94A6-00EBA30DD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0D8216-9651-427F-9B1B-EF2B1494F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49A8E-2948-4FE8-8EBE-9B56B3D45F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000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935385-CB73-498B-B0AF-4B1FB7397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DBCB3C8-30E5-43F8-B426-52F497C61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C53B41-D25A-44F3-A5C0-A59795B4F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73705-D5E3-40F9-BF8E-B371BDC448D3}" type="datetimeFigureOut">
              <a:rPr lang="es-ES" smtClean="0"/>
              <a:t>16/03/2021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7AF19C-4975-45CE-A0D4-37A834BA6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AF9028-D981-4AF8-9BFE-7EDFA426E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49A8E-2948-4FE8-8EBE-9B56B3D45F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4334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53ED92A-56CA-4333-946C-5311FF1E6F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A5885D8-AE62-48F6-9322-18F725A51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69B4F7-434E-48F5-941B-E366CADC6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73705-D5E3-40F9-BF8E-B371BDC448D3}" type="datetimeFigureOut">
              <a:rPr lang="es-ES" smtClean="0"/>
              <a:t>16/03/2021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4D9BAE-D24E-49BF-8458-56EBF0123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4803BA-1013-4E82-8479-5A65DEF6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49A8E-2948-4FE8-8EBE-9B56B3D45F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43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2A35E-8153-4CAE-BD31-33F1E6D69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FAF677-7175-4441-A348-44F11BF9D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CCDDC5-9B73-42F0-87FB-3D9179BD9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73705-D5E3-40F9-BF8E-B371BDC448D3}" type="datetimeFigureOut">
              <a:rPr lang="es-ES" smtClean="0"/>
              <a:t>16/03/2021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0953CF-C3C8-48E4-8EF4-73736F6F2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CE5DBB-01C1-4B1A-8295-0540BF936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49A8E-2948-4FE8-8EBE-9B56B3D45F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3758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8B674-75BA-493B-BB22-D08A86232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4C42D7-A37A-44D3-990D-4015114FA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88DE91-55CC-4476-A7A3-EA3A8E60E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73705-D5E3-40F9-BF8E-B371BDC448D3}" type="datetimeFigureOut">
              <a:rPr lang="es-ES" smtClean="0"/>
              <a:t>16/03/2021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25810B-F610-4BCE-A5B5-A8502DC68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7313A1-1D82-4EAE-BFB7-51AECAF92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49A8E-2948-4FE8-8EBE-9B56B3D45F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6284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6C250F-4B6C-4C4A-8806-C576992A7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7B3970-F5D4-4FD5-B0D7-A51E642EC3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3F936A-5EA1-4072-9222-2E77F9C16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A2C65F-3D48-4DDB-B11E-A78F13541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73705-D5E3-40F9-BF8E-B371BDC448D3}" type="datetimeFigureOut">
              <a:rPr lang="es-ES" smtClean="0"/>
              <a:t>16/03/2021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70D28F-2624-43BF-A4E5-BD7047F26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EF5553-E54B-4F05-8B3C-C88FA1E5E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49A8E-2948-4FE8-8EBE-9B56B3D45F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4160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57ABFD-CDAA-4BB8-8655-D183E1BA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A72B77-19A3-4D2C-B59E-9FACAC012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49B0DFD-4CD1-4F94-B39A-B4A787ECF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DCD3575-0530-40BE-8B62-B00C4D3920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7E8519D-D7EC-42B8-97F9-470F4B781D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E6B2FA0-71B6-4373-A00B-B07D2EAFC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73705-D5E3-40F9-BF8E-B371BDC448D3}" type="datetimeFigureOut">
              <a:rPr lang="es-ES" smtClean="0"/>
              <a:t>16/03/2021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5F9DA5A-C202-4832-A345-FEC34FF4C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8884995-241D-4C4B-9730-1C85A2C9C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49A8E-2948-4FE8-8EBE-9B56B3D45F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093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04CB6B-D9E8-49A7-A05C-2F2374122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0BABA6F-9340-4154-BF24-6A8804A5F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73705-D5E3-40F9-BF8E-B371BDC448D3}" type="datetimeFigureOut">
              <a:rPr lang="es-ES" smtClean="0"/>
              <a:t>16/03/2021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79D7DBC-68A7-4A82-BD05-C7EB498AD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374CFCE-BB41-4D40-9C2E-51B0DB62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49A8E-2948-4FE8-8EBE-9B56B3D45F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1231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CE83C77-E965-4177-9021-55B32BB8D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73705-D5E3-40F9-BF8E-B371BDC448D3}" type="datetimeFigureOut">
              <a:rPr lang="es-ES" smtClean="0"/>
              <a:t>16/03/2021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33C5F61-FB7F-4BD1-AF52-443D6268D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5E2AB01-832E-4D98-8047-24D7EBEB0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49A8E-2948-4FE8-8EBE-9B56B3D45F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648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3BEE0-0247-402E-82D7-D04B63757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2A7F59-8EEE-4D41-8FE5-05E4BCE69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1E5660D-2831-46FF-9EF0-700E9C48E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BA6CF5D-8F94-448E-AF75-D6BE2567F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73705-D5E3-40F9-BF8E-B371BDC448D3}" type="datetimeFigureOut">
              <a:rPr lang="es-ES" smtClean="0"/>
              <a:t>16/03/2021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E085DC0-BAC2-4B1A-8001-B180C255A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B2D067-D302-45DD-BADC-5BC7F4A63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49A8E-2948-4FE8-8EBE-9B56B3D45F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6955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94062C-9C9D-452D-A201-1536621A5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7FF9286-8767-4952-9D42-A70F4F390F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8CDE475-A0AF-4B5C-9F7F-29582EB66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799733-6843-4CA2-8A14-78F4FDAD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73705-D5E3-40F9-BF8E-B371BDC448D3}" type="datetimeFigureOut">
              <a:rPr lang="es-ES" smtClean="0"/>
              <a:t>16/03/2021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50CB7F-E022-4D62-99F5-9E9506C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37FBC0-7BF5-4854-8EB2-81455CB0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49A8E-2948-4FE8-8EBE-9B56B3D45F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2353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C708BE7-594E-4D5E-B6DC-75AB7FCCA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B40CF4-E374-4D5F-A895-F25A7447C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21286F-64CC-4025-8AB0-522682870E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73705-D5E3-40F9-BF8E-B371BDC448D3}" type="datetimeFigureOut">
              <a:rPr lang="es-ES" smtClean="0"/>
              <a:t>16/03/2021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949131-A559-4989-B31F-BC81D2C42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9DA01E-EF19-4C6E-9B3C-4799E3711F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49A8E-2948-4FE8-8EBE-9B56B3D45F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4806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2000">
              <a:schemeClr val="bg1"/>
            </a:gs>
            <a:gs pos="68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AD2FB542-03BF-498D-AE4C-EDB7BC713934}"/>
              </a:ext>
            </a:extLst>
          </p:cNvPr>
          <p:cNvSpPr/>
          <p:nvPr/>
        </p:nvSpPr>
        <p:spPr>
          <a:xfrm>
            <a:off x="0" y="3847132"/>
            <a:ext cx="12192000" cy="300583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07CED96-51ED-4B3D-8910-95411FBEEB1B}"/>
              </a:ext>
            </a:extLst>
          </p:cNvPr>
          <p:cNvSpPr txBox="1">
            <a:spLocks/>
          </p:cNvSpPr>
          <p:nvPr/>
        </p:nvSpPr>
        <p:spPr>
          <a:xfrm>
            <a:off x="4114776" y="5214895"/>
            <a:ext cx="4193456" cy="2507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200" dirty="0"/>
              <a:t>Elene Astondoa, Nagore Bermeosolo y Unai Torrecilla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7478643-C7F8-4AC2-8608-C52C6FC70AC6}"/>
              </a:ext>
            </a:extLst>
          </p:cNvPr>
          <p:cNvSpPr txBox="1"/>
          <p:nvPr/>
        </p:nvSpPr>
        <p:spPr>
          <a:xfrm>
            <a:off x="4480347" y="4630120"/>
            <a:ext cx="3462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The Data Masters</a:t>
            </a:r>
          </a:p>
        </p:txBody>
      </p:sp>
      <p:pic>
        <p:nvPicPr>
          <p:cNvPr id="11" name="Picture 2" descr="Mondragon Unibertsitatea impartirá vía on line todas las clases  presenciales de sus campus de Euskadi desde mañana — TUlankide MONDRAGON">
            <a:extLst>
              <a:ext uri="{FF2B5EF4-FFF2-40B4-BE49-F238E27FC236}">
                <a16:creationId xmlns:a16="http://schemas.microsoft.com/office/drawing/2014/main" id="{2DD68B46-D679-40AF-9560-134302D51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57" y="58930"/>
            <a:ext cx="1972726" cy="96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B631C726-CA2A-47DC-A036-455B3CBD5FA3}"/>
              </a:ext>
            </a:extLst>
          </p:cNvPr>
          <p:cNvSpPr txBox="1">
            <a:spLocks/>
          </p:cNvSpPr>
          <p:nvPr/>
        </p:nvSpPr>
        <p:spPr>
          <a:xfrm>
            <a:off x="1436554" y="1976186"/>
            <a:ext cx="9144000" cy="18709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5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UNIVERSITYHACK 2021 </a:t>
            </a:r>
            <a:br>
              <a:rPr lang="es-ES" sz="5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s-ES" sz="5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DATATHON</a:t>
            </a:r>
            <a:br>
              <a:rPr lang="es-ES" dirty="0">
                <a:solidFill>
                  <a:schemeClr val="bg1">
                    <a:lumMod val="50000"/>
                  </a:schemeClr>
                </a:solidFill>
              </a:rPr>
            </a:br>
            <a:endParaRPr lang="es-E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146" name="Picture 2" descr="Datathon Cajamar UniversityHack 2021">
            <a:extLst>
              <a:ext uri="{FF2B5EF4-FFF2-40B4-BE49-F238E27FC236}">
                <a16:creationId xmlns:a16="http://schemas.microsoft.com/office/drawing/2014/main" id="{80978A53-D149-4BAC-BC07-5CC51F9FF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712" y="6227546"/>
            <a:ext cx="2201901" cy="487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060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 y GIS: qué es R y su relación con los SIG - MappingGIS">
            <a:extLst>
              <a:ext uri="{FF2B5EF4-FFF2-40B4-BE49-F238E27FC236}">
                <a16:creationId xmlns:a16="http://schemas.microsoft.com/office/drawing/2014/main" id="{33096A31-3812-4861-80AB-2FA4E2BCD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95" y="1892556"/>
            <a:ext cx="731674" cy="56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F540325-F706-420B-90AA-591B3BE3B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065" y="1892488"/>
            <a:ext cx="610521" cy="61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Data visualization with R and ggplot2 | the R Graph Gallery">
            <a:extLst>
              <a:ext uri="{FF2B5EF4-FFF2-40B4-BE49-F238E27FC236}">
                <a16:creationId xmlns:a16="http://schemas.microsoft.com/office/drawing/2014/main" id="{85E7678A-7C81-44C6-8D72-791A42DE1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527" y="3461492"/>
            <a:ext cx="509298" cy="59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Leaflet - a JavaScript library for interactive maps">
            <a:extLst>
              <a:ext uri="{FF2B5EF4-FFF2-40B4-BE49-F238E27FC236}">
                <a16:creationId xmlns:a16="http://schemas.microsoft.com/office/drawing/2014/main" id="{5D3166BA-3C2E-46EE-B1BF-DB60FD50E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42" y="3594025"/>
            <a:ext cx="1606318" cy="42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Power Shiny with Stitch: Analyze all your data sources today">
            <a:extLst>
              <a:ext uri="{FF2B5EF4-FFF2-40B4-BE49-F238E27FC236}">
                <a16:creationId xmlns:a16="http://schemas.microsoft.com/office/drawing/2014/main" id="{08A2F801-8E87-4BE8-9FF7-318868130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586" y="3441786"/>
            <a:ext cx="1664621" cy="63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89D53FA-8AB7-4998-9F00-A4ED5F996A12}"/>
              </a:ext>
            </a:extLst>
          </p:cNvPr>
          <p:cNvSpPr txBox="1"/>
          <p:nvPr/>
        </p:nvSpPr>
        <p:spPr>
          <a:xfrm>
            <a:off x="352453" y="1423411"/>
            <a:ext cx="4094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Lenguajes de programación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9CD02B2-607C-46EF-B3A5-7C7354F7F596}"/>
              </a:ext>
            </a:extLst>
          </p:cNvPr>
          <p:cNvSpPr txBox="1"/>
          <p:nvPr/>
        </p:nvSpPr>
        <p:spPr>
          <a:xfrm>
            <a:off x="317279" y="3050118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Librerías y paquetes principales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EF78232-B7DD-41C9-BFB5-931DBD9B8287}"/>
              </a:ext>
            </a:extLst>
          </p:cNvPr>
          <p:cNvSpPr txBox="1"/>
          <p:nvPr/>
        </p:nvSpPr>
        <p:spPr>
          <a:xfrm>
            <a:off x="10277060" y="6471747"/>
            <a:ext cx="2325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The Data Masters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77909EA-FC7D-47D5-822B-C4B456F70991}"/>
              </a:ext>
            </a:extLst>
          </p:cNvPr>
          <p:cNvSpPr txBox="1"/>
          <p:nvPr/>
        </p:nvSpPr>
        <p:spPr>
          <a:xfrm>
            <a:off x="325250" y="4625648"/>
            <a:ext cx="212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Fuentes de datos </a:t>
            </a:r>
          </a:p>
        </p:txBody>
      </p:sp>
      <p:pic>
        <p:nvPicPr>
          <p:cNvPr id="2070" name="Picture 22" descr="3D density plot in R with Plotly | R-bloggers">
            <a:extLst>
              <a:ext uri="{FF2B5EF4-FFF2-40B4-BE49-F238E27FC236}">
                <a16:creationId xmlns:a16="http://schemas.microsoft.com/office/drawing/2014/main" id="{F4575CB5-273C-4162-8BD0-3A8FC047C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282" y="3370490"/>
            <a:ext cx="642602" cy="715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835BFDDB-D79A-46C5-BDAB-6AD0B389C5E7}"/>
              </a:ext>
            </a:extLst>
          </p:cNvPr>
          <p:cNvSpPr txBox="1"/>
          <p:nvPr/>
        </p:nvSpPr>
        <p:spPr>
          <a:xfrm>
            <a:off x="1573817" y="5528065"/>
            <a:ext cx="28467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i="1" dirty="0">
                <a:latin typeface="Bahnschrift Light SemiCondensed" panose="020B0502040204020203" pitchFamily="34" charset="0"/>
              </a:rPr>
              <a:t>Observatorio de precios </a:t>
            </a:r>
          </a:p>
          <a:p>
            <a:r>
              <a:rPr lang="es-ES" sz="1100" i="1" dirty="0">
                <a:latin typeface="Bahnschrift Light SemiCondensed" panose="020B0502040204020203" pitchFamily="34" charset="0"/>
              </a:rPr>
              <a:t>de la junta de Andalucía</a:t>
            </a:r>
          </a:p>
        </p:txBody>
      </p:sp>
      <p:pic>
        <p:nvPicPr>
          <p:cNvPr id="1026" name="Picture 2" descr="DATOS TRIMESTRALES DE EUROSTAT SOBRE EL EMPLEO – INTERCAMBIA –  EUROPAERESTU.eu">
            <a:extLst>
              <a:ext uri="{FF2B5EF4-FFF2-40B4-BE49-F238E27FC236}">
                <a16:creationId xmlns:a16="http://schemas.microsoft.com/office/drawing/2014/main" id="{44ED9790-6883-400D-9B26-B5957EBFF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044" y="5017383"/>
            <a:ext cx="920995" cy="46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ata.europa.eu">
            <a:extLst>
              <a:ext uri="{FF2B5EF4-FFF2-40B4-BE49-F238E27FC236}">
                <a16:creationId xmlns:a16="http://schemas.microsoft.com/office/drawing/2014/main" id="{7EF349E7-B6F4-401E-AD27-3896AF96A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749" y="5583368"/>
            <a:ext cx="1070626" cy="38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ercamadrid, la mayor plataforma de distribución, comercialización,  transformación y logística de alimentos frescos de España">
            <a:extLst>
              <a:ext uri="{FF2B5EF4-FFF2-40B4-BE49-F238E27FC236}">
                <a16:creationId xmlns:a16="http://schemas.microsoft.com/office/drawing/2014/main" id="{CFD0630C-5373-4F3A-A425-870EAE467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64" y="5095141"/>
            <a:ext cx="995111" cy="259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entro | MercabarnaFlor">
            <a:extLst>
              <a:ext uri="{FF2B5EF4-FFF2-40B4-BE49-F238E27FC236}">
                <a16:creationId xmlns:a16="http://schemas.microsoft.com/office/drawing/2014/main" id="{4C296C2B-A348-4228-9EB9-F5767639D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815" y="5022668"/>
            <a:ext cx="920995" cy="41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69A83379-7E5D-4908-B151-32617C1328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86" t="19099" r="3993" b="16414"/>
          <a:stretch/>
        </p:blipFill>
        <p:spPr bwMode="auto">
          <a:xfrm>
            <a:off x="403331" y="5473101"/>
            <a:ext cx="1109983" cy="48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34F88DE-B4CA-4D5F-8855-490D5EA94FB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22190" y="3840429"/>
            <a:ext cx="4372552" cy="2151726"/>
          </a:xfrm>
          <a:prstGeom prst="round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5540EA3E-8543-4966-A38E-CB623753087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04769" y="1448907"/>
            <a:ext cx="4369952" cy="2151726"/>
          </a:xfrm>
          <a:prstGeom prst="roundRect">
            <a:avLst/>
          </a:prstGeom>
          <a:noFill/>
          <a:effectLst>
            <a:outerShdw blurRad="50800" dist="50800" dir="4800000" sx="97000" sy="97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6197E34-47AC-48FD-973A-B14AF0AE281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43656" y="3117090"/>
            <a:ext cx="1784337" cy="1184683"/>
          </a:xfrm>
          <a:prstGeom prst="roundRect">
            <a:avLst/>
          </a:prstGeom>
        </p:spPr>
      </p:pic>
      <p:sp>
        <p:nvSpPr>
          <p:cNvPr id="35" name="Rectángulo 34">
            <a:extLst>
              <a:ext uri="{FF2B5EF4-FFF2-40B4-BE49-F238E27FC236}">
                <a16:creationId xmlns:a16="http://schemas.microsoft.com/office/drawing/2014/main" id="{C88FA489-3BAB-46DC-8AA5-B2A1CF834507}"/>
              </a:ext>
            </a:extLst>
          </p:cNvPr>
          <p:cNvSpPr/>
          <p:nvPr/>
        </p:nvSpPr>
        <p:spPr>
          <a:xfrm>
            <a:off x="0" y="281075"/>
            <a:ext cx="12192000" cy="71500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31CD4176-D131-4207-B13F-17EA622DD31F}"/>
              </a:ext>
            </a:extLst>
          </p:cNvPr>
          <p:cNvSpPr txBox="1"/>
          <p:nvPr/>
        </p:nvSpPr>
        <p:spPr>
          <a:xfrm>
            <a:off x="257533" y="329901"/>
            <a:ext cx="5327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Herramientas y fuentes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E78E7E2-81EF-479D-ACAD-B492B2E3C8D8}"/>
              </a:ext>
            </a:extLst>
          </p:cNvPr>
          <p:cNvSpPr txBox="1"/>
          <p:nvPr/>
        </p:nvSpPr>
        <p:spPr>
          <a:xfrm>
            <a:off x="5584907" y="6392259"/>
            <a:ext cx="1434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2/5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0035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B001099-8E74-4259-B6FB-1E5CA7BC7BB6}"/>
              </a:ext>
            </a:extLst>
          </p:cNvPr>
          <p:cNvSpPr txBox="1"/>
          <p:nvPr/>
        </p:nvSpPr>
        <p:spPr>
          <a:xfrm>
            <a:off x="640749" y="1483422"/>
            <a:ext cx="1152359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bg1">
                    <a:lumMod val="50000"/>
                  </a:schemeClr>
                </a:solidFill>
              </a:rPr>
              <a:t>Cuantificando el impacto de virus en el sector agroalimentario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¿Y si predecimos lo que hubiera ocurrido de no haber existido la pandemia?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¿Cómo se ha visto afectada cada CCAA?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¿Y cada producto?</a:t>
            </a:r>
          </a:p>
          <a:p>
            <a:pPr lvl="1"/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s-ES" dirty="0"/>
          </a:p>
          <a:p>
            <a:endParaRPr lang="es-E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45FFA845-6E06-4E54-9153-FEDE6EEB5AB3}"/>
              </a:ext>
            </a:extLst>
          </p:cNvPr>
          <p:cNvSpPr txBox="1">
            <a:spLocks/>
          </p:cNvSpPr>
          <p:nvPr/>
        </p:nvSpPr>
        <p:spPr>
          <a:xfrm>
            <a:off x="640749" y="3358098"/>
            <a:ext cx="11384446" cy="134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b="1" dirty="0">
                <a:solidFill>
                  <a:schemeClr val="bg1">
                    <a:lumMod val="50000"/>
                  </a:schemeClr>
                </a:solidFill>
              </a:rPr>
              <a:t>Cuantificando el impacto del virus en las temporadas de los productos</a:t>
            </a:r>
          </a:p>
          <a:p>
            <a:pPr marL="0" indent="0">
              <a:buNone/>
            </a:pPr>
            <a:r>
              <a:rPr lang="es-E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¿Impacto negativo o positivo?</a:t>
            </a:r>
          </a:p>
          <a:p>
            <a:pPr marL="0" indent="0">
              <a:buNone/>
            </a:pPr>
            <a:r>
              <a:rPr lang="es-E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¿Se han disparado los precios? ¿Y el consumo?</a:t>
            </a:r>
          </a:p>
          <a:p>
            <a:pPr marL="0" indent="0">
              <a:buNone/>
            </a:pPr>
            <a:endParaRPr lang="es-E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s-E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76005227-3CF6-4F4C-912E-E2149E264185}"/>
              </a:ext>
            </a:extLst>
          </p:cNvPr>
          <p:cNvSpPr txBox="1">
            <a:spLocks/>
          </p:cNvSpPr>
          <p:nvPr/>
        </p:nvSpPr>
        <p:spPr>
          <a:xfrm>
            <a:off x="640749" y="5190018"/>
            <a:ext cx="11230937" cy="989401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8000" b="1" dirty="0">
                <a:solidFill>
                  <a:schemeClr val="bg1">
                    <a:lumMod val="50000"/>
                  </a:schemeClr>
                </a:solidFill>
              </a:rPr>
              <a:t>Análisis de las importaciones y exportaciones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E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¿Cuál es la situación de España?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E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¿La COVID-19 ha supuesto algún cambio?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0C54B416-C358-4966-BDA0-A315A0C9327F}"/>
              </a:ext>
            </a:extLst>
          </p:cNvPr>
          <p:cNvSpPr/>
          <p:nvPr/>
        </p:nvSpPr>
        <p:spPr>
          <a:xfrm>
            <a:off x="0" y="281075"/>
            <a:ext cx="12192000" cy="71500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D54E953-5343-48BB-B5EE-90710E660E83}"/>
              </a:ext>
            </a:extLst>
          </p:cNvPr>
          <p:cNvSpPr txBox="1"/>
          <p:nvPr/>
        </p:nvSpPr>
        <p:spPr>
          <a:xfrm>
            <a:off x="544026" y="367336"/>
            <a:ext cx="5981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COVID-19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BCB832E-4D10-4C71-9077-06A3C1336B0A}"/>
              </a:ext>
            </a:extLst>
          </p:cNvPr>
          <p:cNvSpPr txBox="1"/>
          <p:nvPr/>
        </p:nvSpPr>
        <p:spPr>
          <a:xfrm>
            <a:off x="6096000" y="6407648"/>
            <a:ext cx="1434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3/5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95839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657908-775D-4C3A-BD1F-D6B809111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070" y="1630675"/>
            <a:ext cx="10515600" cy="908595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marL="0" indent="0">
              <a:buNone/>
            </a:pPr>
            <a:r>
              <a:rPr lang="es-ES" sz="8000" b="1" dirty="0">
                <a:solidFill>
                  <a:schemeClr val="bg1">
                    <a:lumMod val="50000"/>
                  </a:schemeClr>
                </a:solidFill>
              </a:rPr>
              <a:t>Análisis exhaustivo de las características de los productos</a:t>
            </a:r>
          </a:p>
          <a:p>
            <a:r>
              <a:rPr lang="es-E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¿En qué parte de España se consume cada producto?</a:t>
            </a:r>
          </a:p>
          <a:p>
            <a:r>
              <a:rPr lang="es-ES" sz="7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¿Como varían los precios de una CCAA a otra? ¿Y de un subproducto a otro?</a:t>
            </a:r>
          </a:p>
          <a:p>
            <a:endParaRPr lang="es-ES" sz="500" dirty="0"/>
          </a:p>
          <a:p>
            <a:pPr marL="0" indent="0">
              <a:buNone/>
            </a:pPr>
            <a:endParaRPr lang="es-ES" sz="7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45FFA845-6E06-4E54-9153-FEDE6EEB5AB3}"/>
              </a:ext>
            </a:extLst>
          </p:cNvPr>
          <p:cNvSpPr txBox="1">
            <a:spLocks/>
          </p:cNvSpPr>
          <p:nvPr/>
        </p:nvSpPr>
        <p:spPr>
          <a:xfrm>
            <a:off x="559067" y="3195519"/>
            <a:ext cx="10515600" cy="1473431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6200" b="1" dirty="0">
                <a:solidFill>
                  <a:schemeClr val="bg1">
                    <a:lumMod val="50000"/>
                  </a:schemeClr>
                </a:solidFill>
              </a:rPr>
              <a:t>Comparación entre los productos y subproductos</a:t>
            </a:r>
          </a:p>
          <a:p>
            <a:pPr marL="0" indent="0">
              <a:buNone/>
            </a:pPr>
            <a:r>
              <a:rPr lang="es-ES" sz="5500" dirty="0">
                <a:solidFill>
                  <a:schemeClr val="bg2">
                    <a:lumMod val="25000"/>
                  </a:schemeClr>
                </a:solidFill>
              </a:rPr>
              <a:t>¡Comparemos los productos entre si!</a:t>
            </a:r>
          </a:p>
          <a:p>
            <a:pPr marL="0" indent="0">
              <a:buNone/>
            </a:pPr>
            <a:r>
              <a:rPr lang="es-ES" sz="5500" dirty="0">
                <a:solidFill>
                  <a:schemeClr val="bg2">
                    <a:lumMod val="25000"/>
                  </a:schemeClr>
                </a:solidFill>
              </a:rPr>
              <a:t>¡Hagámoslo también por CCAA!</a:t>
            </a:r>
          </a:p>
          <a:p>
            <a:pPr marL="0" indent="0">
              <a:buNone/>
            </a:pPr>
            <a:endParaRPr lang="es-ES" sz="1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s-ES" sz="20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76005227-3CF6-4F4C-912E-E2149E264185}"/>
              </a:ext>
            </a:extLst>
          </p:cNvPr>
          <p:cNvSpPr txBox="1">
            <a:spLocks/>
          </p:cNvSpPr>
          <p:nvPr/>
        </p:nvSpPr>
        <p:spPr>
          <a:xfrm>
            <a:off x="559067" y="4907685"/>
            <a:ext cx="10515600" cy="6392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200" b="1" dirty="0">
                <a:solidFill>
                  <a:schemeClr val="bg1">
                    <a:lumMod val="50000"/>
                  </a:schemeClr>
                </a:solidFill>
              </a:rPr>
              <a:t>Análisis de indicadores económicos</a:t>
            </a:r>
          </a:p>
          <a:p>
            <a:pPr marL="0" indent="0">
              <a:buNone/>
            </a:pPr>
            <a:r>
              <a:rPr lang="es-ES" sz="1900" dirty="0">
                <a:solidFill>
                  <a:schemeClr val="bg2">
                    <a:lumMod val="25000"/>
                  </a:schemeClr>
                </a:solidFill>
              </a:rPr>
              <a:t>¿Cada producto qué gasto y consumo per cápita tiene?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786C5EF-1782-44A9-AA7F-D723E263B88F}"/>
              </a:ext>
            </a:extLst>
          </p:cNvPr>
          <p:cNvSpPr/>
          <p:nvPr/>
        </p:nvSpPr>
        <p:spPr>
          <a:xfrm>
            <a:off x="0" y="281075"/>
            <a:ext cx="12192000" cy="71500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84393B6-C5B0-4E67-B456-1C0E94861D93}"/>
              </a:ext>
            </a:extLst>
          </p:cNvPr>
          <p:cNvSpPr txBox="1"/>
          <p:nvPr/>
        </p:nvSpPr>
        <p:spPr>
          <a:xfrm>
            <a:off x="443565" y="334019"/>
            <a:ext cx="5981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Agroanálisis</a:t>
            </a:r>
            <a:endParaRPr lang="es-ES" sz="3200" dirty="0">
              <a:latin typeface="Calibri Light" panose="020F0302020204030204" pitchFamily="34" charset="0"/>
              <a:ea typeface="+mj-ea"/>
              <a:cs typeface="Calibri Light" panose="020F0302020204030204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C687255-8832-4F57-8249-7337CB6B145F}"/>
              </a:ext>
            </a:extLst>
          </p:cNvPr>
          <p:cNvSpPr txBox="1"/>
          <p:nvPr/>
        </p:nvSpPr>
        <p:spPr>
          <a:xfrm>
            <a:off x="6096000" y="6407648"/>
            <a:ext cx="1434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4/5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00871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B9433B-0A50-4123-B142-1E80D6AD4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638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sz="2000" dirty="0"/>
              <a:t>Optimizar las predicciones.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Análisis de las diferentes olas. 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Optimizar la experiencia del usuario: </a:t>
            </a:r>
          </a:p>
          <a:p>
            <a:pPr lvl="1">
              <a:lnSpc>
                <a:spcPct val="150000"/>
              </a:lnSpc>
            </a:pPr>
            <a:r>
              <a:rPr lang="es-ES" sz="1800" dirty="0">
                <a:solidFill>
                  <a:schemeClr val="bg1">
                    <a:lumMod val="50000"/>
                  </a:schemeClr>
                </a:solidFill>
              </a:rPr>
              <a:t>Clicks en el los mapas para modificar filtros. </a:t>
            </a:r>
          </a:p>
          <a:p>
            <a:pPr lvl="1">
              <a:lnSpc>
                <a:spcPct val="150000"/>
              </a:lnSpc>
            </a:pPr>
            <a:r>
              <a:rPr lang="es-ES" sz="1800" dirty="0">
                <a:solidFill>
                  <a:schemeClr val="bg1">
                    <a:lumMod val="50000"/>
                  </a:schemeClr>
                </a:solidFill>
              </a:rPr>
              <a:t>Facilitar la búsqueda de los productos, mediante un filtro llamado sector.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Mostrar KPIs sobre las características de los productos. 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Mejorar las paginas de: importaciones/exportaciones y económico.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4A0B8DB-C7B9-4345-BA03-C6A513C29A08}"/>
              </a:ext>
            </a:extLst>
          </p:cNvPr>
          <p:cNvSpPr/>
          <p:nvPr/>
        </p:nvSpPr>
        <p:spPr>
          <a:xfrm>
            <a:off x="0" y="281075"/>
            <a:ext cx="12192000" cy="71500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5179956C-8EED-4BB6-AFD2-61437944E46E}"/>
              </a:ext>
            </a:extLst>
          </p:cNvPr>
          <p:cNvSpPr txBox="1">
            <a:spLocks/>
          </p:cNvSpPr>
          <p:nvPr/>
        </p:nvSpPr>
        <p:spPr>
          <a:xfrm>
            <a:off x="395438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/>
              <a:t>Líneas futuras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CBAD1AD-C1B4-4EF4-BD37-D6EFBA5A9B97}"/>
              </a:ext>
            </a:extLst>
          </p:cNvPr>
          <p:cNvSpPr txBox="1"/>
          <p:nvPr/>
        </p:nvSpPr>
        <p:spPr>
          <a:xfrm>
            <a:off x="6096000" y="6407648"/>
            <a:ext cx="1434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5/5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61247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268</Words>
  <Application>Microsoft Office PowerPoint</Application>
  <PresentationFormat>Panorámica</PresentationFormat>
  <Paragraphs>45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Microsoft JhengHei Light</vt:lpstr>
      <vt:lpstr>Arial</vt:lpstr>
      <vt:lpstr>Bahnschrift Light SemiCondensed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Datathon  The data masters</dc:title>
  <dc:creator>Elene Astondoa</dc:creator>
  <cp:lastModifiedBy>Elene</cp:lastModifiedBy>
  <cp:revision>19</cp:revision>
  <dcterms:created xsi:type="dcterms:W3CDTF">2021-03-15T11:15:37Z</dcterms:created>
  <dcterms:modified xsi:type="dcterms:W3CDTF">2021-03-16T21:30:01Z</dcterms:modified>
</cp:coreProperties>
</file>