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6" r:id="rId3"/>
    <p:sldId id="268" r:id="rId4"/>
    <p:sldId id="269" r:id="rId5"/>
    <p:sldId id="270" r:id="rId6"/>
    <p:sldId id="272" r:id="rId7"/>
    <p:sldId id="263" r:id="rId8"/>
    <p:sldId id="275" r:id="rId9"/>
    <p:sldId id="276" r:id="rId10"/>
    <p:sldId id="278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sales 1.800.000 </a:t>
            </a:r>
            <a:r>
              <a:rPr lang="en-US" dirty="0" smtClean="0"/>
              <a:t>€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17232677165354332"/>
          <c:y val="0.11331902848922148"/>
        </c:manualLayout>
      </c:layout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0616797900262445E-3"/>
          <c:y val="0.14176935409826458"/>
          <c:w val="0.65441972878390198"/>
          <c:h val="0.8582306459017353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 1.800.000 €</c:v>
                </c:pt>
              </c:strCache>
            </c:strRef>
          </c:tx>
          <c:explosion val="27"/>
          <c:dPt>
            <c:idx val="0"/>
            <c:bubble3D val="0"/>
            <c:explosion val="0"/>
          </c:dPt>
          <c:dPt>
            <c:idx val="1"/>
            <c:bubble3D val="0"/>
            <c:explosion val="0"/>
          </c:dPt>
          <c:dPt>
            <c:idx val="2"/>
            <c:bubble3D val="0"/>
            <c:spPr>
              <a:solidFill>
                <a:srgbClr val="00B0F0"/>
              </a:solidFill>
            </c:spPr>
          </c:dPt>
          <c:dLbls>
            <c:dLbl>
              <c:idx val="0"/>
              <c:layout>
                <c:manualLayout>
                  <c:x val="-0.16404221347331588"/>
                  <c:y val="6.4555289350414505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/>
                      <a:t>693.000</a:t>
                    </a:r>
                    <a:r>
                      <a:rPr lang="el-GR" sz="1600" dirty="0" smtClean="0"/>
                      <a:t>  €</a:t>
                    </a:r>
                  </a:p>
                  <a:p>
                    <a:endParaRPr lang="en-US" sz="16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408888888888889"/>
                  <c:y val="-9.974210117252745E-2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/>
                      <a:t>756.000</a:t>
                    </a:r>
                    <a:r>
                      <a:rPr lang="el-GR" sz="1600" dirty="0" smtClean="0"/>
                      <a:t> €</a:t>
                    </a:r>
                    <a:endParaRPr lang="en-US" sz="16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0755708661417322"/>
                  <c:y val="7.79051205806962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320.000</a:t>
                    </a:r>
                    <a:r>
                      <a:rPr lang="el-GR" dirty="0" smtClean="0"/>
                      <a:t> €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l-G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Ζωντανά σαλιγκάρια εξωτ.</c:v>
                </c:pt>
                <c:pt idx="1">
                  <c:v>Κατεψυγμένα σαλιγκάρια εξωτ.</c:v>
                </c:pt>
                <c:pt idx="2">
                  <c:v>Ζωντανά σαλιγκάρια εσωτ.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693000</c:v>
                </c:pt>
                <c:pt idx="1">
                  <c:v>756000</c:v>
                </c:pt>
                <c:pt idx="2">
                  <c:v>320000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59028051532964632"/>
          <c:y val="0.29891337974288129"/>
          <c:w val="0.39131347416588413"/>
          <c:h val="0.39383627278914551"/>
        </c:manualLayout>
      </c:layout>
      <c:overlay val="0"/>
    </c:legend>
    <c:plotVisOnly val="1"/>
    <c:dispBlanksAs val="gap"/>
    <c:showDLblsOverMax val="0"/>
  </c:chart>
  <c:spPr>
    <a:effectLst>
      <a:outerShdw blurRad="50800" dist="50800" dir="5400000" algn="ctr" rotWithShape="0">
        <a:srgbClr val="000000">
          <a:alpha val="62000"/>
        </a:srgbClr>
      </a:outerShdw>
    </a:effectLst>
  </c:spPr>
  <c:txPr>
    <a:bodyPr/>
    <a:lstStyle/>
    <a:p>
      <a:pPr>
        <a:defRPr sz="1800"/>
      </a:pPr>
      <a:endParaRPr lang="el-G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980904-DDA8-449C-B046-4E57E4FD537E}" type="datetimeFigureOut">
              <a:rPr lang="el-GR" smtClean="0"/>
              <a:pPr/>
              <a:t>18/4/2013</a:t>
            </a:fld>
            <a:endParaRPr lang="el-G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29BCB89-CD33-41D8-BAFA-DA6B1211EBC2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/>
              <a:t>Sn</a:t>
            </a:r>
            <a:r>
              <a:rPr lang="en-US" sz="8000" dirty="0" smtClean="0"/>
              <a:t>      </a:t>
            </a:r>
            <a:r>
              <a:rPr lang="en-US" sz="8000" dirty="0" err="1" smtClean="0"/>
              <a:t>iland</a:t>
            </a:r>
            <a:r>
              <a:rPr lang="en-US" sz="8000" dirty="0" smtClean="0"/>
              <a:t> </a:t>
            </a:r>
            <a:endParaRPr lang="el-GR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4" name="Picture 1" descr="C:\Users\Alexandros\Desktop\saligkari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5144"/>
            <a:ext cx="3707904" cy="213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Admin\Downloads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6672"/>
            <a:ext cx="1368151" cy="7200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220486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3600" b="1" dirty="0" err="1" smtClean="0"/>
              <a:t>Μιραλαϊδου</a:t>
            </a:r>
            <a:r>
              <a:rPr lang="el-GR" sz="3600" b="1" dirty="0" smtClean="0"/>
              <a:t> Χρυσή</a:t>
            </a:r>
          </a:p>
          <a:p>
            <a:pPr>
              <a:buFont typeface="Arial" pitchFamily="34" charset="0"/>
              <a:buChar char="•"/>
            </a:pPr>
            <a:r>
              <a:rPr lang="el-GR" sz="3600" b="1" dirty="0" err="1" smtClean="0"/>
              <a:t>Τσιρογιαννίδης</a:t>
            </a:r>
            <a:r>
              <a:rPr lang="el-GR" sz="3600" b="1" dirty="0" smtClean="0"/>
              <a:t> Αλέξανδρος</a:t>
            </a:r>
          </a:p>
          <a:p>
            <a:pPr>
              <a:buFont typeface="Arial" pitchFamily="34" charset="0"/>
              <a:buChar char="•"/>
            </a:pPr>
            <a:r>
              <a:rPr lang="el-GR" sz="3600" b="1" dirty="0" smtClean="0"/>
              <a:t>Φίλη Σοφία  </a:t>
            </a:r>
            <a:endParaRPr lang="el-G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  <a:scene3d>
            <a:camera prst="perspectiveContrastingRightFacing"/>
            <a:lightRig rig="threePt" dir="t"/>
          </a:scene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5400" b="1" dirty="0" smtClean="0">
                <a:latin typeface="Century" pitchFamily="18" charset="0"/>
              </a:rPr>
              <a:t>Σας Ευχαριστούμε</a:t>
            </a:r>
            <a:r>
              <a:rPr lang="el-GR" sz="5400" dirty="0">
                <a:latin typeface="Century" pitchFamily="18" charset="0"/>
              </a:rPr>
              <a:t/>
            </a:r>
            <a:br>
              <a:rPr lang="el-GR" sz="5400" dirty="0">
                <a:latin typeface="Century" pitchFamily="18" charset="0"/>
              </a:rPr>
            </a:br>
            <a:r>
              <a:rPr lang="el-GR" sz="4400" dirty="0" smtClean="0">
                <a:latin typeface="Century" pitchFamily="18" charset="0"/>
              </a:rPr>
              <a:t>για την προσοχή σας</a:t>
            </a:r>
          </a:p>
          <a:p>
            <a:pPr marL="0" indent="0" algn="ctr">
              <a:buNone/>
            </a:pPr>
            <a:endParaRPr lang="en-US" sz="3600" dirty="0">
              <a:latin typeface="Century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Century" pitchFamily="18" charset="0"/>
            </a:endParaRPr>
          </a:p>
          <a:p>
            <a:pPr marL="0" indent="0">
              <a:buNone/>
            </a:pPr>
            <a:endParaRPr lang="el-GR" sz="3600" dirty="0">
              <a:latin typeface="Century" pitchFamily="18" charset="0"/>
            </a:endParaRPr>
          </a:p>
        </p:txBody>
      </p:sp>
      <p:pic>
        <p:nvPicPr>
          <p:cNvPr id="5" name="Picture 1" descr="C:\Users\Alexandros\Desktop\saligkari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49079"/>
            <a:ext cx="5004048" cy="2725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8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err="1" smtClean="0"/>
              <a:t>Εκτροφ</a:t>
            </a:r>
            <a:r>
              <a:rPr lang="en-US" dirty="0" smtClean="0"/>
              <a:t>h</a:t>
            </a:r>
            <a:r>
              <a:rPr lang="el-GR" dirty="0" smtClean="0"/>
              <a:t> </a:t>
            </a:r>
            <a:r>
              <a:rPr lang="el-GR" dirty="0" err="1" smtClean="0"/>
              <a:t>σαλιγκαριων</a:t>
            </a:r>
            <a:r>
              <a:rPr lang="el-GR" dirty="0" smtClean="0"/>
              <a:t> Α.Τ.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75279"/>
              </p:ext>
            </p:extLst>
          </p:nvPr>
        </p:nvGraphicFramePr>
        <p:xfrm>
          <a:off x="0" y="1484784"/>
          <a:ext cx="9180512" cy="5215579"/>
        </p:xfrm>
        <a:graphic>
          <a:graphicData uri="http://schemas.openxmlformats.org/drawingml/2006/table">
            <a:tbl>
              <a:tblPr firstRow="1" bandRow="1"/>
              <a:tblGrid>
                <a:gridCol w="9180512"/>
              </a:tblGrid>
              <a:tr h="3624628">
                <a:tc>
                  <a:txBody>
                    <a:bodyPr/>
                    <a:lstStyle/>
                    <a:p>
                      <a:r>
                        <a:rPr lang="el-GR" sz="2200" b="1" dirty="0" smtClean="0">
                          <a:latin typeface="+mn-lt"/>
                        </a:rPr>
                        <a:t>Απευθυνόμαστε</a:t>
                      </a:r>
                      <a:r>
                        <a:rPr lang="en-US" sz="220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l-GR" sz="2200" baseline="0" dirty="0" smtClean="0">
                          <a:latin typeface="+mn-lt"/>
                        </a:rPr>
                        <a:t> σ</a:t>
                      </a:r>
                      <a:r>
                        <a:rPr lang="el-GR" sz="2200" dirty="0" smtClean="0">
                          <a:latin typeface="+mn-lt"/>
                        </a:rPr>
                        <a:t>ε εταιρίες που κάνουν συμβόλαιο αγοράς με υποψήφιους</a:t>
                      </a:r>
                      <a:r>
                        <a:rPr lang="el-GR" sz="2200" baseline="0" dirty="0" smtClean="0">
                          <a:latin typeface="+mn-lt"/>
                        </a:rPr>
                        <a:t>.</a:t>
                      </a:r>
                      <a:endParaRPr lang="el-GR" sz="2200" dirty="0" smtClean="0">
                        <a:latin typeface="+mn-lt"/>
                      </a:endParaRPr>
                    </a:p>
                    <a:p>
                      <a:r>
                        <a:rPr lang="el-GR" sz="2200" b="1" dirty="0" smtClean="0">
                          <a:latin typeface="+mn-lt"/>
                        </a:rPr>
                        <a:t>Οι</a:t>
                      </a:r>
                      <a:r>
                        <a:rPr lang="el-GR" sz="2200" b="1" baseline="0" dirty="0" smtClean="0">
                          <a:latin typeface="+mn-lt"/>
                        </a:rPr>
                        <a:t> οποίες</a:t>
                      </a:r>
                      <a:r>
                        <a:rPr lang="en-US" sz="2200" b="1" baseline="0" dirty="0" smtClean="0">
                          <a:latin typeface="+mn-lt"/>
                        </a:rPr>
                        <a:t> </a:t>
                      </a:r>
                      <a:r>
                        <a:rPr lang="el-GR" sz="2200" b="1" baseline="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l-GR" sz="2200" b="0" baseline="0" dirty="0" smtClean="0">
                          <a:latin typeface="+mn-lt"/>
                        </a:rPr>
                        <a:t>εμπορεύονται και καλύπτουν τις ανάγκες του εσωτερικού και εξωτερικού</a:t>
                      </a:r>
                      <a:endParaRPr lang="el-GR" sz="2200" b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200" b="1" dirty="0" smtClean="0">
                          <a:latin typeface="+mn-lt"/>
                        </a:rPr>
                        <a:t>Το</a:t>
                      </a:r>
                      <a:r>
                        <a:rPr lang="el-GR" sz="2200" dirty="0" smtClean="0">
                          <a:latin typeface="+mn-lt"/>
                        </a:rPr>
                        <a:t> </a:t>
                      </a:r>
                      <a:r>
                        <a:rPr lang="el-GR" sz="2200" b="1" dirty="0" smtClean="0">
                          <a:latin typeface="+mn-lt"/>
                        </a:rPr>
                        <a:t>προϊόν</a:t>
                      </a:r>
                      <a:r>
                        <a:rPr lang="el-GR" sz="2200" baseline="0" dirty="0" smtClean="0">
                          <a:latin typeface="+mn-lt"/>
                        </a:rPr>
                        <a:t> </a:t>
                      </a:r>
                      <a:r>
                        <a:rPr lang="el-GR" sz="2200" b="1" baseline="0" dirty="0" smtClean="0">
                          <a:latin typeface="+mn-lt"/>
                        </a:rPr>
                        <a:t>μας</a:t>
                      </a:r>
                      <a:r>
                        <a:rPr lang="el-GR" sz="2200" baseline="0" dirty="0" smtClean="0">
                          <a:latin typeface="+mn-lt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+mn-lt"/>
                        </a:rPr>
                        <a:t>Helix </a:t>
                      </a:r>
                      <a:r>
                        <a:rPr lang="en-US" sz="2200" baseline="0" dirty="0" err="1" smtClean="0">
                          <a:latin typeface="+mn-lt"/>
                        </a:rPr>
                        <a:t>Aspersa</a:t>
                      </a:r>
                      <a:r>
                        <a:rPr lang="en-US" sz="2200" baseline="0" dirty="0" smtClean="0">
                          <a:latin typeface="+mn-lt"/>
                        </a:rPr>
                        <a:t> Muller – Maxima</a:t>
                      </a:r>
                    </a:p>
                    <a:p>
                      <a:pPr marL="0" indent="0">
                        <a:buNone/>
                      </a:pPr>
                      <a:r>
                        <a:rPr lang="el-GR" sz="2200" b="1" dirty="0" smtClean="0">
                          <a:latin typeface="+mn-lt"/>
                        </a:rPr>
                        <a:t>Χαρακτηριστικά</a:t>
                      </a:r>
                      <a:r>
                        <a:rPr lang="el-GR" sz="2200" b="1" baseline="0" dirty="0" smtClean="0">
                          <a:latin typeface="+mn-lt"/>
                        </a:rPr>
                        <a:t> </a:t>
                      </a:r>
                      <a:r>
                        <a:rPr lang="el-GR" sz="2200" b="1" dirty="0" smtClean="0">
                          <a:latin typeface="+mn-lt"/>
                        </a:rPr>
                        <a:t>προϊόντος:</a:t>
                      </a:r>
                      <a:endParaRPr lang="en-US" sz="2200" dirty="0" smtClean="0">
                        <a:latin typeface="+mn-lt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l-GR" sz="2200" dirty="0" smtClean="0">
                          <a:latin typeface="+mn-lt"/>
                        </a:rPr>
                        <a:t>Αναπτύσσεται πλήρως μέσα σε ένα χρόνο</a:t>
                      </a:r>
                      <a:endParaRPr lang="en-US" sz="2200" dirty="0" smtClean="0">
                        <a:latin typeface="+mn-lt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l-GR" sz="2200" dirty="0" smtClean="0">
                          <a:latin typeface="+mn-lt"/>
                        </a:rPr>
                        <a:t>Έχει μεγάλη αναπαραγωγική ικανότητα</a:t>
                      </a:r>
                    </a:p>
                    <a:p>
                      <a:endParaRPr lang="el-GR" sz="2000" dirty="0" smtClean="0">
                        <a:latin typeface="+mn-lt"/>
                      </a:endParaRPr>
                    </a:p>
                    <a:p>
                      <a:r>
                        <a:rPr lang="el-GR" sz="20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 </a:t>
                      </a:r>
                      <a:endParaRPr lang="el-GR" sz="2000" dirty="0">
                        <a:latin typeface="+mn-lt"/>
                      </a:endParaRPr>
                    </a:p>
                  </a:txBody>
                  <a:tcPr marT="38100" marB="38100"/>
                </a:tc>
              </a:tr>
              <a:tr h="1590951">
                <a:tc>
                  <a:txBody>
                    <a:bodyPr/>
                    <a:lstStyle/>
                    <a:p>
                      <a:r>
                        <a:rPr lang="el-GR" sz="22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Στην αγορά </a:t>
                      </a:r>
                      <a:r>
                        <a:rPr lang="el-GR" sz="22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κατά πλειοψηφία , εκτρέφονται σαλιγκάρια γαλλικού τύπου , με την μέθοδο της παλέτας </a:t>
                      </a:r>
                    </a:p>
                    <a:p>
                      <a:r>
                        <a:rPr lang="el-GR" sz="2200" b="1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Ενώ</a:t>
                      </a:r>
                      <a:r>
                        <a:rPr lang="el-GR" sz="22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εμείς χρησιμοποιούμε την μέθοδο της κουρτίνας </a:t>
                      </a:r>
                      <a:endParaRPr lang="en-US" sz="2200" b="0" i="0" u="none" strike="noStrike" cap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l-GR" sz="2000" dirty="0">
                        <a:latin typeface="+mn-lt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820472" cy="9906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Η </a:t>
            </a:r>
            <a:r>
              <a:rPr lang="el-GR" dirty="0" err="1" smtClean="0"/>
              <a:t>ευκαιρια</a:t>
            </a:r>
            <a:r>
              <a:rPr lang="el-GR" dirty="0" smtClean="0"/>
              <a:t> της </a:t>
            </a:r>
            <a:r>
              <a:rPr lang="el-GR" dirty="0" err="1" smtClean="0"/>
              <a:t>αγορα</a:t>
            </a:r>
            <a:r>
              <a:rPr lang="el-GR" dirty="0" err="1"/>
              <a:t>Σ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2200" dirty="0" smtClean="0"/>
              <a:t>Υπάρχει έλλειψη σαλιγκαριών σε σχέση με τη ζήτηση, ειδικά στο εξωτερικό.</a:t>
            </a:r>
          </a:p>
          <a:p>
            <a:endParaRPr lang="el-GR" dirty="0" smtClean="0">
              <a:latin typeface="Century" pitchFamily="18" charset="0"/>
            </a:endParaRPr>
          </a:p>
          <a:p>
            <a:endParaRPr lang="el-GR" dirty="0" smtClean="0">
              <a:latin typeface="Century" pitchFamily="18" charset="0"/>
            </a:endParaRPr>
          </a:p>
          <a:p>
            <a:endParaRPr lang="el-GR" dirty="0"/>
          </a:p>
        </p:txBody>
      </p:sp>
      <p:pic>
        <p:nvPicPr>
          <p:cNvPr id="4" name="Picture 3" descr="C:\Users\Theo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25144"/>
            <a:ext cx="3456384" cy="1922993"/>
          </a:xfrm>
          <a:prstGeom prst="rect">
            <a:avLst/>
          </a:prstGeom>
          <a:noFill/>
        </p:spPr>
      </p:pic>
      <p:cxnSp>
        <p:nvCxnSpPr>
          <p:cNvPr id="5" name="Straight Arrow Connector 12"/>
          <p:cNvCxnSpPr/>
          <p:nvPr/>
        </p:nvCxnSpPr>
        <p:spPr>
          <a:xfrm>
            <a:off x="3635896" y="5686641"/>
            <a:ext cx="1578361" cy="17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C:\Users\Theo\Desktop\img764030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737896"/>
            <a:ext cx="2808312" cy="1910241"/>
          </a:xfrm>
          <a:prstGeom prst="rect">
            <a:avLst/>
          </a:prstGeom>
          <a:noFill/>
        </p:spPr>
      </p:pic>
      <p:pic>
        <p:nvPicPr>
          <p:cNvPr id="8" name="Picture 2" descr="C:\Users\Alexandros\Desktop\SALIGKARI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3203847" cy="15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Η </a:t>
            </a:r>
            <a:r>
              <a:rPr lang="el-GR" dirty="0" err="1" smtClean="0"/>
              <a:t>προταση</a:t>
            </a:r>
            <a:r>
              <a:rPr lang="el-GR" dirty="0" smtClean="0"/>
              <a:t> </a:t>
            </a:r>
            <a:r>
              <a:rPr lang="el-GR" dirty="0" err="1" smtClean="0"/>
              <a:t>μα</a:t>
            </a:r>
            <a:r>
              <a:rPr lang="el-GR" dirty="0" err="1"/>
              <a:t>Σ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215617" y="1916830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l-GR" sz="2200" dirty="0" smtClean="0"/>
              <a:t>Πλεονεκτήματα της εκτροφής σαλιγκαριών με την μέθοδο της κουρτίνας είναι πρώτον η  μικρότερη θνησιμότητα των σαλιγκαριών . Δεύτερον , πολλαπλασιάζεται ο χώρος εκτροφής πέντε φορές έχοντας ως αποτέλεσμα την ταχύτερη απόσβεση του κεφαλαίου .</a:t>
            </a:r>
          </a:p>
          <a:p>
            <a:pPr algn="just">
              <a:buFont typeface="Arial" pitchFamily="34" charset="0"/>
              <a:buChar char="•"/>
            </a:pPr>
            <a:endParaRPr lang="el-GR" sz="2200" dirty="0" smtClean="0"/>
          </a:p>
          <a:p>
            <a:pPr algn="just">
              <a:buFont typeface="Arial" pitchFamily="34" charset="0"/>
              <a:buChar char="•"/>
            </a:pPr>
            <a:r>
              <a:rPr lang="el-GR" sz="2200" dirty="0" smtClean="0"/>
              <a:t>Το μειονέκτημα, είναι το πιο μεγάλο κόστος κατασκευής έναντι των άλλων μεθόδων εκτροφής.</a:t>
            </a:r>
            <a:endParaRPr lang="el-GR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PLAN CANVAS</a:t>
            </a:r>
            <a:endParaRPr lang="el-GR" dirty="0"/>
          </a:p>
        </p:txBody>
      </p:sp>
      <p:sp>
        <p:nvSpPr>
          <p:cNvPr id="26" name="Shape 30"/>
          <p:cNvSpPr/>
          <p:nvPr/>
        </p:nvSpPr>
        <p:spPr>
          <a:xfrm>
            <a:off x="0" y="1700808"/>
            <a:ext cx="1624080" cy="46166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Key </a:t>
            </a: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Partnerships</a:t>
            </a:r>
            <a:endParaRPr kumimoji="0" lang="en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l-GR" sz="1600" kern="0" dirty="0" err="1" smtClean="0">
                <a:solidFill>
                  <a:schemeClr val="tx1"/>
                </a:solidFill>
              </a:rPr>
              <a:t>Παζαρλής</a:t>
            </a:r>
            <a:r>
              <a:rPr lang="el-GR" sz="1600" kern="0" dirty="0" smtClean="0">
                <a:solidFill>
                  <a:schemeClr val="tx1"/>
                </a:solidFill>
              </a:rPr>
              <a:t> Χρήστος </a:t>
            </a:r>
            <a:r>
              <a:rPr lang="en-US" sz="1600" kern="0" dirty="0" err="1" smtClean="0">
                <a:solidFill>
                  <a:schemeClr val="tx1"/>
                </a:solidFill>
              </a:rPr>
              <a:t>koxliomax</a:t>
            </a:r>
            <a:r>
              <a:rPr lang="en-US" sz="1600" kern="0" dirty="0" smtClean="0">
                <a:solidFill>
                  <a:schemeClr val="tx1"/>
                </a:solidFill>
              </a:rPr>
              <a:t> . </a:t>
            </a:r>
            <a:r>
              <a:rPr lang="en-US" sz="1600" kern="0" dirty="0" err="1" smtClean="0">
                <a:solidFill>
                  <a:schemeClr val="tx1"/>
                </a:solidFill>
              </a:rPr>
              <a:t>gr</a:t>
            </a:r>
            <a:endParaRPr lang="en-US" sz="1600" kern="0" dirty="0" smtClean="0">
              <a:solidFill>
                <a:schemeClr val="tx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l-GR" sz="1600" kern="0" dirty="0" err="1" smtClean="0">
                <a:solidFill>
                  <a:schemeClr val="tx1"/>
                </a:solidFill>
              </a:rPr>
              <a:t>Βασιλακάκης</a:t>
            </a:r>
            <a:r>
              <a:rPr lang="el-GR" sz="1600" kern="0" dirty="0" smtClean="0">
                <a:solidFill>
                  <a:schemeClr val="tx1"/>
                </a:solidFill>
              </a:rPr>
              <a:t> Αθανάσιος , Γεωπόνος Α.Π.Θ. </a:t>
            </a:r>
            <a:endParaRPr kumimoji="0" lang="el-G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" name="Shape 31"/>
          <p:cNvSpPr/>
          <p:nvPr/>
        </p:nvSpPr>
        <p:spPr>
          <a:xfrm>
            <a:off x="3838848" y="1655300"/>
            <a:ext cx="1728317" cy="43703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 Propositions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Σκληρότητα</a:t>
            </a:r>
            <a:r>
              <a:rPr kumimoji="0" lang="el-G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κελύφους , </a:t>
            </a:r>
            <a:r>
              <a:rPr lang="el-GR" sz="1600" kern="0" dirty="0" smtClean="0">
                <a:solidFill>
                  <a:schemeClr val="tx1"/>
                </a:solidFill>
              </a:rPr>
              <a:t> ποιότητα </a:t>
            </a:r>
            <a:r>
              <a:rPr kumimoji="0" lang="el-G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γεύσης και εγγύηση συμφέρουσας προσφοράς . </a:t>
            </a:r>
            <a:endParaRPr kumimoji="0" lang="el-G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8" name="Shape 32"/>
          <p:cNvSpPr/>
          <p:nvPr/>
        </p:nvSpPr>
        <p:spPr>
          <a:xfrm>
            <a:off x="5611660" y="1655300"/>
            <a:ext cx="2056684" cy="2693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Customer </a:t>
            </a: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Relationships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kern="0" noProof="0" dirty="0" smtClean="0">
                <a:solidFill>
                  <a:schemeClr val="tx1"/>
                </a:solidFill>
              </a:rPr>
              <a:t>Ξενάγηση στο αγρόκτημα μας και  πληροφόρηση ενδιαφερόμενων  μέσω </a:t>
            </a:r>
            <a:r>
              <a:rPr lang="en-US" sz="1600" kern="0" dirty="0" smtClean="0">
                <a:solidFill>
                  <a:schemeClr val="tx1"/>
                </a:solidFill>
              </a:rPr>
              <a:t>site .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9" name="Shape 35"/>
          <p:cNvSpPr/>
          <p:nvPr/>
        </p:nvSpPr>
        <p:spPr>
          <a:xfrm>
            <a:off x="7671538" y="1628800"/>
            <a:ext cx="1472462" cy="32931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Customer Segments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kern="0" dirty="0" smtClean="0">
                <a:solidFill>
                  <a:schemeClr val="tx1"/>
                </a:solidFill>
              </a:rPr>
              <a:t>Εταιρίες που κάνουν αγορά συμβολαίου .</a:t>
            </a:r>
            <a:endParaRPr kumimoji="0" lang="el-G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0" name="Shape 36"/>
          <p:cNvSpPr/>
          <p:nvPr/>
        </p:nvSpPr>
        <p:spPr>
          <a:xfrm>
            <a:off x="1691680" y="1700808"/>
            <a:ext cx="2124477" cy="21082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Key Activities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  <a:tabLst/>
              <a:defRPr/>
            </a:pPr>
            <a:r>
              <a:rPr lang="el-GR" sz="1600" kern="0" dirty="0" smtClean="0">
                <a:solidFill>
                  <a:schemeClr val="tx1"/>
                </a:solidFill>
              </a:rPr>
              <a:t>Εκτροφή σαλιγκαριών Α.Τ. , εμπόριο σαλιγκαριών </a:t>
            </a:r>
            <a:endParaRPr kumimoji="0" lang="el-G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  <a:tabLst/>
              <a:defRPr/>
            </a:pPr>
            <a:endParaRPr kumimoji="0" lang="en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1" name="Shape 37"/>
          <p:cNvSpPr/>
          <p:nvPr/>
        </p:nvSpPr>
        <p:spPr>
          <a:xfrm>
            <a:off x="1672937" y="3082170"/>
            <a:ext cx="2124477" cy="22467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Key Resources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kern="0" dirty="0" smtClean="0">
                <a:solidFill>
                  <a:schemeClr val="tx1"/>
                </a:solidFill>
              </a:rPr>
              <a:t>Προσωπική ενασχόληση. </a:t>
            </a:r>
            <a:endParaRPr kumimoji="0" lang="el-G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2" name="Shape 38"/>
          <p:cNvSpPr/>
          <p:nvPr/>
        </p:nvSpPr>
        <p:spPr>
          <a:xfrm>
            <a:off x="5580112" y="3356992"/>
            <a:ext cx="2083384" cy="175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Channels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Με</a:t>
            </a:r>
            <a:r>
              <a:rPr kumimoji="0" lang="el-G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εταιρίες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logistics</a:t>
            </a:r>
            <a:endParaRPr kumimoji="0" lang="el-G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3" name="Shape 39"/>
          <p:cNvSpPr txBox="1"/>
          <p:nvPr/>
        </p:nvSpPr>
        <p:spPr>
          <a:xfrm>
            <a:off x="556867" y="1156713"/>
            <a:ext cx="5023245" cy="40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Business Plan Canvass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4" name="Shape 33"/>
          <p:cNvSpPr/>
          <p:nvPr/>
        </p:nvSpPr>
        <p:spPr>
          <a:xfrm>
            <a:off x="0" y="4134208"/>
            <a:ext cx="4716016" cy="39241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Cost </a:t>
            </a:r>
            <a:r>
              <a:rPr kumimoji="0" lang="en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Structure</a:t>
            </a:r>
            <a:endParaRPr kumimoji="0" lang="el-GR" sz="1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kern="0" noProof="0" dirty="0" smtClean="0">
                <a:solidFill>
                  <a:schemeClr val="tx1"/>
                </a:solidFill>
              </a:rPr>
              <a:t>Λαμαρίνες  (500€),δίχτυ προστασίας απ τα </a:t>
            </a:r>
            <a:r>
              <a:rPr lang="el-GR" sz="1600" kern="0" noProof="0" dirty="0" err="1" smtClean="0">
                <a:solidFill>
                  <a:schemeClr val="tx1"/>
                </a:solidFill>
              </a:rPr>
              <a:t>πουλια</a:t>
            </a:r>
            <a:r>
              <a:rPr lang="el-GR" sz="1600" kern="0" noProof="0" dirty="0" smtClean="0">
                <a:solidFill>
                  <a:schemeClr val="tx1"/>
                </a:solidFill>
              </a:rPr>
              <a:t>  (650€) , σύστημα  ψεκασμού (500€) , ξυλεία  για την κατασκευή του σκελετού (800€) , ύφασμα </a:t>
            </a:r>
            <a:r>
              <a:rPr lang="el-GR" sz="1600" kern="0" noProof="0" dirty="0" err="1" smtClean="0">
                <a:solidFill>
                  <a:schemeClr val="tx1"/>
                </a:solidFill>
              </a:rPr>
              <a:t>εδαφοκάλυψης</a:t>
            </a:r>
            <a:r>
              <a:rPr lang="el-GR" sz="1600" kern="0" noProof="0" dirty="0" smtClean="0">
                <a:solidFill>
                  <a:schemeClr val="tx1"/>
                </a:solidFill>
              </a:rPr>
              <a:t>  (650€) , πάστα για την οποία περιορίζουμε τα σαλιγκάρια (150€) , χαλίκι για την δημιουργία διαδρόμων (150€) , σαλιγκάρια μάνες (2000€) , τροφή για σαλιγκάρια (2500€) , σωλήνες κ τόξα για την κατασκευή του κήπου  , ενοίκιο (1000€)   </a:t>
            </a:r>
            <a:r>
              <a:rPr lang="el-GR" sz="1600" b="1" kern="0" noProof="0" dirty="0" smtClean="0">
                <a:solidFill>
                  <a:schemeClr val="tx1"/>
                </a:solidFill>
              </a:rPr>
              <a:t>ΣΥΝΟΛΟ  ΕΞΟΔΩΝ:  </a:t>
            </a:r>
            <a:r>
              <a:rPr lang="el-GR" sz="1600" b="1" kern="0" dirty="0" smtClean="0">
                <a:solidFill>
                  <a:schemeClr val="tx1"/>
                </a:solidFill>
              </a:rPr>
              <a:t>8.</a:t>
            </a:r>
            <a:r>
              <a:rPr lang="el-GR" sz="1600" b="1" kern="0" noProof="0" dirty="0" smtClean="0">
                <a:solidFill>
                  <a:schemeClr val="tx1"/>
                </a:solidFill>
              </a:rPr>
              <a:t>900€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5" name="Shape 34"/>
          <p:cNvSpPr/>
          <p:nvPr/>
        </p:nvSpPr>
        <p:spPr>
          <a:xfrm>
            <a:off x="4753208" y="4941168"/>
            <a:ext cx="4390792" cy="18620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Revenue Streams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kern="0" dirty="0" smtClean="0">
                <a:solidFill>
                  <a:schemeClr val="tx1"/>
                </a:solidFill>
              </a:rPr>
              <a:t>3 </a:t>
            </a:r>
            <a:r>
              <a:rPr kumimoji="0" lang="el-G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€ /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kg  </a:t>
            </a:r>
            <a:r>
              <a:rPr kumimoji="0" lang="el-G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με την παράδοση των σαλιγκαριών. </a:t>
            </a:r>
            <a:r>
              <a:rPr lang="el-GR" sz="1600" kern="0" dirty="0" smtClean="0">
                <a:solidFill>
                  <a:schemeClr val="tx1"/>
                </a:solidFill>
              </a:rPr>
              <a:t>10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tn</a:t>
            </a:r>
            <a:r>
              <a:rPr kumimoji="0" lang="el-G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∕</a:t>
            </a:r>
            <a:r>
              <a:rPr kumimoji="0" lang="el-G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στρ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</a:t>
            </a:r>
            <a:r>
              <a:rPr lang="el-GR" sz="1600" b="1" kern="0" noProof="0" dirty="0" smtClean="0">
                <a:solidFill>
                  <a:schemeClr val="tx1"/>
                </a:solidFill>
              </a:rPr>
              <a:t>ΣΥΝΟΛΟ ΕΣΟΔΩΝ</a:t>
            </a:r>
            <a:r>
              <a:rPr lang="en-US" sz="1600" b="1" kern="0" dirty="0" smtClean="0">
                <a:solidFill>
                  <a:schemeClr val="tx1"/>
                </a:solidFill>
              </a:rPr>
              <a:t>: 30.000 </a:t>
            </a:r>
            <a:r>
              <a:rPr lang="el-GR" sz="1600" b="1" kern="0" dirty="0" smtClean="0">
                <a:solidFill>
                  <a:schemeClr val="tx1"/>
                </a:solidFill>
              </a:rPr>
              <a:t>€ </a:t>
            </a:r>
            <a:endParaRPr kumimoji="0" lang="el-G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/>
          <a:lstStyle/>
          <a:p>
            <a:pPr algn="ctr"/>
            <a:r>
              <a:rPr lang="el-GR" dirty="0" smtClean="0"/>
              <a:t>Η </a:t>
            </a:r>
            <a:r>
              <a:rPr lang="el-GR" dirty="0" err="1" smtClean="0"/>
              <a:t>αγορα</a:t>
            </a:r>
            <a:r>
              <a:rPr lang="el-GR" dirty="0" smtClean="0"/>
              <a:t> </a:t>
            </a:r>
            <a:r>
              <a:rPr lang="el-GR" dirty="0" err="1" smtClean="0"/>
              <a:t>μασ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0" y="1412776"/>
            <a:ext cx="4608512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l-GR" sz="2200" b="1" u="sng" dirty="0" smtClean="0"/>
              <a:t>Το μέγεθος της αγοράς </a:t>
            </a:r>
            <a:r>
              <a:rPr lang="el-GR" sz="2200" dirty="0" smtClean="0"/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l-GR" sz="2200" dirty="0" smtClean="0"/>
              <a:t> </a:t>
            </a:r>
            <a:r>
              <a:rPr lang="el-GR" sz="2200" b="1" dirty="0" smtClean="0"/>
              <a:t>Εξαγωγές</a:t>
            </a:r>
            <a:r>
              <a:rPr lang="el-GR" sz="2200" dirty="0" smtClean="0"/>
              <a:t> </a:t>
            </a:r>
            <a:r>
              <a:rPr lang="en-US" sz="2200" dirty="0" smtClean="0"/>
              <a:t>:</a:t>
            </a:r>
            <a:endParaRPr lang="el-GR" sz="2200" dirty="0" smtClean="0"/>
          </a:p>
          <a:p>
            <a:pPr algn="just">
              <a:buFont typeface="Arial" pitchFamily="34" charset="0"/>
              <a:buChar char="•"/>
            </a:pPr>
            <a:r>
              <a:rPr lang="el-GR" sz="2200" dirty="0" smtClean="0"/>
              <a:t>Ζωντανά σαλιγκάρια </a:t>
            </a:r>
            <a:r>
              <a:rPr lang="el-GR" sz="2200" dirty="0" err="1" smtClean="0"/>
              <a:t>helix</a:t>
            </a:r>
            <a:r>
              <a:rPr lang="el-GR" sz="2200" dirty="0" smtClean="0"/>
              <a:t> </a:t>
            </a:r>
            <a:r>
              <a:rPr lang="el-GR" sz="2200" dirty="0" err="1" smtClean="0"/>
              <a:t>Aspersa</a:t>
            </a:r>
            <a:r>
              <a:rPr lang="el-GR" sz="2200" dirty="0" smtClean="0"/>
              <a:t> </a:t>
            </a:r>
            <a:r>
              <a:rPr lang="el-GR" sz="2200" dirty="0" err="1" smtClean="0"/>
              <a:t>Muller</a:t>
            </a:r>
            <a:r>
              <a:rPr lang="el-GR" sz="2200" dirty="0" smtClean="0"/>
              <a:t> με μέση τιμή 4,20 €/</a:t>
            </a:r>
            <a:r>
              <a:rPr lang="en-US" sz="2200" dirty="0" smtClean="0"/>
              <a:t>kg</a:t>
            </a:r>
            <a:r>
              <a:rPr lang="el-GR" sz="2200" dirty="0" smtClean="0"/>
              <a:t>. Σύνολο εξαγωγών: 165 </a:t>
            </a:r>
            <a:r>
              <a:rPr lang="en-US" sz="2200" dirty="0" err="1" smtClean="0"/>
              <a:t>tn</a:t>
            </a:r>
            <a:r>
              <a:rPr lang="en-US" sz="2200" dirty="0" smtClean="0"/>
              <a:t> Total sales : 693</a:t>
            </a:r>
            <a:r>
              <a:rPr lang="el-GR" sz="2200" dirty="0" smtClean="0"/>
              <a:t>.</a:t>
            </a:r>
            <a:r>
              <a:rPr lang="en-US" sz="2200" dirty="0" smtClean="0"/>
              <a:t>000 €.</a:t>
            </a:r>
          </a:p>
          <a:p>
            <a:pPr algn="just">
              <a:buFont typeface="Arial" pitchFamily="34" charset="0"/>
              <a:buChar char="•"/>
            </a:pPr>
            <a:r>
              <a:rPr lang="el-GR" sz="2200" dirty="0" smtClean="0"/>
              <a:t>Κατεψυγμένο κρέας σαλιγκαριών με μέση τιμή 9,00 €/</a:t>
            </a:r>
            <a:r>
              <a:rPr lang="en-US" sz="2200" dirty="0" smtClean="0"/>
              <a:t>kg .</a:t>
            </a:r>
            <a:r>
              <a:rPr lang="el-GR" sz="2200" dirty="0" smtClean="0"/>
              <a:t> Σύνολο εξαγωγών: 84 </a:t>
            </a:r>
            <a:r>
              <a:rPr lang="en-US" sz="2200" dirty="0" err="1" smtClean="0"/>
              <a:t>tn</a:t>
            </a:r>
            <a:r>
              <a:rPr lang="el-GR" sz="2200" dirty="0" smtClean="0"/>
              <a:t>.</a:t>
            </a:r>
            <a:r>
              <a:rPr lang="en-US" sz="2200" dirty="0" smtClean="0"/>
              <a:t>Total sales : 756</a:t>
            </a:r>
            <a:r>
              <a:rPr lang="el-GR" sz="2200" dirty="0" smtClean="0"/>
              <a:t>.</a:t>
            </a:r>
            <a:r>
              <a:rPr lang="en-US" sz="2200" dirty="0" smtClean="0"/>
              <a:t>000 € .</a:t>
            </a:r>
          </a:p>
          <a:p>
            <a:pPr algn="just">
              <a:buFont typeface="Wingdings" pitchFamily="2" charset="2"/>
              <a:buChar char="ü"/>
            </a:pPr>
            <a:r>
              <a:rPr lang="el-GR" sz="2200" b="1" dirty="0" smtClean="0"/>
              <a:t>Για εγχώρια χρήση </a:t>
            </a:r>
          </a:p>
          <a:p>
            <a:pPr algn="just">
              <a:buFont typeface="Arial" pitchFamily="34" charset="0"/>
              <a:buChar char="•"/>
            </a:pPr>
            <a:r>
              <a:rPr lang="el-GR" sz="2200" dirty="0" smtClean="0"/>
              <a:t>Ζωντανά σαλιγκάρια </a:t>
            </a:r>
            <a:r>
              <a:rPr lang="el-GR" sz="2200" dirty="0" err="1" smtClean="0"/>
              <a:t>helix</a:t>
            </a:r>
            <a:r>
              <a:rPr lang="el-GR" sz="2200" dirty="0" smtClean="0"/>
              <a:t> </a:t>
            </a:r>
            <a:r>
              <a:rPr lang="el-GR" sz="2200" dirty="0" err="1" smtClean="0"/>
              <a:t>Aspersa</a:t>
            </a:r>
            <a:r>
              <a:rPr lang="el-GR" sz="2200" dirty="0" smtClean="0"/>
              <a:t> </a:t>
            </a:r>
            <a:r>
              <a:rPr lang="el-GR" sz="2200" dirty="0" err="1" smtClean="0"/>
              <a:t>Muller</a:t>
            </a:r>
            <a:r>
              <a:rPr lang="el-GR" sz="2200" dirty="0" smtClean="0"/>
              <a:t> με μέση τιμή 3,20 €/</a:t>
            </a:r>
            <a:r>
              <a:rPr lang="en-US" sz="2200" dirty="0" smtClean="0"/>
              <a:t>kg</a:t>
            </a:r>
            <a:r>
              <a:rPr lang="el-GR" sz="2200" dirty="0" smtClean="0"/>
              <a:t> Σύνολο εγχώριας χρήσης </a:t>
            </a:r>
            <a:r>
              <a:rPr lang="en-US" sz="2200" dirty="0" smtClean="0"/>
              <a:t>1</a:t>
            </a:r>
            <a:r>
              <a:rPr lang="el-GR" sz="2200" dirty="0" smtClean="0"/>
              <a:t>0 </a:t>
            </a:r>
            <a:r>
              <a:rPr lang="en-US" sz="2200" dirty="0" err="1" smtClean="0"/>
              <a:t>tn</a:t>
            </a:r>
            <a:r>
              <a:rPr lang="en-US" sz="2200" dirty="0" smtClean="0"/>
              <a:t> . Total sales : 320</a:t>
            </a:r>
            <a:r>
              <a:rPr lang="el-GR" sz="2200" dirty="0" smtClean="0"/>
              <a:t>.</a:t>
            </a:r>
            <a:r>
              <a:rPr lang="en-US" sz="2200" dirty="0" smtClean="0"/>
              <a:t>000 €.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26564845"/>
              </p:ext>
            </p:extLst>
          </p:nvPr>
        </p:nvGraphicFramePr>
        <p:xfrm>
          <a:off x="4572000" y="1124744"/>
          <a:ext cx="4572000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Η </a:t>
            </a:r>
            <a:r>
              <a:rPr lang="el-GR" dirty="0" err="1" smtClean="0"/>
              <a:t>αγορα</a:t>
            </a:r>
            <a:r>
              <a:rPr lang="el-GR" dirty="0" smtClean="0"/>
              <a:t> </a:t>
            </a:r>
            <a:r>
              <a:rPr lang="el-GR" dirty="0" err="1" smtClean="0"/>
              <a:t>μασ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571472" y="1124744"/>
            <a:ext cx="821537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l-GR" sz="2000" b="1" u="sng" dirty="0" smtClean="0"/>
              <a:t>Η διάρθρωση της αγοράς: </a:t>
            </a:r>
            <a:r>
              <a:rPr lang="el-GR" sz="2000" dirty="0" smtClean="0"/>
              <a:t>μεμονωμένες επιχειρήσεις με μικρή παραγωγή, στις οποίες γίνεται προσπάθεια μαζικής συγκέντρωσης και εξαγωγής.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                                                          helix </a:t>
            </a:r>
            <a:r>
              <a:rPr lang="en-US" dirty="0" err="1" smtClean="0"/>
              <a:t>aspersa</a:t>
            </a:r>
            <a:r>
              <a:rPr lang="en-US" dirty="0" smtClean="0"/>
              <a:t>  (60%)</a:t>
            </a:r>
            <a:endParaRPr lang="el-GR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l-GR" sz="2000" b="1" u="sng" dirty="0" smtClean="0"/>
              <a:t>Τα μερίδια της αγοράς</a:t>
            </a:r>
            <a:r>
              <a:rPr lang="el-GR" sz="2000" dirty="0" smtClean="0"/>
              <a:t>. </a:t>
            </a:r>
            <a:r>
              <a:rPr lang="en-US" sz="2000" dirty="0" smtClean="0"/>
              <a:t>               </a:t>
            </a:r>
            <a:r>
              <a:rPr lang="en-US" dirty="0" smtClean="0"/>
              <a:t>helix </a:t>
            </a:r>
            <a:r>
              <a:rPr lang="en-US" dirty="0" err="1" smtClean="0"/>
              <a:t>pomatia</a:t>
            </a:r>
            <a:r>
              <a:rPr lang="en-US" dirty="0" smtClean="0"/>
              <a:t>  (30%)</a:t>
            </a:r>
            <a:endParaRPr lang="el-GR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                                                       </a:t>
            </a:r>
            <a:r>
              <a:rPr lang="en-US" dirty="0" smtClean="0"/>
              <a:t> helix </a:t>
            </a:r>
            <a:r>
              <a:rPr lang="en-US" dirty="0" err="1" smtClean="0"/>
              <a:t>lucorum</a:t>
            </a:r>
            <a:r>
              <a:rPr lang="en-US" dirty="0" smtClean="0"/>
              <a:t>  (10%)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l-GR" sz="2000" b="1" u="sng" dirty="0" smtClean="0"/>
              <a:t>Οι τάσεις της αγοράς </a:t>
            </a:r>
            <a:r>
              <a:rPr lang="el-GR" sz="2000" dirty="0" smtClean="0"/>
              <a:t>είναι συνεχώς αυξητικές , αφού η ζήτηση στην αγορά εξωτερικού (Γάλλια ,Ιταλία) καλύπτεται κατά 80%.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l-GR" sz="2000" b="1" u="sng" dirty="0" smtClean="0"/>
              <a:t>Πιθανοί πελάτες</a:t>
            </a:r>
            <a:r>
              <a:rPr lang="el-GR" sz="2000" dirty="0" smtClean="0"/>
              <a:t> . </a:t>
            </a:r>
          </a:p>
          <a:p>
            <a:pPr marL="514350" indent="-514350">
              <a:lnSpc>
                <a:spcPct val="90000"/>
              </a:lnSpc>
              <a:buFont typeface="Wingdings" pitchFamily="2" charset="2"/>
              <a:buChar char="Ø"/>
            </a:pPr>
            <a:r>
              <a:rPr lang="el-GR" sz="2000" dirty="0" smtClean="0"/>
              <a:t>Εσωτερικού </a:t>
            </a:r>
            <a:r>
              <a:rPr lang="en-US" sz="2000" dirty="0" smtClean="0"/>
              <a:t>: super market,</a:t>
            </a:r>
            <a:r>
              <a:rPr lang="el-GR" sz="2000" dirty="0" smtClean="0"/>
              <a:t> εστιατόρια, λαϊκές αγορές </a:t>
            </a:r>
          </a:p>
          <a:p>
            <a:pPr marL="514350" indent="-514350">
              <a:lnSpc>
                <a:spcPct val="90000"/>
              </a:lnSpc>
              <a:buFont typeface="Wingdings" pitchFamily="2" charset="2"/>
              <a:buChar char="Ø"/>
            </a:pPr>
            <a:r>
              <a:rPr lang="el-GR" sz="2000" dirty="0" smtClean="0"/>
              <a:t>Εξωτερικού : μεγάλες εταιρίες διάθεσης σαλιγκαριών, εστιατόρια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l-GR" sz="2000" b="1" u="sng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l-GR" sz="2000" b="1" u="sng" dirty="0" smtClean="0"/>
              <a:t>Ανταγωνιστές- Συνεργάτες  </a:t>
            </a:r>
            <a:r>
              <a:rPr lang="en-US" sz="2000" dirty="0" smtClean="0"/>
              <a:t>: </a:t>
            </a:r>
            <a:r>
              <a:rPr lang="el-GR" sz="2000" dirty="0" smtClean="0"/>
              <a:t> Όλοι όσοι εκτρέφουν σαλιγκάρια  μερικοί εξ αυτών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l-GR" sz="2000" dirty="0" smtClean="0">
                <a:latin typeface="Century" pitchFamily="18" charset="0"/>
              </a:rPr>
              <a:t> </a:t>
            </a:r>
            <a:r>
              <a:rPr lang="en-US" sz="2000" dirty="0" err="1" smtClean="0">
                <a:latin typeface="Century" pitchFamily="18" charset="0"/>
              </a:rPr>
              <a:t>Fereikos</a:t>
            </a:r>
            <a:r>
              <a:rPr lang="en-US" sz="2000" dirty="0" smtClean="0">
                <a:latin typeface="Century" pitchFamily="18" charset="0"/>
              </a:rPr>
              <a:t> helix , </a:t>
            </a:r>
            <a:r>
              <a:rPr lang="el-GR" sz="2000" dirty="0" smtClean="0">
                <a:latin typeface="Century" pitchFamily="18" charset="0"/>
              </a:rPr>
              <a:t>Αρχαία Κόρινθος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l-GR" sz="2000" dirty="0" err="1" smtClean="0">
                <a:latin typeface="Century" pitchFamily="18" charset="0"/>
              </a:rPr>
              <a:t>Σαλιγκάρ</a:t>
            </a:r>
            <a:r>
              <a:rPr lang="el-GR" sz="2000" b="1" dirty="0" smtClean="0">
                <a:latin typeface="Century" pitchFamily="18" charset="0"/>
              </a:rPr>
              <a:t> </a:t>
            </a:r>
            <a:r>
              <a:rPr lang="el-GR" sz="2000" dirty="0" smtClean="0">
                <a:latin typeface="Century" pitchFamily="18" charset="0"/>
              </a:rPr>
              <a:t>ΑΕ </a:t>
            </a:r>
            <a:r>
              <a:rPr lang="el-GR" sz="2000" dirty="0" err="1" smtClean="0">
                <a:latin typeface="Century" pitchFamily="18" charset="0"/>
              </a:rPr>
              <a:t>Κοτζαβασιλόγλου</a:t>
            </a:r>
            <a:r>
              <a:rPr lang="el-GR" sz="2000" dirty="0" smtClean="0">
                <a:latin typeface="Century" pitchFamily="18" charset="0"/>
              </a:rPr>
              <a:t>, Σκύδρα Πέλλας,  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err="1" smtClean="0">
                <a:latin typeface="Century" pitchFamily="18" charset="0"/>
              </a:rPr>
              <a:t>Πρισνάλης</a:t>
            </a:r>
            <a:r>
              <a:rPr lang="el-GR" sz="2000" dirty="0" smtClean="0">
                <a:latin typeface="Century" pitchFamily="18" charset="0"/>
              </a:rPr>
              <a:t> ΑΒΕΕ , Κρύα βρύση</a:t>
            </a:r>
            <a:r>
              <a:rPr lang="en-US" sz="2000" dirty="0" smtClean="0">
                <a:latin typeface="Century" pitchFamily="18" charset="0"/>
              </a:rPr>
              <a:t> </a:t>
            </a:r>
            <a:r>
              <a:rPr lang="el-GR" sz="2000" dirty="0" smtClean="0">
                <a:latin typeface="Century" pitchFamily="18" charset="0"/>
              </a:rPr>
              <a:t> Πέλλας ,</a:t>
            </a:r>
          </a:p>
          <a:p>
            <a:pPr>
              <a:buFont typeface="Wingdings" pitchFamily="2" charset="2"/>
              <a:buChar char="Ø"/>
            </a:pPr>
            <a:r>
              <a:rPr lang="el-GR" sz="2000" dirty="0" err="1" smtClean="0">
                <a:latin typeface="Century" pitchFamily="18" charset="0"/>
              </a:rPr>
              <a:t>Χέλικομ</a:t>
            </a:r>
            <a:r>
              <a:rPr lang="el-GR" sz="2000" dirty="0" smtClean="0">
                <a:latin typeface="Century" pitchFamily="18" charset="0"/>
              </a:rPr>
              <a:t> , ‘</a:t>
            </a:r>
            <a:r>
              <a:rPr lang="el-GR" sz="2000" dirty="0" err="1" smtClean="0">
                <a:latin typeface="Century" pitchFamily="18" charset="0"/>
              </a:rPr>
              <a:t>Εδεσσα</a:t>
            </a:r>
            <a:r>
              <a:rPr lang="el-GR" sz="2000" dirty="0" smtClean="0">
                <a:latin typeface="Century" pitchFamily="18" charset="0"/>
              </a:rPr>
              <a:t> ,</a:t>
            </a:r>
            <a:r>
              <a:rPr lang="en-US" sz="2000" dirty="0" smtClean="0">
                <a:latin typeface="Century" pitchFamily="18" charset="0"/>
              </a:rPr>
              <a:t> </a:t>
            </a:r>
            <a:r>
              <a:rPr lang="el-GR" sz="2000" dirty="0" smtClean="0">
                <a:latin typeface="Century" pitchFamily="18" charset="0"/>
              </a:rPr>
              <a:t> Παύλου </a:t>
            </a:r>
            <a:r>
              <a:rPr lang="el-GR" sz="2000" dirty="0" err="1" smtClean="0">
                <a:latin typeface="Century" pitchFamily="18" charset="0"/>
              </a:rPr>
              <a:t>Μελλά</a:t>
            </a:r>
            <a:r>
              <a:rPr lang="el-GR" sz="2000" dirty="0" smtClean="0">
                <a:latin typeface="Century" pitchFamily="18" charset="0"/>
              </a:rPr>
              <a:t> 5, Έδεσσα, </a:t>
            </a:r>
            <a:r>
              <a:rPr lang="el-GR" sz="2000" dirty="0" err="1" smtClean="0">
                <a:latin typeface="Century" pitchFamily="18" charset="0"/>
              </a:rPr>
              <a:t>Ν.Πέλλας</a:t>
            </a:r>
            <a:r>
              <a:rPr lang="el-GR" sz="2000" dirty="0" smtClean="0">
                <a:latin typeface="Century" pitchFamily="18" charset="0"/>
              </a:rPr>
              <a:t> ,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Century" pitchFamily="18" charset="0"/>
              </a:rPr>
              <a:t>Olympex</a:t>
            </a:r>
            <a:r>
              <a:rPr lang="el-GR" sz="2000" dirty="0" smtClean="0">
                <a:latin typeface="Century" pitchFamily="18" charset="0"/>
              </a:rPr>
              <a:t> </a:t>
            </a:r>
            <a:r>
              <a:rPr lang="el-GR" sz="2000" dirty="0" err="1" smtClean="0">
                <a:latin typeface="Century" pitchFamily="18" charset="0"/>
              </a:rPr>
              <a:t>Χρύσογλου</a:t>
            </a:r>
            <a:r>
              <a:rPr lang="el-GR" sz="2000" dirty="0" smtClean="0">
                <a:latin typeface="Century" pitchFamily="18" charset="0"/>
              </a:rPr>
              <a:t>, Βεροίας 26, </a:t>
            </a:r>
            <a:r>
              <a:rPr lang="en-US" sz="2000" dirty="0" smtClean="0">
                <a:latin typeface="Century" pitchFamily="18" charset="0"/>
              </a:rPr>
              <a:t> </a:t>
            </a:r>
            <a:r>
              <a:rPr lang="el-GR" sz="2000" dirty="0" smtClean="0">
                <a:latin typeface="Century" pitchFamily="18" charset="0"/>
              </a:rPr>
              <a:t>Ν. Ιωνία Θεσσαλονίκης </a:t>
            </a:r>
            <a:endParaRPr lang="el-GR" sz="20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l-GR" sz="2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47864" y="177281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47864" y="21328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47864" y="220486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ΔΙΑΘΕΣΙΜΑ ΣΤΗΝ  ΑΓΟΡΑ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0" y="980728"/>
            <a:ext cx="9144000" cy="624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b="1" u="sng" dirty="0" smtClean="0"/>
          </a:p>
          <a:p>
            <a:pPr>
              <a:lnSpc>
                <a:spcPct val="90000"/>
              </a:lnSpc>
            </a:pPr>
            <a:endParaRPr lang="en-US" b="1" u="sng" dirty="0" smtClean="0"/>
          </a:p>
          <a:p>
            <a:pPr algn="just">
              <a:lnSpc>
                <a:spcPct val="90000"/>
              </a:lnSpc>
            </a:pPr>
            <a:r>
              <a:rPr lang="el-GR" b="1" u="sng" dirty="0" smtClean="0"/>
              <a:t>Το μέγεθος της αγοράς </a:t>
            </a:r>
            <a:r>
              <a:rPr lang="el-GR" dirty="0" smtClean="0"/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b="1" dirty="0" smtClean="0"/>
              <a:t>Εξαγωγές</a:t>
            </a:r>
            <a:endParaRPr lang="el-GR" dirty="0" smtClean="0"/>
          </a:p>
          <a:p>
            <a:pPr algn="just">
              <a:buFont typeface="Arial" pitchFamily="34" charset="0"/>
              <a:buChar char="•"/>
            </a:pPr>
            <a:r>
              <a:rPr lang="el-GR" dirty="0" smtClean="0"/>
              <a:t>Ζωντανά σαλιγκάρια </a:t>
            </a:r>
            <a:r>
              <a:rPr lang="el-GR" dirty="0" err="1" smtClean="0"/>
              <a:t>helix</a:t>
            </a:r>
            <a:r>
              <a:rPr lang="el-GR" dirty="0" smtClean="0"/>
              <a:t> </a:t>
            </a:r>
            <a:r>
              <a:rPr lang="el-GR" dirty="0" err="1" smtClean="0"/>
              <a:t>Aspersa</a:t>
            </a:r>
            <a:r>
              <a:rPr lang="el-GR" dirty="0" smtClean="0"/>
              <a:t> </a:t>
            </a:r>
            <a:r>
              <a:rPr lang="el-GR" dirty="0" err="1" smtClean="0"/>
              <a:t>Muller</a:t>
            </a:r>
            <a:r>
              <a:rPr lang="el-GR" dirty="0" smtClean="0"/>
              <a:t> με μέση τιμή 3 €/</a:t>
            </a:r>
            <a:r>
              <a:rPr lang="en-US" dirty="0" smtClean="0"/>
              <a:t>kg</a:t>
            </a:r>
            <a:r>
              <a:rPr lang="el-GR" dirty="0" smtClean="0"/>
              <a:t>. Σύνολο εξαγωγών: </a:t>
            </a:r>
            <a:r>
              <a:rPr lang="en-US" dirty="0" smtClean="0"/>
              <a:t>16</a:t>
            </a:r>
            <a:r>
              <a:rPr lang="el-GR" dirty="0" smtClean="0"/>
              <a:t> </a:t>
            </a:r>
            <a:r>
              <a:rPr lang="en-US" dirty="0" err="1" smtClean="0"/>
              <a:t>tn</a:t>
            </a:r>
            <a:r>
              <a:rPr lang="en-US" dirty="0" smtClean="0"/>
              <a:t> (total sales : 48</a:t>
            </a:r>
            <a:r>
              <a:rPr lang="el-GR" dirty="0" smtClean="0"/>
              <a:t>.</a:t>
            </a:r>
            <a:r>
              <a:rPr lang="en-US" dirty="0" smtClean="0"/>
              <a:t>000 € ) </a:t>
            </a:r>
            <a:endParaRPr lang="el-GR" dirty="0" smtClean="0"/>
          </a:p>
          <a:p>
            <a:pPr algn="just">
              <a:buFont typeface="Wingdings" pitchFamily="2" charset="2"/>
              <a:buChar char="Ø"/>
            </a:pPr>
            <a:r>
              <a:rPr lang="el-GR" b="1" dirty="0" smtClean="0"/>
              <a:t>Για εγχώρια χρήση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l-GR" dirty="0" smtClean="0"/>
              <a:t>Ζωντανά σαλιγκάρια </a:t>
            </a:r>
            <a:r>
              <a:rPr lang="el-GR" dirty="0" err="1" smtClean="0"/>
              <a:t>helix</a:t>
            </a:r>
            <a:r>
              <a:rPr lang="el-GR" dirty="0" smtClean="0"/>
              <a:t> </a:t>
            </a:r>
            <a:r>
              <a:rPr lang="el-GR" dirty="0" err="1" smtClean="0"/>
              <a:t>Aspersa</a:t>
            </a:r>
            <a:r>
              <a:rPr lang="el-GR" dirty="0" smtClean="0"/>
              <a:t> </a:t>
            </a:r>
            <a:r>
              <a:rPr lang="el-GR" dirty="0" err="1" smtClean="0"/>
              <a:t>Muller</a:t>
            </a:r>
            <a:r>
              <a:rPr lang="el-GR" dirty="0" smtClean="0"/>
              <a:t> με μέση τιμή  2.5 €/</a:t>
            </a:r>
            <a:r>
              <a:rPr lang="en-US" dirty="0" smtClean="0"/>
              <a:t>kg .</a:t>
            </a:r>
            <a:r>
              <a:rPr lang="el-GR" dirty="0" smtClean="0"/>
              <a:t> Σύνολο </a:t>
            </a:r>
            <a:r>
              <a:rPr lang="el-GR" dirty="0" smtClean="0"/>
              <a:t>παραγωγής</a:t>
            </a:r>
            <a:r>
              <a:rPr lang="el-GR" dirty="0" smtClean="0"/>
              <a:t>: </a:t>
            </a:r>
            <a:r>
              <a:rPr lang="en-US" dirty="0" smtClean="0"/>
              <a:t>4</a:t>
            </a:r>
            <a:r>
              <a:rPr lang="el-GR" dirty="0" smtClean="0"/>
              <a:t> </a:t>
            </a:r>
            <a:r>
              <a:rPr lang="en-US" dirty="0" err="1" smtClean="0"/>
              <a:t>tn</a:t>
            </a:r>
            <a:r>
              <a:rPr lang="el-GR" dirty="0" smtClean="0"/>
              <a:t>.</a:t>
            </a:r>
            <a:r>
              <a:rPr lang="en-US" dirty="0" smtClean="0"/>
              <a:t> ( total sales : </a:t>
            </a:r>
            <a:r>
              <a:rPr lang="el-GR" dirty="0" smtClean="0"/>
              <a:t>10.000</a:t>
            </a:r>
            <a:r>
              <a:rPr lang="en-US" dirty="0" smtClean="0"/>
              <a:t>€ ) </a:t>
            </a:r>
            <a:endParaRPr lang="el-GR" b="1" u="sng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Η διάρθρωση της αγοράς: </a:t>
            </a:r>
            <a:r>
              <a:rPr lang="el-GR" dirty="0" smtClean="0"/>
              <a:t>μεμονωμένες επιχειρήσεις με μικρή παραγωγή, στις οποίες γίνεται προσπάθεια μαζικής συγκέντρωσης και εξαγωγής.</a:t>
            </a:r>
          </a:p>
          <a:p>
            <a:pPr>
              <a:lnSpc>
                <a:spcPct val="90000"/>
              </a:lnSpc>
            </a:pPr>
            <a:r>
              <a:rPr lang="el-GR" b="1" u="sng" dirty="0" smtClean="0"/>
              <a:t>Τα μερίδια της αγοράς</a:t>
            </a:r>
            <a:r>
              <a:rPr lang="el-GR" dirty="0" smtClean="0"/>
              <a:t>.</a:t>
            </a:r>
            <a:r>
              <a:rPr lang="en-US" dirty="0" smtClean="0"/>
              <a:t> helix </a:t>
            </a:r>
            <a:r>
              <a:rPr lang="en-US" dirty="0" err="1" smtClean="0"/>
              <a:t>aspersa</a:t>
            </a:r>
            <a:r>
              <a:rPr lang="en-US" dirty="0" smtClean="0"/>
              <a:t>  </a:t>
            </a:r>
            <a:r>
              <a:rPr lang="el-GR" dirty="0" smtClean="0"/>
              <a:t>                Μ</a:t>
            </a:r>
            <a:r>
              <a:rPr lang="en-US" dirty="0" err="1" smtClean="0"/>
              <a:t>uller</a:t>
            </a:r>
            <a:r>
              <a:rPr lang="en-US" dirty="0" smtClean="0"/>
              <a:t>    (60%)</a:t>
            </a:r>
            <a:endParaRPr lang="el-GR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                                                                            Maxima (40%)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Οι τάσεις της αγοράς </a:t>
            </a:r>
            <a:r>
              <a:rPr lang="el-GR" dirty="0" smtClean="0"/>
              <a:t>είναι συνεχώς αυξητικές , αφού η ζήτηση στην αγορά εξωτερικού (Γάλλια ,Ιταλία) καλύπτεται κατά 80%.</a:t>
            </a:r>
            <a:endParaRPr lang="en-US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Πιθανοί πελάτες</a:t>
            </a:r>
            <a:r>
              <a:rPr lang="el-GR" dirty="0" smtClean="0"/>
              <a:t> . </a:t>
            </a: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smtClean="0"/>
              <a:t>Εσωτερικού </a:t>
            </a:r>
            <a:r>
              <a:rPr lang="en-US" dirty="0" smtClean="0"/>
              <a:t>: super market,</a:t>
            </a:r>
            <a:r>
              <a:rPr lang="el-GR" dirty="0" smtClean="0"/>
              <a:t> εστιατόρια, λαϊκές αγορές </a:t>
            </a: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smtClean="0"/>
              <a:t>Εξωτερικού : μεγάλες εταιρίες διάθεσης σαλιγκαριών, εστιατόρια </a:t>
            </a:r>
            <a:endParaRPr lang="el-GR" b="1" u="sng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Ανταγωνιστές- Συνεργάτες  </a:t>
            </a:r>
            <a:r>
              <a:rPr lang="en-US" dirty="0" smtClean="0"/>
              <a:t>: </a:t>
            </a:r>
            <a:r>
              <a:rPr lang="el-GR" dirty="0" smtClean="0"/>
              <a:t> Όλοι όσοι εκτρέφουν σαλιγκάρια  μερικοί εξ αυτών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Fereikos</a:t>
            </a:r>
            <a:r>
              <a:rPr lang="en-US" dirty="0" smtClean="0">
                <a:latin typeface="Century" pitchFamily="18" charset="0"/>
              </a:rPr>
              <a:t> helix , </a:t>
            </a:r>
            <a:r>
              <a:rPr lang="el-GR" dirty="0" smtClean="0">
                <a:latin typeface="Century" pitchFamily="18" charset="0"/>
              </a:rPr>
              <a:t>Αρχαία Κόρινθος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err="1" smtClean="0">
                <a:latin typeface="Century" pitchFamily="18" charset="0"/>
              </a:rPr>
              <a:t>Σαλιγκάρ</a:t>
            </a:r>
            <a:r>
              <a:rPr lang="el-GR" b="1" dirty="0" smtClean="0">
                <a:latin typeface="Century" pitchFamily="18" charset="0"/>
              </a:rPr>
              <a:t> </a:t>
            </a:r>
            <a:r>
              <a:rPr lang="el-GR" dirty="0" smtClean="0">
                <a:latin typeface="Century" pitchFamily="18" charset="0"/>
              </a:rPr>
              <a:t>ΑΕ </a:t>
            </a:r>
            <a:r>
              <a:rPr lang="el-GR" dirty="0" err="1" smtClean="0">
                <a:latin typeface="Century" pitchFamily="18" charset="0"/>
              </a:rPr>
              <a:t>Κοτζαβασιλόγλου</a:t>
            </a:r>
            <a:r>
              <a:rPr lang="el-GR" dirty="0" smtClean="0">
                <a:latin typeface="Century" pitchFamily="18" charset="0"/>
              </a:rPr>
              <a:t>, Σκύδρα Πέλλας,  </a:t>
            </a:r>
          </a:p>
          <a:p>
            <a:pPr algn="just">
              <a:buFont typeface="Wingdings" pitchFamily="2" charset="2"/>
              <a:buChar char="Ø"/>
            </a:pPr>
            <a:r>
              <a:rPr lang="el-GR" dirty="0" err="1" smtClean="0">
                <a:latin typeface="Century" pitchFamily="18" charset="0"/>
              </a:rPr>
              <a:t>Πρισνάλης</a:t>
            </a:r>
            <a:r>
              <a:rPr lang="el-GR" dirty="0" smtClean="0">
                <a:latin typeface="Century" pitchFamily="18" charset="0"/>
              </a:rPr>
              <a:t> ΑΒΕΕ , Κρύα βρύση</a:t>
            </a:r>
            <a:r>
              <a:rPr lang="en-US" dirty="0" smtClean="0">
                <a:latin typeface="Century" pitchFamily="18" charset="0"/>
              </a:rPr>
              <a:t> </a:t>
            </a:r>
            <a:r>
              <a:rPr lang="el-GR" dirty="0" smtClean="0">
                <a:latin typeface="Century" pitchFamily="18" charset="0"/>
              </a:rPr>
              <a:t> Πέλλας ,</a:t>
            </a:r>
          </a:p>
          <a:p>
            <a:pPr algn="just">
              <a:buFont typeface="Wingdings" pitchFamily="2" charset="2"/>
              <a:buChar char="Ø"/>
            </a:pPr>
            <a:r>
              <a:rPr lang="el-GR" dirty="0" err="1" smtClean="0">
                <a:latin typeface="Century" pitchFamily="18" charset="0"/>
              </a:rPr>
              <a:t>Χέλικομ</a:t>
            </a:r>
            <a:r>
              <a:rPr lang="el-GR" dirty="0" smtClean="0">
                <a:latin typeface="Century" pitchFamily="18" charset="0"/>
              </a:rPr>
              <a:t> , ‘</a:t>
            </a:r>
            <a:r>
              <a:rPr lang="el-GR" dirty="0" err="1" smtClean="0">
                <a:latin typeface="Century" pitchFamily="18" charset="0"/>
              </a:rPr>
              <a:t>Εδεσσα</a:t>
            </a:r>
            <a:r>
              <a:rPr lang="el-GR" dirty="0" smtClean="0">
                <a:latin typeface="Century" pitchFamily="18" charset="0"/>
              </a:rPr>
              <a:t> ,</a:t>
            </a:r>
            <a:r>
              <a:rPr lang="en-US" dirty="0" smtClean="0">
                <a:latin typeface="Century" pitchFamily="18" charset="0"/>
              </a:rPr>
              <a:t> </a:t>
            </a:r>
            <a:r>
              <a:rPr lang="el-GR" dirty="0" smtClean="0">
                <a:latin typeface="Century" pitchFamily="18" charset="0"/>
              </a:rPr>
              <a:t> Παύλου </a:t>
            </a:r>
            <a:r>
              <a:rPr lang="el-GR" dirty="0" err="1" smtClean="0">
                <a:latin typeface="Century" pitchFamily="18" charset="0"/>
              </a:rPr>
              <a:t>Μελλά</a:t>
            </a:r>
            <a:r>
              <a:rPr lang="el-GR" dirty="0" smtClean="0">
                <a:latin typeface="Century" pitchFamily="18" charset="0"/>
              </a:rPr>
              <a:t> 5, Έδεσσα, </a:t>
            </a:r>
            <a:r>
              <a:rPr lang="el-GR" dirty="0" err="1" smtClean="0">
                <a:latin typeface="Century" pitchFamily="18" charset="0"/>
              </a:rPr>
              <a:t>Ν.Πέλλας</a:t>
            </a:r>
            <a:r>
              <a:rPr lang="el-GR" dirty="0" smtClean="0">
                <a:latin typeface="Century" pitchFamily="18" charset="0"/>
              </a:rPr>
              <a:t> , </a:t>
            </a:r>
          </a:p>
          <a:p>
            <a:pPr>
              <a:lnSpc>
                <a:spcPct val="90000"/>
              </a:lnSpc>
            </a:pPr>
            <a:endParaRPr lang="el-GR" sz="16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51920" y="40050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51920" y="4077072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market 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0" y="980728"/>
            <a:ext cx="9144000" cy="624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b="1" u="sng" dirty="0" smtClean="0"/>
          </a:p>
          <a:p>
            <a:pPr>
              <a:lnSpc>
                <a:spcPct val="90000"/>
              </a:lnSpc>
            </a:pPr>
            <a:endParaRPr lang="en-US" b="1" u="sng" dirty="0" smtClean="0"/>
          </a:p>
          <a:p>
            <a:pPr algn="just">
              <a:lnSpc>
                <a:spcPct val="90000"/>
              </a:lnSpc>
            </a:pPr>
            <a:r>
              <a:rPr lang="el-GR" b="1" u="sng" dirty="0" smtClean="0"/>
              <a:t>Το μέγεθος της αγοράς </a:t>
            </a:r>
            <a:r>
              <a:rPr lang="el-GR" dirty="0" smtClean="0"/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b="1" dirty="0" smtClean="0"/>
              <a:t>Εξαγωγές</a:t>
            </a:r>
            <a:endParaRPr lang="el-GR" dirty="0" smtClean="0"/>
          </a:p>
          <a:p>
            <a:pPr algn="just">
              <a:buFont typeface="Arial" pitchFamily="34" charset="0"/>
              <a:buChar char="•"/>
            </a:pPr>
            <a:r>
              <a:rPr lang="el-GR" dirty="0" smtClean="0"/>
              <a:t>Ζωντανά σαλιγκάρια </a:t>
            </a:r>
            <a:r>
              <a:rPr lang="el-GR" dirty="0" err="1" smtClean="0"/>
              <a:t>helix</a:t>
            </a:r>
            <a:r>
              <a:rPr lang="el-GR" dirty="0" smtClean="0"/>
              <a:t> </a:t>
            </a:r>
            <a:r>
              <a:rPr lang="el-GR" dirty="0" err="1" smtClean="0"/>
              <a:t>Aspersa</a:t>
            </a:r>
            <a:r>
              <a:rPr lang="el-GR" dirty="0" smtClean="0"/>
              <a:t> </a:t>
            </a:r>
            <a:r>
              <a:rPr lang="el-GR" dirty="0" err="1" smtClean="0"/>
              <a:t>Muller</a:t>
            </a:r>
            <a:r>
              <a:rPr lang="el-GR" dirty="0" smtClean="0"/>
              <a:t> με μέση τιμή 3 €/</a:t>
            </a:r>
            <a:r>
              <a:rPr lang="en-US" dirty="0" smtClean="0"/>
              <a:t>kg</a:t>
            </a:r>
            <a:r>
              <a:rPr lang="el-GR" dirty="0" smtClean="0"/>
              <a:t>. Σύνολο εξαγωγών: </a:t>
            </a:r>
            <a:r>
              <a:rPr lang="en-US" dirty="0" smtClean="0"/>
              <a:t>8</a:t>
            </a:r>
            <a:r>
              <a:rPr lang="el-GR" dirty="0" smtClean="0"/>
              <a:t> </a:t>
            </a:r>
            <a:r>
              <a:rPr lang="en-US" dirty="0" err="1" smtClean="0"/>
              <a:t>tn</a:t>
            </a:r>
            <a:r>
              <a:rPr lang="en-US" dirty="0" smtClean="0"/>
              <a:t> (total sales : 24</a:t>
            </a:r>
            <a:r>
              <a:rPr lang="el-GR" dirty="0" smtClean="0"/>
              <a:t>.</a:t>
            </a:r>
            <a:r>
              <a:rPr lang="en-US" dirty="0" smtClean="0"/>
              <a:t>000 € ) </a:t>
            </a:r>
            <a:endParaRPr lang="el-GR" dirty="0" smtClean="0"/>
          </a:p>
          <a:p>
            <a:pPr algn="just">
              <a:buFont typeface="Wingdings" pitchFamily="2" charset="2"/>
              <a:buChar char="Ø"/>
            </a:pPr>
            <a:r>
              <a:rPr lang="el-GR" b="1" dirty="0" smtClean="0"/>
              <a:t>Για εγχώρια χρήση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l-GR" dirty="0" smtClean="0"/>
              <a:t>Ζωντανά σαλιγκάρια </a:t>
            </a:r>
            <a:r>
              <a:rPr lang="el-GR" dirty="0" err="1" smtClean="0"/>
              <a:t>helix</a:t>
            </a:r>
            <a:r>
              <a:rPr lang="el-GR" dirty="0" smtClean="0"/>
              <a:t> </a:t>
            </a:r>
            <a:r>
              <a:rPr lang="el-GR" dirty="0" err="1" smtClean="0"/>
              <a:t>Aspersa</a:t>
            </a:r>
            <a:r>
              <a:rPr lang="el-GR" dirty="0" smtClean="0"/>
              <a:t> </a:t>
            </a:r>
            <a:r>
              <a:rPr lang="el-GR" dirty="0" err="1" smtClean="0"/>
              <a:t>Muller</a:t>
            </a:r>
            <a:r>
              <a:rPr lang="el-GR" dirty="0" smtClean="0"/>
              <a:t> με μέση τιμή  2.5 €/</a:t>
            </a:r>
            <a:r>
              <a:rPr lang="en-US" dirty="0" smtClean="0"/>
              <a:t>kg .</a:t>
            </a:r>
            <a:r>
              <a:rPr lang="el-GR" dirty="0" smtClean="0"/>
              <a:t> Σύνολο εξαγωγών: </a:t>
            </a:r>
            <a:r>
              <a:rPr lang="en-US" dirty="0" smtClean="0"/>
              <a:t>2</a:t>
            </a:r>
            <a:r>
              <a:rPr lang="el-GR" dirty="0" smtClean="0"/>
              <a:t> </a:t>
            </a:r>
            <a:r>
              <a:rPr lang="en-US" dirty="0" err="1" smtClean="0"/>
              <a:t>tn</a:t>
            </a:r>
            <a:r>
              <a:rPr lang="el-GR" dirty="0" smtClean="0"/>
              <a:t>.</a:t>
            </a:r>
            <a:r>
              <a:rPr lang="en-US" dirty="0" smtClean="0"/>
              <a:t> ( total sales : 5</a:t>
            </a:r>
            <a:r>
              <a:rPr lang="el-GR" dirty="0" smtClean="0"/>
              <a:t>.000</a:t>
            </a:r>
            <a:r>
              <a:rPr lang="en-US" dirty="0" smtClean="0"/>
              <a:t>€ ) </a:t>
            </a:r>
            <a:endParaRPr lang="el-GR" b="1" u="sng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Η διάρθρωση της αγοράς: </a:t>
            </a:r>
            <a:r>
              <a:rPr lang="el-GR" dirty="0" smtClean="0"/>
              <a:t>μεμονωμένες επιχειρήσεις με μικρή παραγωγή, στις οποίες γίνεται προσπάθεια μαζικής συγκέντρωσης και εξαγωγής.</a:t>
            </a:r>
          </a:p>
          <a:p>
            <a:pPr>
              <a:lnSpc>
                <a:spcPct val="90000"/>
              </a:lnSpc>
            </a:pPr>
            <a:r>
              <a:rPr lang="el-GR" b="1" u="sng" dirty="0" smtClean="0"/>
              <a:t>Τα μερίδια της αγοράς</a:t>
            </a:r>
            <a:r>
              <a:rPr lang="el-GR" dirty="0" smtClean="0"/>
              <a:t>.</a:t>
            </a:r>
            <a:r>
              <a:rPr lang="en-US" dirty="0" smtClean="0"/>
              <a:t> helix </a:t>
            </a:r>
            <a:r>
              <a:rPr lang="en-US" dirty="0" err="1" smtClean="0"/>
              <a:t>aspersa</a:t>
            </a:r>
            <a:r>
              <a:rPr lang="en-US" dirty="0" smtClean="0"/>
              <a:t>  </a:t>
            </a:r>
            <a:r>
              <a:rPr lang="el-GR" dirty="0" smtClean="0"/>
              <a:t>                Μ</a:t>
            </a:r>
            <a:r>
              <a:rPr lang="en-US" dirty="0" err="1" smtClean="0"/>
              <a:t>uller</a:t>
            </a:r>
            <a:r>
              <a:rPr lang="en-US" dirty="0" smtClean="0"/>
              <a:t>    (60%)</a:t>
            </a:r>
            <a:endParaRPr lang="el-GR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                                                                            Maxima (40%)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Οι τάσεις της αγοράς </a:t>
            </a:r>
            <a:r>
              <a:rPr lang="el-GR" dirty="0" smtClean="0"/>
              <a:t>είναι συνεχώς αυξητικές , αφού η ζήτηση στην αγορά εξωτερικού (Γάλλια ,Ιταλία) καλύπτεται κατά 80%.</a:t>
            </a:r>
            <a:endParaRPr lang="en-US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Πιθανοί πελάτες</a:t>
            </a:r>
            <a:r>
              <a:rPr lang="el-GR" dirty="0" smtClean="0"/>
              <a:t> . </a:t>
            </a: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smtClean="0"/>
              <a:t>Εσωτερικού </a:t>
            </a:r>
            <a:r>
              <a:rPr lang="en-US" dirty="0" smtClean="0"/>
              <a:t>: super market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l-GR" dirty="0" smtClean="0"/>
              <a:t>λαϊκές </a:t>
            </a:r>
            <a:r>
              <a:rPr lang="el-GR" dirty="0" smtClean="0"/>
              <a:t>αγορές, συνεταιρισμοί συγκέντρωσης σαλιγκαριών </a:t>
            </a:r>
            <a:endParaRPr lang="el-GR" dirty="0" smtClean="0"/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smtClean="0"/>
              <a:t>Εξωτερικού : μεγάλες εταιρίες διάθεσης </a:t>
            </a:r>
            <a:r>
              <a:rPr lang="el-GR" dirty="0" smtClean="0"/>
              <a:t>σαλιγκαριών.</a:t>
            </a:r>
            <a:endParaRPr lang="el-GR" b="1" u="sng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l-GR" b="1" u="sng" dirty="0" smtClean="0"/>
              <a:t>Ανταγωνιστές- Συνεργάτες  </a:t>
            </a:r>
            <a:r>
              <a:rPr lang="en-US" dirty="0" smtClean="0"/>
              <a:t>: </a:t>
            </a:r>
            <a:r>
              <a:rPr lang="el-GR" dirty="0" smtClean="0"/>
              <a:t> Όλοι όσοι εκτρέφουν σαλιγκάρια  μερικοί εξ αυτών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Fereikos</a:t>
            </a:r>
            <a:r>
              <a:rPr lang="en-US" dirty="0" smtClean="0">
                <a:latin typeface="Century" pitchFamily="18" charset="0"/>
              </a:rPr>
              <a:t> helix , </a:t>
            </a:r>
            <a:r>
              <a:rPr lang="el-GR" dirty="0" smtClean="0">
                <a:latin typeface="Century" pitchFamily="18" charset="0"/>
              </a:rPr>
              <a:t>Αρχαία Κόρινθος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l-GR" dirty="0" err="1" smtClean="0">
                <a:latin typeface="Century" pitchFamily="18" charset="0"/>
              </a:rPr>
              <a:t>Σαλιγκάρ</a:t>
            </a:r>
            <a:r>
              <a:rPr lang="el-GR" b="1" dirty="0" smtClean="0">
                <a:latin typeface="Century" pitchFamily="18" charset="0"/>
              </a:rPr>
              <a:t> </a:t>
            </a:r>
            <a:r>
              <a:rPr lang="el-GR" dirty="0" smtClean="0">
                <a:latin typeface="Century" pitchFamily="18" charset="0"/>
              </a:rPr>
              <a:t>ΑΕ </a:t>
            </a:r>
            <a:r>
              <a:rPr lang="el-GR" dirty="0" err="1" smtClean="0">
                <a:latin typeface="Century" pitchFamily="18" charset="0"/>
              </a:rPr>
              <a:t>Κοτζαβασιλόγλου</a:t>
            </a:r>
            <a:r>
              <a:rPr lang="el-GR" dirty="0" smtClean="0">
                <a:latin typeface="Century" pitchFamily="18" charset="0"/>
              </a:rPr>
              <a:t>, Σκύδρα Πέλλας,  </a:t>
            </a:r>
          </a:p>
          <a:p>
            <a:pPr algn="just">
              <a:buFont typeface="Wingdings" pitchFamily="2" charset="2"/>
              <a:buChar char="Ø"/>
            </a:pPr>
            <a:r>
              <a:rPr lang="el-GR" dirty="0" err="1" smtClean="0">
                <a:latin typeface="Century" pitchFamily="18" charset="0"/>
              </a:rPr>
              <a:t>Πρισνάλης</a:t>
            </a:r>
            <a:r>
              <a:rPr lang="el-GR" dirty="0" smtClean="0">
                <a:latin typeface="Century" pitchFamily="18" charset="0"/>
              </a:rPr>
              <a:t> ΑΒΕΕ , Κρύα βρύση</a:t>
            </a:r>
            <a:r>
              <a:rPr lang="en-US" dirty="0" smtClean="0">
                <a:latin typeface="Century" pitchFamily="18" charset="0"/>
              </a:rPr>
              <a:t> </a:t>
            </a:r>
            <a:r>
              <a:rPr lang="el-GR" dirty="0" smtClean="0">
                <a:latin typeface="Century" pitchFamily="18" charset="0"/>
              </a:rPr>
              <a:t> Πέλλας ,</a:t>
            </a:r>
          </a:p>
          <a:p>
            <a:pPr algn="just">
              <a:buFont typeface="Wingdings" pitchFamily="2" charset="2"/>
              <a:buChar char="Ø"/>
            </a:pPr>
            <a:r>
              <a:rPr lang="el-GR" dirty="0" err="1" smtClean="0">
                <a:latin typeface="Century" pitchFamily="18" charset="0"/>
              </a:rPr>
              <a:t>Χέλικομ</a:t>
            </a:r>
            <a:r>
              <a:rPr lang="el-GR" dirty="0" smtClean="0">
                <a:latin typeface="Century" pitchFamily="18" charset="0"/>
              </a:rPr>
              <a:t> , ‘</a:t>
            </a:r>
            <a:r>
              <a:rPr lang="el-GR" dirty="0" err="1" smtClean="0">
                <a:latin typeface="Century" pitchFamily="18" charset="0"/>
              </a:rPr>
              <a:t>Εδεσσα</a:t>
            </a:r>
            <a:r>
              <a:rPr lang="el-GR" dirty="0" smtClean="0">
                <a:latin typeface="Century" pitchFamily="18" charset="0"/>
              </a:rPr>
              <a:t> ,</a:t>
            </a:r>
            <a:r>
              <a:rPr lang="en-US" dirty="0" smtClean="0">
                <a:latin typeface="Century" pitchFamily="18" charset="0"/>
              </a:rPr>
              <a:t> </a:t>
            </a:r>
            <a:r>
              <a:rPr lang="el-GR" dirty="0" smtClean="0">
                <a:latin typeface="Century" pitchFamily="18" charset="0"/>
              </a:rPr>
              <a:t> Παύλου </a:t>
            </a:r>
            <a:r>
              <a:rPr lang="el-GR" dirty="0" err="1" smtClean="0">
                <a:latin typeface="Century" pitchFamily="18" charset="0"/>
              </a:rPr>
              <a:t>Μελλά</a:t>
            </a:r>
            <a:r>
              <a:rPr lang="el-GR" dirty="0" smtClean="0">
                <a:latin typeface="Century" pitchFamily="18" charset="0"/>
              </a:rPr>
              <a:t> 5, Έδεσσα, </a:t>
            </a:r>
            <a:r>
              <a:rPr lang="el-GR" dirty="0" err="1" smtClean="0">
                <a:latin typeface="Century" pitchFamily="18" charset="0"/>
              </a:rPr>
              <a:t>Ν.Πέλλας</a:t>
            </a:r>
            <a:r>
              <a:rPr lang="el-GR" dirty="0" smtClean="0">
                <a:latin typeface="Century" pitchFamily="18" charset="0"/>
              </a:rPr>
              <a:t> , </a:t>
            </a:r>
          </a:p>
          <a:p>
            <a:pPr>
              <a:lnSpc>
                <a:spcPct val="90000"/>
              </a:lnSpc>
            </a:pPr>
            <a:endParaRPr lang="el-GR" sz="16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51920" y="40050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51920" y="4077072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277</TotalTime>
  <Words>907</Words>
  <Application>Microsoft Office PowerPoint</Application>
  <PresentationFormat>Προβολή στην οθόνη (4:3)</PresentationFormat>
  <Paragraphs>181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Trek</vt:lpstr>
      <vt:lpstr>Sn      iland </vt:lpstr>
      <vt:lpstr>Εκτροφh σαλιγκαριων Α.Τ.</vt:lpstr>
      <vt:lpstr>Η ευκαιρια της αγοραΣ </vt:lpstr>
      <vt:lpstr>Η προταση μαΣ </vt:lpstr>
      <vt:lpstr>BUSINESS PLAN CANVAS</vt:lpstr>
      <vt:lpstr>Η αγορα μασ </vt:lpstr>
      <vt:lpstr>Η αγορα μασ </vt:lpstr>
      <vt:lpstr>ΔΙΑΘΕΣΙΜΑ ΣΤΗΝ  ΑΓΟΡΑ</vt:lpstr>
      <vt:lpstr>Target market 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 and the TEAM</dc:title>
  <dc:creator>Sotiris Siagas</dc:creator>
  <cp:lastModifiedBy>Alexandros</cp:lastModifiedBy>
  <cp:revision>63</cp:revision>
  <dcterms:created xsi:type="dcterms:W3CDTF">2013-03-20T10:16:52Z</dcterms:created>
  <dcterms:modified xsi:type="dcterms:W3CDTF">2013-04-18T12:29:09Z</dcterms:modified>
</cp:coreProperties>
</file>