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7" r:id="rId6"/>
    <p:sldId id="326" r:id="rId7"/>
    <p:sldId id="328" r:id="rId8"/>
    <p:sldId id="332" r:id="rId9"/>
    <p:sldId id="333" r:id="rId10"/>
    <p:sldId id="330" r:id="rId11"/>
    <p:sldId id="334" r:id="rId12"/>
    <p:sldId id="336" r:id="rId13"/>
    <p:sldId id="331" r:id="rId14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A7A08-C2C7-5870-16F0-4FFD768C620A}" v="429" dt="2024-10-31T08:46:04.818"/>
    <p1510:client id="{D43DA6EB-4C00-98E9-A6DD-74F8BB417405}" v="76" dt="2024-10-29T10:36:05.316"/>
    <p1510:client id="{F91AF4D2-D21A-9D55-734B-9C62C43879C9}" v="37" dt="2024-10-31T07:34:06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BA5E48-1FF0-4412-B82B-AB9A68C37156}" type="datetime1">
              <a:rPr lang="el-GR" smtClean="0"/>
              <a:t>31/10/2024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0354338-D2CE-4AD9-88CC-F07324AF15B9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2537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9231FE-0954-4DB9-9FD3-FC4B08001338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94154B-F4A3-483A-917E-306EE56506CE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891243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394154B-F4A3-483A-917E-306EE56506CE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96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394154B-F4A3-483A-917E-306EE56506CE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203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2277D-E894-4343-B74C-23208C79E69D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E6B6F-02A6-4DBE-96B6-71355BF1DDCD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3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009D7-AF50-41BB-AA7B-EB5B59DBFA6D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14" name="Πλαίσιο κειμένου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l-GR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Πλαίσιο κειμένου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l-GR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8F61D-227A-476A-975E-F50499B83E76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Τίτλος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21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54C5B-D18D-463F-9815-8514603097CE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17" name="Πλαίσιο κειμένου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l-GR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Πλαίσιο κειμένου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l-GR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ωστό ή λάθ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21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56688-D1A0-469C-BDD2-AB54BC166B2C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C4C480-E0E4-40B9-83BC-5322DA98AD13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51BD4-06B4-4404-9F5F-BD8FD8E1C19E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61490D-E221-4184-9D49-5C5891E8F3A0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3163F-CCBD-4F88-B065-5C0E0D152848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40033-6751-44B0-A349-AE5FC450D597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10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499E5-B820-463A-9E80-A7DAB3482BE1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FED91-441E-4C8C-B672-A1F0689F6B59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31FC7-6C7D-47E9-8D93-30A1E4219902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DC24F-65AE-479F-8B03-FD1518BDBED1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453EA-E650-44E8-A650-38B593B486E7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Ομάδα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Ελεύθερη σχεδίαση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Ελεύθερη σχεδίαση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Ελεύθερη σχεδίαση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Ελεύθερη σχεδίαση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Ελεύθερη σχεδίαση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Ελεύθερη σχεδίαση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Ελεύθερη σχεδίαση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Ελεύθερη σχεδίαση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Ελεύθερη σχεδίαση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Ελεύθερη σχεδίαση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Ελεύθερη σχεδίαση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Ελεύθερη σχεδίαση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Ομάδα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Ελεύθερη σχεδίαση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Ελεύθερη σχεδίαση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Ελεύθερη σχεδίαση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Ελεύθερη σχεδίαση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Ελεύθερη σχεδίαση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Ελεύθερη σχεδίαση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Ελεύθερη σχεδίαση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Ελεύθερη σχεδίαση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Ελεύθερη σχεδίαση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Ελεύθερη σχεδίαση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Ελεύθερη σχεδίαση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Ελεύθερη σχεδίαση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Ορθογώνιο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A7DEF42-37BF-4562-9375-8A9D64CD3BE0}" type="datetime1">
              <a:rPr lang="el-GR" noProof="0" smtClean="0"/>
              <a:t>31/10/2024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3.02814v2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arxiv.org/pdf/1505.0046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hyperlink" Target="https://arxiv.org/pdf/2311.0030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huggingface.co/datasets/Multimodal-Fatima/VizWiz_train?row=0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huggingface.co/datasets/clip-benchmark/wds_mscoco_captions/viewer?row=92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Ορθογώνιο 62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l-GR" dirty="0"/>
          </a:p>
        </p:txBody>
      </p:sp>
      <p:sp useBgFill="1">
        <p:nvSpPr>
          <p:cNvPr id="65" name="Ορθογώνιο 64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l-GR" dirty="0"/>
          </a:p>
        </p:txBody>
      </p:sp>
      <p:sp>
        <p:nvSpPr>
          <p:cNvPr id="67" name="Ορθογώνιο 66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95E423F-7192-4CEF-A3DE-67A5D889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 rtlCol="0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Visual Question Answering</a:t>
            </a:r>
            <a:endParaRPr lang="el-GR" sz="4000" dirty="0">
              <a:solidFill>
                <a:srgbClr val="FEFFFF"/>
              </a:solidFill>
            </a:endParaRPr>
          </a:p>
        </p:txBody>
      </p:sp>
      <p:pic>
        <p:nvPicPr>
          <p:cNvPr id="1028" name="Picture 4" descr="Overview - EvalAI">
            <a:extLst>
              <a:ext uri="{FF2B5EF4-FFF2-40B4-BE49-F238E27FC236}">
                <a16:creationId xmlns:a16="http://schemas.microsoft.com/office/drawing/2014/main" id="{6A6A5A32-9B7B-EF25-0BB1-43E32EFF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63" y="0"/>
            <a:ext cx="7817604" cy="695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Ελεύθερη σχεδίαση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8F4C5B9-7CE7-4198-A777-E8552CCF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1600" dirty="0">
                <a:solidFill>
                  <a:srgbClr val="FEFFFF"/>
                </a:solidFill>
              </a:rPr>
              <a:t>with image captions</a:t>
            </a:r>
            <a:endParaRPr lang="el-GR" sz="16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00FE57-197D-B4D8-093F-08FC08FC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99FB19-8E3A-E4C5-4E37-5DCA941B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hlinkClick r:id="rId2"/>
              </a:rPr>
              <a:t>https://arxiv.org/pdf/1505.00468</a:t>
            </a:r>
            <a:endParaRPr lang="sv-SE" dirty="0"/>
          </a:p>
          <a:p>
            <a:r>
              <a:rPr lang="sv-SE" dirty="0">
                <a:ea typeface="+mn-lt"/>
                <a:cs typeface="+mn-lt"/>
                <a:hlinkClick r:id="rId3"/>
              </a:rPr>
              <a:t>https://arxiv.org/pdf/1603.02814v2</a:t>
            </a:r>
            <a:endParaRPr lang="sv-SE" dirty="0"/>
          </a:p>
          <a:p>
            <a:r>
              <a:rPr lang="sv-SE" dirty="0">
                <a:ea typeface="+mn-lt"/>
                <a:cs typeface="+mn-lt"/>
                <a:hlinkClick r:id="rId4"/>
              </a:rPr>
              <a:t>https://arxiv.org/pdf/2311.00308</a:t>
            </a:r>
            <a:endParaRPr lang="sv-SE" dirty="0"/>
          </a:p>
          <a:p>
            <a:endParaRPr lang="sv-SE" dirty="0"/>
          </a:p>
          <a:p>
            <a:endParaRPr lang="el-GR"/>
          </a:p>
          <a:p>
            <a:endParaRPr lang="el-GR" dirty="0"/>
          </a:p>
        </p:txBody>
      </p:sp>
      <p:pic>
        <p:nvPicPr>
          <p:cNvPr id="4" name="Graphic 3" descr="Storytelling with solid fill">
            <a:extLst>
              <a:ext uri="{FF2B5EF4-FFF2-40B4-BE49-F238E27FC236}">
                <a16:creationId xmlns:a16="http://schemas.microsoft.com/office/drawing/2014/main" id="{DEDAD82C-AB71-4B5D-204D-0C5C7ADFF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070" y="624015"/>
            <a:ext cx="656968" cy="646671"/>
          </a:xfrm>
          <a:prstGeom prst="rect">
            <a:avLst/>
          </a:prstGeom>
        </p:spPr>
      </p:pic>
      <p:pic>
        <p:nvPicPr>
          <p:cNvPr id="5" name="Picture 4" descr="Thank You Teodor the Cat">
            <a:extLst>
              <a:ext uri="{FF2B5EF4-FFF2-40B4-BE49-F238E27FC236}">
                <a16:creationId xmlns:a16="http://schemas.microsoft.com/office/drawing/2014/main" id="{2A38A650-78A8-DB28-0839-D3CEE95EA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228" y="4241798"/>
            <a:ext cx="1107926" cy="1144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7C77-2B5A-4EBA-0BA0-2E02B35D7513}"/>
              </a:ext>
            </a:extLst>
          </p:cNvPr>
          <p:cNvSpPr txBox="1"/>
          <p:nvPr/>
        </p:nvSpPr>
        <p:spPr>
          <a:xfrm>
            <a:off x="3539688" y="4684880"/>
            <a:ext cx="51077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Thank you. Questions?</a:t>
            </a:r>
          </a:p>
        </p:txBody>
      </p:sp>
    </p:spTree>
    <p:extLst>
      <p:ext uri="{BB962C8B-B14F-4D97-AF65-F5344CB8AC3E}">
        <p14:creationId xmlns:p14="http://schemas.microsoft.com/office/powerpoint/2010/main" val="13906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E25B6F0-00E5-5D5C-7C3B-B8355AA3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0362" y="1252965"/>
            <a:ext cx="3992732" cy="576262"/>
          </a:xfrm>
        </p:spPr>
        <p:txBody>
          <a:bodyPr/>
          <a:lstStyle/>
          <a:p>
            <a:r>
              <a:rPr lang="en-US" dirty="0"/>
              <a:t>Datasets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E9B705-293F-0C8E-E821-D173B572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1893" y="2137438"/>
            <a:ext cx="4342893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 3"/>
            </a:pPr>
            <a:r>
              <a:rPr lang="en-US" dirty="0">
                <a:solidFill>
                  <a:srgbClr val="000000"/>
                </a:solidFill>
                <a:hlinkClick r:id="rId2"/>
              </a:rPr>
              <a:t>MSCOCO Captions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 3"/>
            </a:pPr>
            <a:r>
              <a:rPr lang="en-US" dirty="0">
                <a:solidFill>
                  <a:srgbClr val="000000"/>
                </a:solidFill>
                <a:hlinkClick r:id="rId3"/>
              </a:rPr>
              <a:t>VizWiz 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E944D4B-D378-98CA-F4A9-C49105895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53442" y="1225410"/>
            <a:ext cx="3999001" cy="576262"/>
          </a:xfrm>
        </p:spPr>
        <p:txBody>
          <a:bodyPr/>
          <a:lstStyle/>
          <a:p>
            <a:r>
              <a:rPr lang="en-US" dirty="0"/>
              <a:t>Motivation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34E093D-902F-FEFD-266D-A4D04D799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4728" y="2120019"/>
            <a:ext cx="3308944" cy="33681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Develop a computationally cheap model for visually impaired people.</a:t>
            </a:r>
            <a:endParaRPr lang="el-GR"/>
          </a:p>
        </p:txBody>
      </p:sp>
      <p:pic>
        <p:nvPicPr>
          <p:cNvPr id="8" name="Graphic 7" descr="Folder Search with solid fill">
            <a:extLst>
              <a:ext uri="{FF2B5EF4-FFF2-40B4-BE49-F238E27FC236}">
                <a16:creationId xmlns:a16="http://schemas.microsoft.com/office/drawing/2014/main" id="{1650FBAC-0D8D-79B3-748E-51D19E1AF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3" y="1197429"/>
            <a:ext cx="664029" cy="674916"/>
          </a:xfrm>
          <a:prstGeom prst="rect">
            <a:avLst/>
          </a:prstGeom>
        </p:spPr>
      </p:pic>
      <p:pic>
        <p:nvPicPr>
          <p:cNvPr id="2" name="Picture 1" descr="A blurry image of a paper&#10;&#10;Description automatically generated">
            <a:extLst>
              <a:ext uri="{FF2B5EF4-FFF2-40B4-BE49-F238E27FC236}">
                <a16:creationId xmlns:a16="http://schemas.microsoft.com/office/drawing/2014/main" id="{35E199C8-1CE5-F5A1-57AE-D084D42EB2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280" t="4678" r="3831" b="20468"/>
          <a:stretch/>
        </p:blipFill>
        <p:spPr>
          <a:xfrm>
            <a:off x="9077597" y="3428637"/>
            <a:ext cx="2608079" cy="2867157"/>
          </a:xfrm>
          <a:prstGeom prst="rect">
            <a:avLst/>
          </a:prstGeom>
        </p:spPr>
      </p:pic>
      <p:pic>
        <p:nvPicPr>
          <p:cNvPr id="9" name="Picture 8" descr="A bag of chips with a label&#10;&#10;Description automatically generated">
            <a:extLst>
              <a:ext uri="{FF2B5EF4-FFF2-40B4-BE49-F238E27FC236}">
                <a16:creationId xmlns:a16="http://schemas.microsoft.com/office/drawing/2014/main" id="{9795CA73-3F29-AEFC-5283-135974034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49" y="3810000"/>
            <a:ext cx="1847850" cy="2487705"/>
          </a:xfrm>
          <a:prstGeom prst="rect">
            <a:avLst/>
          </a:prstGeom>
        </p:spPr>
      </p:pic>
      <p:pic>
        <p:nvPicPr>
          <p:cNvPr id="10" name="Graphic 9" descr="Thought with solid fill">
            <a:extLst>
              <a:ext uri="{FF2B5EF4-FFF2-40B4-BE49-F238E27FC236}">
                <a16:creationId xmlns:a16="http://schemas.microsoft.com/office/drawing/2014/main" id="{D2C27117-A2F4-5DE9-8D3D-64F3935AD7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9692" y="891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D7CCF7-1A51-40F9-AAA4-03B5F9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 anchor="t">
            <a:normAutofit/>
          </a:bodyPr>
          <a:lstStyle/>
          <a:p>
            <a:r>
              <a:rPr lang="en-US" dirty="0"/>
              <a:t>Modeling Image Captions</a:t>
            </a:r>
            <a:endParaRPr lang="el-GR" dirty="0"/>
          </a:p>
        </p:txBody>
      </p:sp>
      <p:pic>
        <p:nvPicPr>
          <p:cNvPr id="2050" name="Picture 2" descr="Image Caption Generation — EASY code tutorial— Using InceptionNet v3,  Bidirectional GRU and fast text embedding | by Mayank Patel | Medium">
            <a:extLst>
              <a:ext uri="{FF2B5EF4-FFF2-40B4-BE49-F238E27FC236}">
                <a16:creationId xmlns:a16="http://schemas.microsoft.com/office/drawing/2014/main" id="{5445E9AD-CC87-6E52-E4F7-C1F5F9076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445" y="1719943"/>
            <a:ext cx="7464304" cy="449607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192FCE7C-BF8D-E5DA-2902-809F212A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0584" y="624016"/>
            <a:ext cx="605482" cy="6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oilet in a bathroom&#10;&#10;Description automatically generated">
            <a:extLst>
              <a:ext uri="{FF2B5EF4-FFF2-40B4-BE49-F238E27FC236}">
                <a16:creationId xmlns:a16="http://schemas.microsoft.com/office/drawing/2014/main" id="{6B0CBD18-D74F-203E-2FB2-82FD609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34" t="94212" r="29770" b="-3643"/>
          <a:stretch/>
        </p:blipFill>
        <p:spPr>
          <a:xfrm>
            <a:off x="6381241" y="5099642"/>
            <a:ext cx="5359370" cy="628215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E25BC59-B24A-1A95-2784-572E052F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2136040" cy="649519"/>
          </a:xfrm>
        </p:spPr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pic>
        <p:nvPicPr>
          <p:cNvPr id="3" name="Content Placeholder 2" descr="Clown with solid fill">
            <a:extLst>
              <a:ext uri="{FF2B5EF4-FFF2-40B4-BE49-F238E27FC236}">
                <a16:creationId xmlns:a16="http://schemas.microsoft.com/office/drawing/2014/main" id="{B1C970BC-7A04-1787-BF1B-C94372126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55" y="625928"/>
            <a:ext cx="685800" cy="642258"/>
          </a:xfrm>
        </p:spPr>
      </p:pic>
      <p:pic>
        <p:nvPicPr>
          <p:cNvPr id="4" name="Picture 3" descr="A computer on a desk&#10;&#10;Description automatically generated">
            <a:extLst>
              <a:ext uri="{FF2B5EF4-FFF2-40B4-BE49-F238E27FC236}">
                <a16:creationId xmlns:a16="http://schemas.microsoft.com/office/drawing/2014/main" id="{F105B9BB-FFCF-9286-3931-E2271B98DE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69" t="2786" r="18982" b="-3104"/>
          <a:stretch/>
        </p:blipFill>
        <p:spPr>
          <a:xfrm>
            <a:off x="803189" y="2282645"/>
            <a:ext cx="4757361" cy="3454199"/>
          </a:xfrm>
          <a:prstGeom prst="rect">
            <a:avLst/>
          </a:prstGeom>
        </p:spPr>
      </p:pic>
      <p:pic>
        <p:nvPicPr>
          <p:cNvPr id="7" name="Picture 6" descr="A toilet in a bathroom&#10;&#10;Description automatically generated">
            <a:extLst>
              <a:ext uri="{FF2B5EF4-FFF2-40B4-BE49-F238E27FC236}">
                <a16:creationId xmlns:a16="http://schemas.microsoft.com/office/drawing/2014/main" id="{FEBC4E85-FC43-A46D-9DE4-510633DC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" r="257" b="34242"/>
          <a:stretch/>
        </p:blipFill>
        <p:spPr>
          <a:xfrm>
            <a:off x="6382294" y="2282129"/>
            <a:ext cx="5366188" cy="29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0A79-9EF5-9351-38DE-C426ACAB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59647" y="1736872"/>
            <a:ext cx="8911687" cy="797081"/>
          </a:xfrm>
        </p:spPr>
        <p:txBody>
          <a:bodyPr/>
          <a:lstStyle/>
          <a:p>
            <a:r>
              <a:rPr lang="en-US" b="1" dirty="0"/>
              <a:t>K-prop                 Most prob</a:t>
            </a:r>
          </a:p>
        </p:txBody>
      </p:sp>
      <p:pic>
        <p:nvPicPr>
          <p:cNvPr id="4" name="Content Placeholder 3" descr="A plate of food with a spoon and fork&#10;&#10;Description automatically generated">
            <a:extLst>
              <a:ext uri="{FF2B5EF4-FFF2-40B4-BE49-F238E27FC236}">
                <a16:creationId xmlns:a16="http://schemas.microsoft.com/office/drawing/2014/main" id="{D7A824C8-2C64-8F88-2496-BC65E19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97" t="22" r="28968" b="6706"/>
          <a:stretch/>
        </p:blipFill>
        <p:spPr>
          <a:xfrm>
            <a:off x="2312563" y="3157723"/>
            <a:ext cx="3543851" cy="3688832"/>
          </a:xfrm>
        </p:spPr>
      </p:pic>
      <p:pic>
        <p:nvPicPr>
          <p:cNvPr id="5" name="Picture 4" descr="A plate of food with a spoon and fork&#10;&#10;Description automatically generated">
            <a:extLst>
              <a:ext uri="{FF2B5EF4-FFF2-40B4-BE49-F238E27FC236}">
                <a16:creationId xmlns:a16="http://schemas.microsoft.com/office/drawing/2014/main" id="{B0AA2992-0F71-F584-7FED-6CF089FC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1" t="20" r="37243" b="-2827"/>
          <a:stretch/>
        </p:blipFill>
        <p:spPr>
          <a:xfrm>
            <a:off x="2310190" y="-208001"/>
            <a:ext cx="3547481" cy="3360296"/>
          </a:xfrm>
          <a:prstGeom prst="rect">
            <a:avLst/>
          </a:prstGeom>
        </p:spPr>
      </p:pic>
      <p:pic>
        <p:nvPicPr>
          <p:cNvPr id="6" name="Picture 5" descr="Two men riding an elephant&#10;&#10;Description automatically generated">
            <a:extLst>
              <a:ext uri="{FF2B5EF4-FFF2-40B4-BE49-F238E27FC236}">
                <a16:creationId xmlns:a16="http://schemas.microsoft.com/office/drawing/2014/main" id="{57F4C6AF-2308-27E6-2297-826AA1CA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31" t="-94" r="17724" b="-294"/>
          <a:stretch/>
        </p:blipFill>
        <p:spPr>
          <a:xfrm>
            <a:off x="6554973" y="-107890"/>
            <a:ext cx="4371849" cy="3526020"/>
          </a:xfrm>
          <a:prstGeom prst="rect">
            <a:avLst/>
          </a:prstGeom>
        </p:spPr>
      </p:pic>
      <p:pic>
        <p:nvPicPr>
          <p:cNvPr id="7" name="Picture 6" descr="Two men riding elephants&#10;&#10;Description automatically generated">
            <a:extLst>
              <a:ext uri="{FF2B5EF4-FFF2-40B4-BE49-F238E27FC236}">
                <a16:creationId xmlns:a16="http://schemas.microsoft.com/office/drawing/2014/main" id="{5DCF16FF-282C-7C81-A8E8-F133616886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857" t="1771" r="23052" b="5413"/>
          <a:stretch/>
        </p:blipFill>
        <p:spPr>
          <a:xfrm>
            <a:off x="6556715" y="3432940"/>
            <a:ext cx="4226533" cy="34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ntainer of basil leaves&#10;&#10;Description automatically generated">
            <a:extLst>
              <a:ext uri="{FF2B5EF4-FFF2-40B4-BE49-F238E27FC236}">
                <a16:creationId xmlns:a16="http://schemas.microsoft.com/office/drawing/2014/main" id="{0BD504B7-68A7-25E0-EAFF-1F9C3B83A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32" t="-1488" r="32738" b="329"/>
          <a:stretch/>
        </p:blipFill>
        <p:spPr>
          <a:xfrm>
            <a:off x="2765198" y="3148246"/>
            <a:ext cx="3834200" cy="371346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1DD17B-3BAA-03DF-7113-F290C5E860E7}"/>
              </a:ext>
            </a:extLst>
          </p:cNvPr>
          <p:cNvSpPr txBox="1">
            <a:spLocks/>
          </p:cNvSpPr>
          <p:nvPr/>
        </p:nvSpPr>
        <p:spPr>
          <a:xfrm rot="16200000">
            <a:off x="-2559647" y="1736872"/>
            <a:ext cx="8911687" cy="797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K-prop                 Most prob</a:t>
            </a:r>
          </a:p>
        </p:txBody>
      </p:sp>
      <p:pic>
        <p:nvPicPr>
          <p:cNvPr id="7" name="Picture 6" descr="A container of basil leaves&#10;&#10;Description automatically generated">
            <a:extLst>
              <a:ext uri="{FF2B5EF4-FFF2-40B4-BE49-F238E27FC236}">
                <a16:creationId xmlns:a16="http://schemas.microsoft.com/office/drawing/2014/main" id="{9D6A947C-C317-75BB-18CE-FD14B85E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11" r="25992"/>
          <a:stretch/>
        </p:blipFill>
        <p:spPr>
          <a:xfrm>
            <a:off x="2769809" y="115685"/>
            <a:ext cx="3834196" cy="3215774"/>
          </a:xfrm>
          <a:prstGeom prst="rect">
            <a:avLst/>
          </a:prstGeom>
        </p:spPr>
      </p:pic>
      <p:pic>
        <p:nvPicPr>
          <p:cNvPr id="8" name="Picture 7" descr="A close up of a carton of tomato juice&#10;&#10;Description automatically generated">
            <a:extLst>
              <a:ext uri="{FF2B5EF4-FFF2-40B4-BE49-F238E27FC236}">
                <a16:creationId xmlns:a16="http://schemas.microsoft.com/office/drawing/2014/main" id="{4172421B-A3B9-8E2A-F9D9-D3C37E9A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70" y="234646"/>
            <a:ext cx="4255242" cy="3183468"/>
          </a:xfrm>
          <a:prstGeom prst="rect">
            <a:avLst/>
          </a:prstGeom>
        </p:spPr>
      </p:pic>
      <p:pic>
        <p:nvPicPr>
          <p:cNvPr id="9" name="Picture 8" descr="A carton of tomato juice&#10;&#10;Description automatically generated">
            <a:extLst>
              <a:ext uri="{FF2B5EF4-FFF2-40B4-BE49-F238E27FC236}">
                <a16:creationId xmlns:a16="http://schemas.microsoft.com/office/drawing/2014/main" id="{EBA04C59-2455-8A99-2EBA-7C3602E8BF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8" r="13196" b="-200"/>
          <a:stretch/>
        </p:blipFill>
        <p:spPr>
          <a:xfrm>
            <a:off x="7166495" y="3415695"/>
            <a:ext cx="4255200" cy="3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E605DE-2E2F-B747-5C0F-F4C8F40B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VQA Model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14B413-94E0-414E-4E51-24D5AD34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Generate image captions with vit-gpt2-image-captioning transformer</a:t>
            </a:r>
          </a:p>
          <a:p>
            <a:r>
              <a:rPr lang="en-US" dirty="0"/>
              <a:t>Vision Transformer</a:t>
            </a:r>
            <a:r>
              <a:rPr lang="el-GR" dirty="0"/>
              <a:t> </a:t>
            </a:r>
            <a:r>
              <a:rPr lang="en-US" dirty="0"/>
              <a:t>fine-tuned </a:t>
            </a:r>
            <a:r>
              <a:rPr lang="en-US"/>
              <a:t>on ImageNet(</a:t>
            </a:r>
            <a:r>
              <a:rPr lang="en-US" dirty="0"/>
              <a:t>base-sized model)</a:t>
            </a:r>
          </a:p>
          <a:p>
            <a:r>
              <a:rPr lang="en-US" dirty="0"/>
              <a:t>Bert Tokenizer (questions, captions)</a:t>
            </a:r>
          </a:p>
          <a:p>
            <a:r>
              <a:rPr lang="en-US" dirty="0"/>
              <a:t>Bert Model -&gt; embeddings for questions and captions</a:t>
            </a:r>
          </a:p>
          <a:p>
            <a:r>
              <a:rPr lang="en-US" dirty="0"/>
              <a:t>GPT Tokenizer (answers)</a:t>
            </a:r>
          </a:p>
          <a:p>
            <a:r>
              <a:rPr lang="en-US" dirty="0"/>
              <a:t>Fusing questions, captions and image features</a:t>
            </a:r>
          </a:p>
          <a:p>
            <a:r>
              <a:rPr lang="en-US" dirty="0"/>
              <a:t>GPT for generation of open-ended answers</a:t>
            </a:r>
          </a:p>
          <a:p>
            <a:endParaRPr lang="en-US" dirty="0"/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B33D6C16-BA00-3D85-F7EB-1B05C22D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070" y="624015"/>
            <a:ext cx="656968" cy="6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12B-B3D2-51B2-2C49-42E1C32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275307" cy="128089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red and white text&#10;&#10;Description automatically generated">
            <a:extLst>
              <a:ext uri="{FF2B5EF4-FFF2-40B4-BE49-F238E27FC236}">
                <a16:creationId xmlns:a16="http://schemas.microsoft.com/office/drawing/2014/main" id="{0F85D099-894B-CA95-D4B3-C96B0EAA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94" y="1428719"/>
            <a:ext cx="11950093" cy="5078524"/>
          </a:xfrm>
        </p:spPr>
      </p:pic>
      <p:pic>
        <p:nvPicPr>
          <p:cNvPr id="10" name="Content Placeholder 2" descr="Clown with solid fill">
            <a:extLst>
              <a:ext uri="{FF2B5EF4-FFF2-40B4-BE49-F238E27FC236}">
                <a16:creationId xmlns:a16="http://schemas.microsoft.com/office/drawing/2014/main" id="{D2CED08B-9685-1DB9-5F51-08859477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8855" y="625928"/>
            <a:ext cx="685800" cy="6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159B-BD9A-C1A7-6ED8-B51FF398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5C1D-BD95-FA97-9152-6CA360E7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94076"/>
            <a:ext cx="7761006" cy="1056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 good results</a:t>
            </a:r>
          </a:p>
          <a:p>
            <a:r>
              <a:rPr lang="en-US" dirty="0"/>
              <a:t>Hard to answer open-ended questions without multi-classification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388E8-87FC-E8B6-F92F-BA92AF55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4556" y="4037270"/>
            <a:ext cx="7615864" cy="2096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only GPT and exclude BERT</a:t>
            </a:r>
          </a:p>
          <a:p>
            <a:r>
              <a:rPr lang="en-US" dirty="0"/>
              <a:t>Trying this model on less noisy data</a:t>
            </a:r>
          </a:p>
          <a:p>
            <a:r>
              <a:rPr lang="en-US" dirty="0"/>
              <a:t>Maybe trying to improve the image captioning model</a:t>
            </a:r>
          </a:p>
        </p:txBody>
      </p:sp>
      <p:pic>
        <p:nvPicPr>
          <p:cNvPr id="8" name="Graphic 7" descr="Clipboard Partially Checked with solid fill">
            <a:extLst>
              <a:ext uri="{FF2B5EF4-FFF2-40B4-BE49-F238E27FC236}">
                <a16:creationId xmlns:a16="http://schemas.microsoft.com/office/drawing/2014/main" id="{DC7F5050-D3CF-AF32-3E83-672A9AA7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181" y="4036181"/>
            <a:ext cx="708781" cy="732972"/>
          </a:xfrm>
          <a:prstGeom prst="rect">
            <a:avLst/>
          </a:prstGeom>
        </p:spPr>
      </p:pic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613AB3CA-7AC1-ECEB-5478-77FF5813B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7181" y="2197704"/>
            <a:ext cx="708781" cy="7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232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87_TF89987290.potx" id="{3081F351-446A-4F51-9FD8-B47C1839F2F3}" vid="{C00AFC60-8E3F-418E-ADC1-5A12043B529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9A431E-722E-4593-BF48-1C42686E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4E112-810E-4A37-A8B2-3B5DDE7714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306FE-3C13-447E-86EE-A14EA9341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Σχεδίαση δέσμης</Template>
  <TotalTime>1397</TotalTime>
  <Words>152</Words>
  <Application>Microsoft Office PowerPoint</Application>
  <PresentationFormat>Ευρεία οθόνη</PresentationFormat>
  <Paragraphs>38</Paragraphs>
  <Slides>10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Θρόισμα</vt:lpstr>
      <vt:lpstr>Visual Question Answering</vt:lpstr>
      <vt:lpstr>Παρουσίαση του PowerPoint</vt:lpstr>
      <vt:lpstr>Modeling Image Captions</vt:lpstr>
      <vt:lpstr>Results</vt:lpstr>
      <vt:lpstr>K-prop                 Most prob</vt:lpstr>
      <vt:lpstr>Παρουσίαση του PowerPoint</vt:lpstr>
      <vt:lpstr>VQA Model</vt:lpstr>
      <vt:lpstr>Results</vt:lpstr>
      <vt:lpstr>Challenges and 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Δημήτρης Φυσικούδης</dc:creator>
  <cp:lastModifiedBy>Δημήτρης Φυσικούδης</cp:lastModifiedBy>
  <cp:revision>225</cp:revision>
  <dcterms:created xsi:type="dcterms:W3CDTF">2024-10-26T18:36:41Z</dcterms:created>
  <dcterms:modified xsi:type="dcterms:W3CDTF">2024-10-31T13:22:48Z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