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775" r:id="rId2"/>
    <p:sldId id="748" r:id="rId3"/>
    <p:sldId id="726" r:id="rId4"/>
    <p:sldId id="724" r:id="rId5"/>
    <p:sldId id="725" r:id="rId6"/>
    <p:sldId id="749" r:id="rId7"/>
    <p:sldId id="750" r:id="rId8"/>
    <p:sldId id="751" r:id="rId9"/>
    <p:sldId id="752" r:id="rId10"/>
    <p:sldId id="753" r:id="rId11"/>
    <p:sldId id="754" r:id="rId12"/>
    <p:sldId id="755" r:id="rId13"/>
    <p:sldId id="756" r:id="rId14"/>
    <p:sldId id="757" r:id="rId15"/>
    <p:sldId id="758" r:id="rId16"/>
    <p:sldId id="774" r:id="rId17"/>
    <p:sldId id="773" r:id="rId18"/>
    <p:sldId id="760" r:id="rId19"/>
    <p:sldId id="761" r:id="rId20"/>
    <p:sldId id="762" r:id="rId21"/>
    <p:sldId id="763" r:id="rId22"/>
    <p:sldId id="764" r:id="rId23"/>
    <p:sldId id="765" r:id="rId24"/>
    <p:sldId id="766" r:id="rId25"/>
    <p:sldId id="767" r:id="rId26"/>
    <p:sldId id="768" r:id="rId27"/>
    <p:sldId id="769" r:id="rId28"/>
    <p:sldId id="770" r:id="rId29"/>
    <p:sldId id="771" r:id="rId30"/>
    <p:sldId id="772" r:id="rId31"/>
  </p:sldIdLst>
  <p:sldSz cx="24387175" cy="13716000"/>
  <p:notesSz cx="6788150" cy="9923463"/>
  <p:defaultTextStyle>
    <a:defPPr>
      <a:defRPr lang="en-US"/>
    </a:defPPr>
    <a:lvl1pPr marL="0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639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7278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917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4556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3195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1834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20472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9111" algn="l" defTabSz="108863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30" userDrawn="1">
          <p15:clr>
            <a:srgbClr val="A4A3A4"/>
          </p15:clr>
        </p15:guide>
        <p15:guide id="2" orient="horz" pos="488">
          <p15:clr>
            <a:srgbClr val="A4A3A4"/>
          </p15:clr>
        </p15:guide>
        <p15:guide id="3" pos="7680">
          <p15:clr>
            <a:srgbClr val="A4A3A4"/>
          </p15:clr>
        </p15:guide>
        <p15:guide id="4" pos="14280">
          <p15:clr>
            <a:srgbClr val="A4A3A4"/>
          </p15:clr>
        </p15:guide>
        <p15:guide id="5" pos="10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4E2"/>
    <a:srgbClr val="F85640"/>
    <a:srgbClr val="DFE4ED"/>
    <a:srgbClr val="E8EBF1"/>
    <a:srgbClr val="216BA9"/>
    <a:srgbClr val="575A5D"/>
    <a:srgbClr val="8C5C3D"/>
    <a:srgbClr val="8C4900"/>
    <a:srgbClr val="535552"/>
    <a:srgbClr val="28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7" autoAdjust="0"/>
    <p:restoredTop sz="86636" autoAdjust="0"/>
  </p:normalViewPr>
  <p:slideViewPr>
    <p:cSldViewPr snapToGrid="0" snapToObjects="1" showGuides="1">
      <p:cViewPr varScale="1">
        <p:scale>
          <a:sx n="24" d="100"/>
          <a:sy n="24" d="100"/>
        </p:scale>
        <p:origin x="312" y="53"/>
      </p:cViewPr>
      <p:guideLst>
        <p:guide orient="horz" pos="8130"/>
        <p:guide orient="horz" pos="488"/>
        <p:guide pos="7680"/>
        <p:guide pos="14280"/>
        <p:guide pos="10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4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5047" y="0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2219D-D4D3-FA4A-92E0-2A4C329C1981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5568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7ACB3-A74C-8941-B9A9-3D3B5C7B9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608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5047" y="0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EB116-49DD-EE4E-9E98-2D3C70FADE2C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815" y="4713645"/>
            <a:ext cx="5430520" cy="44655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5047" y="9425568"/>
            <a:ext cx="2941532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805A9-F618-A64C-A71F-F614A05E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127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6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1088639" algn="l" defTabSz="10886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2177278" algn="l" defTabSz="10886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3265917" algn="l" defTabSz="10886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4354556" algn="l" defTabSz="10886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5443195" algn="l" defTabSz="10886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6531834" algn="l" defTabSz="10886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7620472" algn="l" defTabSz="10886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8709111" algn="l" defTabSz="1088639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86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33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5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36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6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6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56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19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4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87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9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3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87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4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80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32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05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8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3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27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2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7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85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805A9-F618-A64C-A71F-F614A05E57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0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3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hind the Sc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514833"/>
            <a:ext cx="24387175" cy="3157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9775535" y="8694358"/>
            <a:ext cx="4842633" cy="502164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0" y="8694358"/>
            <a:ext cx="9752013" cy="506450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19527838" y="4762"/>
            <a:ext cx="4854575" cy="871311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4644688" y="-11113"/>
            <a:ext cx="4860925" cy="435254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4643395" y="4346090"/>
            <a:ext cx="4860925" cy="435254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21851572" y="12089342"/>
            <a:ext cx="929155" cy="730251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defPPr>
              <a:defRPr lang="en-US"/>
            </a:defPPr>
            <a:lvl1pPr marL="0" algn="ctr" defTabSz="1088639" rtl="0" eaLnBrk="1" latinLnBrk="0" hangingPunct="1">
              <a:defRPr sz="2400" kern="1200">
                <a:solidFill>
                  <a:schemeClr val="bg1"/>
                </a:solidFill>
                <a:latin typeface="Roboto Regular"/>
                <a:ea typeface="+mn-ea"/>
                <a:cs typeface="Roboto Regular"/>
              </a:defRPr>
            </a:lvl1pPr>
            <a:lvl2pPr marL="1088639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7278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5917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54556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43195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31834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20472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09111" algn="l" defTabSz="1088639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0B77E7-8D76-A248-9E9F-68FC055C9F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4644688" y="8717879"/>
            <a:ext cx="4852693" cy="499812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19521488" y="8717879"/>
            <a:ext cx="4860925" cy="499812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4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with 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 userDrawn="1"/>
        </p:nvSpPr>
        <p:spPr>
          <a:xfrm>
            <a:off x="21940163" y="1160581"/>
            <a:ext cx="785150" cy="7851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2400">
                <a:solidFill>
                  <a:schemeClr val="bg1"/>
                </a:solidFill>
                <a:latin typeface="Roboto Regular"/>
                <a:cs typeface="Roboto Regular"/>
              </a:defRPr>
            </a:lvl1pPr>
          </a:lstStyle>
          <a:p>
            <a:fld id="{9E30716D-6579-E840-A866-65A32A51B0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7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7175" cy="139700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6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21940163" y="1160581"/>
            <a:ext cx="785150" cy="7851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6"/>
            <a:ext cx="21948458" cy="228600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01"/>
            <a:ext cx="21948458" cy="9051926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359" y="12712701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2285" y="12712701"/>
            <a:ext cx="7722605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62958" y="1188201"/>
            <a:ext cx="930417" cy="663864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2400">
                <a:solidFill>
                  <a:schemeClr val="bg1"/>
                </a:solidFill>
                <a:latin typeface="Roboto Regular"/>
                <a:cs typeface="Roboto Regular"/>
              </a:defRPr>
            </a:lvl1pPr>
          </a:lstStyle>
          <a:p>
            <a:fld id="{9E30716D-6579-E840-A866-65A32A51B0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Line 1"/>
          <p:cNvSpPr>
            <a:spLocks noChangeShapeType="1"/>
          </p:cNvSpPr>
          <p:nvPr userDrawn="1"/>
        </p:nvSpPr>
        <p:spPr bwMode="auto">
          <a:xfrm>
            <a:off x="1812139" y="2311400"/>
            <a:ext cx="20854186" cy="0"/>
          </a:xfrm>
          <a:prstGeom prst="line">
            <a:avLst/>
          </a:pr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15" r:id="rId3"/>
    <p:sldLayoutId id="2147483716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ctr" defTabSz="1088639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Roboto Light"/>
          <a:ea typeface="+mj-ea"/>
          <a:cs typeface="Roboto Light"/>
        </a:defRPr>
      </a:lvl1pPr>
    </p:titleStyle>
    <p:bodyStyle>
      <a:lvl1pPr marL="816479" indent="-81647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Roboto Light"/>
          <a:ea typeface="+mn-ea"/>
          <a:cs typeface="Roboto Light"/>
        </a:defRPr>
      </a:lvl1pPr>
      <a:lvl2pPr marL="1769038" indent="-680399" algn="l" defTabSz="1088639" rtl="0" eaLnBrk="1" latinLnBrk="0" hangingPunct="1">
        <a:spcBef>
          <a:spcPct val="20000"/>
        </a:spcBef>
        <a:buFont typeface="Arial"/>
        <a:buChar char="–"/>
        <a:defRPr sz="4400" kern="1200">
          <a:solidFill>
            <a:schemeClr val="tx1"/>
          </a:solidFill>
          <a:latin typeface="Roboto Light"/>
          <a:ea typeface="+mn-ea"/>
          <a:cs typeface="Roboto Light"/>
        </a:defRPr>
      </a:lvl2pPr>
      <a:lvl3pPr marL="2721597" indent="-544319" algn="l" defTabSz="1088639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Roboto Light"/>
          <a:ea typeface="+mn-ea"/>
          <a:cs typeface="Roboto Light"/>
        </a:defRPr>
      </a:lvl3pPr>
      <a:lvl4pPr marL="3810236" indent="-544319" algn="l" defTabSz="108863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Roboto Light"/>
          <a:ea typeface="+mn-ea"/>
          <a:cs typeface="Roboto Light"/>
        </a:defRPr>
      </a:lvl4pPr>
      <a:lvl5pPr marL="4898875" indent="-544319" algn="l" defTabSz="1088639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Roboto Light"/>
          <a:ea typeface="+mn-ea"/>
          <a:cs typeface="Roboto Light"/>
        </a:defRPr>
      </a:lvl5pPr>
      <a:lvl6pPr marL="5987514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6153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792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3431" indent="-544319" algn="l" defTabSz="1088639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639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278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917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556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3195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834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20472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9111" algn="l" defTabSz="108863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369" y="4629149"/>
            <a:ext cx="15058621" cy="75454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64805" y="629310"/>
            <a:ext cx="17284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chemeClr val="tx2"/>
                </a:solidFill>
                <a:latin typeface="+mj-ea"/>
              </a:rPr>
              <a:t>Formulation</a:t>
            </a:r>
            <a:endParaRPr lang="en-US" altLang="ko-KR" sz="9600" b="1" dirty="0">
              <a:solidFill>
                <a:schemeClr val="tx2"/>
              </a:solidFill>
              <a:latin typeface="+mj-ea"/>
              <a:cs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59192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9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cxnSp>
        <p:nvCxnSpPr>
          <p:cNvPr id="4" name="꺾인 연결선 3"/>
          <p:cNvCxnSpPr/>
          <p:nvPr/>
        </p:nvCxnSpPr>
        <p:spPr>
          <a:xfrm>
            <a:off x="9196123" y="4366763"/>
            <a:ext cx="7616368" cy="983891"/>
          </a:xfrm>
          <a:prstGeom prst="bentConnector3">
            <a:avLst>
              <a:gd name="adj1" fmla="val 99933"/>
            </a:avLst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0800000" flipV="1">
            <a:off x="2701637" y="4368356"/>
            <a:ext cx="6511701" cy="982297"/>
          </a:xfrm>
          <a:prstGeom prst="bentConnector3">
            <a:avLst>
              <a:gd name="adj1" fmla="val 100106"/>
            </a:avLst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295047"/>
              </p:ext>
            </p:extLst>
          </p:nvPr>
        </p:nvGraphicFramePr>
        <p:xfrm>
          <a:off x="1689858" y="5405660"/>
          <a:ext cx="7640764" cy="5293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191">
                  <a:extLst>
                    <a:ext uri="{9D8B030D-6E8A-4147-A177-3AD203B41FA5}">
                      <a16:colId xmlns:a16="http://schemas.microsoft.com/office/drawing/2014/main" val="3676770750"/>
                    </a:ext>
                  </a:extLst>
                </a:gridCol>
                <a:gridCol w="1910191">
                  <a:extLst>
                    <a:ext uri="{9D8B030D-6E8A-4147-A177-3AD203B41FA5}">
                      <a16:colId xmlns:a16="http://schemas.microsoft.com/office/drawing/2014/main" val="1281693349"/>
                    </a:ext>
                  </a:extLst>
                </a:gridCol>
                <a:gridCol w="1910191">
                  <a:extLst>
                    <a:ext uri="{9D8B030D-6E8A-4147-A177-3AD203B41FA5}">
                      <a16:colId xmlns:a16="http://schemas.microsoft.com/office/drawing/2014/main" val="3122290994"/>
                    </a:ext>
                  </a:extLst>
                </a:gridCol>
                <a:gridCol w="1910191">
                  <a:extLst>
                    <a:ext uri="{9D8B030D-6E8A-4147-A177-3AD203B41FA5}">
                      <a16:colId xmlns:a16="http://schemas.microsoft.com/office/drawing/2014/main" val="4022658552"/>
                    </a:ext>
                  </a:extLst>
                </a:gridCol>
              </a:tblGrid>
              <a:tr h="113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VEHICLE_ID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DATE_OF_BIRTH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FAULT_FLAG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6351585"/>
                  </a:ext>
                </a:extLst>
              </a:tr>
              <a:tr h="814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419f021c-a2ec-41b9-8239-f086600856b8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02-28-2015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30-JUL-78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002451"/>
                  </a:ext>
                </a:extLst>
              </a:tr>
              <a:tr h="814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2e8442e6-a98a-4c8f-b7df-128481f74a99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03-26-2015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03-APR-61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3494450"/>
                  </a:ext>
                </a:extLst>
              </a:tr>
              <a:tr h="814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67f0ae9f-e320-4259-99dc-84a6d0e26158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03-19-2015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29-DEC-83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999207"/>
                  </a:ext>
                </a:extLst>
              </a:tr>
              <a:tr h="814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a8313e1e-4b71-489d-b11a-5bb8b09370a1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03-19-2015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11-JAN-90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9164242"/>
                  </a:ext>
                </a:extLst>
              </a:tr>
              <a:tr h="814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d8da6491-08aa-4663-9c09-e9cbb1a912a0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03-19-2015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09-NOV-63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101448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291838"/>
              </p:ext>
            </p:extLst>
          </p:nvPr>
        </p:nvGraphicFramePr>
        <p:xfrm>
          <a:off x="15265486" y="5350653"/>
          <a:ext cx="7905656" cy="520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14">
                  <a:extLst>
                    <a:ext uri="{9D8B030D-6E8A-4147-A177-3AD203B41FA5}">
                      <a16:colId xmlns:a16="http://schemas.microsoft.com/office/drawing/2014/main" val="3676770750"/>
                    </a:ext>
                  </a:extLst>
                </a:gridCol>
                <a:gridCol w="1976414">
                  <a:extLst>
                    <a:ext uri="{9D8B030D-6E8A-4147-A177-3AD203B41FA5}">
                      <a16:colId xmlns:a16="http://schemas.microsoft.com/office/drawing/2014/main" val="979229806"/>
                    </a:ext>
                  </a:extLst>
                </a:gridCol>
                <a:gridCol w="1976414">
                  <a:extLst>
                    <a:ext uri="{9D8B030D-6E8A-4147-A177-3AD203B41FA5}">
                      <a16:colId xmlns:a16="http://schemas.microsoft.com/office/drawing/2014/main" val="1281693349"/>
                    </a:ext>
                  </a:extLst>
                </a:gridCol>
                <a:gridCol w="1976414">
                  <a:extLst>
                    <a:ext uri="{9D8B030D-6E8A-4147-A177-3AD203B41FA5}">
                      <a16:colId xmlns:a16="http://schemas.microsoft.com/office/drawing/2014/main" val="3122290994"/>
                    </a:ext>
                  </a:extLst>
                </a:gridCol>
              </a:tblGrid>
              <a:tr h="1046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VEHICLE_ID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AREA_DAMAGED_CODE_MAIN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DAMAGE_CODE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MOVEMENT_CODE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6351585"/>
                  </a:ext>
                </a:extLst>
              </a:tr>
              <a:tr h="824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0001100d-0037-44bf-97f8-3e0668ef3d22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002451"/>
                  </a:ext>
                </a:extLst>
              </a:tr>
              <a:tr h="824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00014067-b354-4498-90b6-dda1f1be07f3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999207"/>
                  </a:ext>
                </a:extLst>
              </a:tr>
              <a:tr h="824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00019c32-12bf-40ea-832e-f6d9d79aa206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9164242"/>
                  </a:ext>
                </a:extLst>
              </a:tr>
              <a:tr h="824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0003a4ff-9103-41ac-855d-b70467a3d34c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1014483"/>
                  </a:ext>
                </a:extLst>
              </a:tr>
              <a:tr h="824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0003b52c-7ef7-4eda-873d-870069f99712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646836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412" y="5682094"/>
            <a:ext cx="5086350" cy="3848100"/>
          </a:xfrm>
          <a:prstGeom prst="rect">
            <a:avLst/>
          </a:prstGeom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1689858" y="11223878"/>
            <a:ext cx="21624975" cy="748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dirty="0" smtClean="0"/>
              <a:t>앞서 통합한 </a:t>
            </a:r>
            <a:r>
              <a:rPr lang="ko-KR" altLang="en-US" sz="4400" dirty="0"/>
              <a:t>테이블과 </a:t>
            </a:r>
            <a:r>
              <a:rPr lang="en-US" altLang="ko-KR" sz="4400" dirty="0"/>
              <a:t>VEHICLE </a:t>
            </a:r>
            <a:r>
              <a:rPr lang="ko-KR" altLang="en-US" sz="4400" dirty="0"/>
              <a:t>테이블을 </a:t>
            </a:r>
            <a:r>
              <a:rPr lang="en-US" altLang="ko-KR" sz="4400" dirty="0"/>
              <a:t>‘VEHICLE_ID’</a:t>
            </a:r>
            <a:r>
              <a:rPr lang="ko-KR" altLang="en-US" sz="4400" dirty="0"/>
              <a:t>을 기준으로 </a:t>
            </a:r>
            <a:r>
              <a:rPr lang="en-US" altLang="ko-KR" sz="4400" dirty="0"/>
              <a:t>l</a:t>
            </a:r>
            <a:r>
              <a:rPr lang="en-US" altLang="ko-KR" sz="4400" dirty="0" smtClean="0"/>
              <a:t>eft </a:t>
            </a:r>
            <a:r>
              <a:rPr lang="en-US" altLang="ko-KR" sz="4400" dirty="0"/>
              <a:t>join</a:t>
            </a:r>
            <a:endParaRPr lang="ko-KR" altLang="en-US" sz="4400" dirty="0"/>
          </a:p>
        </p:txBody>
      </p:sp>
      <p:sp>
        <p:nvSpPr>
          <p:cNvPr id="19" name="직사각형 18"/>
          <p:cNvSpPr/>
          <p:nvPr/>
        </p:nvSpPr>
        <p:spPr>
          <a:xfrm>
            <a:off x="1689858" y="2745013"/>
            <a:ext cx="159838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 smtClean="0">
                <a:latin typeface="+mn-ea"/>
              </a:rPr>
              <a:t>앞서 통합한 테이블에 </a:t>
            </a:r>
            <a:r>
              <a:rPr lang="en-US" altLang="ko-KR" sz="4000" b="1" dirty="0" smtClean="0">
                <a:latin typeface="+mn-ea"/>
              </a:rPr>
              <a:t>VEHICLE </a:t>
            </a:r>
            <a:r>
              <a:rPr lang="ko-KR" altLang="en-US" sz="4000" b="1" dirty="0" smtClean="0">
                <a:latin typeface="+mn-ea"/>
              </a:rPr>
              <a:t>테이블을 차량 번호를 기준으로 통합</a:t>
            </a:r>
            <a:endParaRPr lang="en-US" altLang="ko-KR" sz="4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1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10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75136" y="3691464"/>
            <a:ext cx="21024758" cy="8466667"/>
          </a:xfrm>
          <a:prstGeom prst="rect">
            <a:avLst/>
          </a:prstGeom>
        </p:spPr>
        <p:txBody>
          <a:bodyPr/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4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b="1" dirty="0" smtClean="0"/>
              <a:t>통합된 테이블에서 다음 조건을 만족하는 변수 선택</a:t>
            </a:r>
            <a:endParaRPr lang="en-US" altLang="ko-KR" sz="4400" b="1" dirty="0"/>
          </a:p>
          <a:p>
            <a:pPr marL="0" indent="0">
              <a:buNone/>
            </a:pPr>
            <a:endParaRPr lang="en-US" altLang="ko-KR" sz="4400" b="1" dirty="0" smtClean="0"/>
          </a:p>
          <a:p>
            <a:r>
              <a:rPr lang="ko-KR" altLang="en-US" sz="4400" b="1" dirty="0" smtClean="0"/>
              <a:t>분석 목적과 부합하는 변수 </a:t>
            </a:r>
            <a:endParaRPr lang="en-US" altLang="ko-KR" sz="4400" b="1" dirty="0" smtClean="0"/>
          </a:p>
          <a:p>
            <a:endParaRPr lang="en-US" altLang="ko-KR" sz="4400" b="1" dirty="0" smtClean="0"/>
          </a:p>
          <a:p>
            <a:r>
              <a:rPr lang="ko-KR" altLang="en-US" b="1" dirty="0" err="1" smtClean="0"/>
              <a:t>결측치가</a:t>
            </a:r>
            <a:r>
              <a:rPr lang="ko-KR" altLang="en-US" b="1" dirty="0" smtClean="0"/>
              <a:t> 적은 변수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다양한 정보를 포함하는 변수</a:t>
            </a:r>
            <a:endParaRPr lang="en-US" altLang="ko-KR" b="1" dirty="0"/>
          </a:p>
          <a:p>
            <a:pPr lvl="1"/>
            <a:r>
              <a:rPr lang="en-US" altLang="ko-KR" sz="4000" b="1" dirty="0" smtClean="0"/>
              <a:t>i.e. </a:t>
            </a:r>
            <a:r>
              <a:rPr lang="ko-KR" altLang="en-US" sz="4000" b="1" dirty="0" smtClean="0"/>
              <a:t>대부분의 데이터가 같은 값을 갖는 경우는 변수의 정보량이 적어서 부적합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3262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11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75136" y="2777066"/>
            <a:ext cx="19086730" cy="961813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4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latin typeface="+mn-ea"/>
              </a:rPr>
              <a:t>기존의 </a:t>
            </a:r>
            <a:r>
              <a:rPr lang="en-US" altLang="ko-KR" b="1" dirty="0" smtClean="0">
                <a:latin typeface="+mn-ea"/>
              </a:rPr>
              <a:t>ACCIDENT </a:t>
            </a:r>
            <a:r>
              <a:rPr lang="ko-KR" altLang="en-US" b="1" dirty="0" smtClean="0">
                <a:latin typeface="+mn-ea"/>
              </a:rPr>
              <a:t>테이블에서 선택된 변수</a:t>
            </a:r>
            <a:endParaRPr lang="en-US" altLang="ko-KR" b="1" dirty="0" smtClean="0">
              <a:latin typeface="+mn-ea"/>
            </a:endParaRPr>
          </a:p>
          <a:p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ACC_DATE : </a:t>
            </a:r>
            <a:r>
              <a:rPr lang="ko-KR" altLang="en-US" b="1" dirty="0" smtClean="0">
                <a:latin typeface="+mn-ea"/>
              </a:rPr>
              <a:t>사고 발생 날짜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ACC_TIME : </a:t>
            </a:r>
            <a:r>
              <a:rPr lang="ko-KR" altLang="en-US" b="1" dirty="0" smtClean="0">
                <a:latin typeface="+mn-ea"/>
              </a:rPr>
              <a:t>사고 발생 시간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COLLISION_TYPE_CODE : </a:t>
            </a:r>
            <a:r>
              <a:rPr lang="ko-KR" altLang="en-US" b="1" dirty="0" smtClean="0">
                <a:latin typeface="+mn-ea"/>
              </a:rPr>
              <a:t>충돌 방향에 대한 정보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C_M_ZONE_FLAG : </a:t>
            </a:r>
            <a:r>
              <a:rPr lang="ko-KR" altLang="en-US" b="1" dirty="0" smtClean="0">
                <a:latin typeface="+mn-ea"/>
              </a:rPr>
              <a:t>주변에 공사장 여부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JUNCTION_CODE : </a:t>
            </a:r>
            <a:r>
              <a:rPr lang="ko-KR" altLang="en-US" b="1" dirty="0" smtClean="0">
                <a:latin typeface="+mn-ea"/>
              </a:rPr>
              <a:t>교차로 분기점 정보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LANE_CODE : </a:t>
            </a:r>
            <a:r>
              <a:rPr lang="ko-KR" altLang="en-US" b="1" dirty="0" smtClean="0">
                <a:latin typeface="+mn-ea"/>
              </a:rPr>
              <a:t>차선 정보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LIGHT_CODE : </a:t>
            </a:r>
            <a:r>
              <a:rPr lang="ko-KR" altLang="en-US" b="1" dirty="0" smtClean="0">
                <a:latin typeface="+mn-ea"/>
              </a:rPr>
              <a:t>밝기 정도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RD_COND_CODE : </a:t>
            </a:r>
            <a:r>
              <a:rPr lang="ko-KR" altLang="en-US" b="1" dirty="0" smtClean="0">
                <a:latin typeface="+mn-ea"/>
              </a:rPr>
              <a:t>도로 상태 정보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RD_DIV_CODE : </a:t>
            </a:r>
            <a:r>
              <a:rPr lang="ko-KR" altLang="en-US" b="1" dirty="0" smtClean="0">
                <a:latin typeface="+mn-ea"/>
              </a:rPr>
              <a:t>도로 분기 정보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REPORT_NO : </a:t>
            </a:r>
            <a:r>
              <a:rPr lang="ko-KR" altLang="en-US" b="1" dirty="0" smtClean="0">
                <a:latin typeface="+mn-ea"/>
              </a:rPr>
              <a:t>사고 번호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SURF_COND_CODE : </a:t>
            </a:r>
            <a:r>
              <a:rPr lang="ko-KR" altLang="en-US" b="1" dirty="0" smtClean="0">
                <a:latin typeface="+mn-ea"/>
              </a:rPr>
              <a:t>표면 상태 정보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WEATHER_CODE : </a:t>
            </a:r>
            <a:r>
              <a:rPr lang="ko-KR" altLang="en-US" b="1" dirty="0" smtClean="0">
                <a:latin typeface="+mn-ea"/>
              </a:rPr>
              <a:t>날씨 정보</a:t>
            </a:r>
            <a:endParaRPr lang="en-US" altLang="ko-KR" b="1" dirty="0" smtClean="0">
              <a:latin typeface="+mn-ea"/>
            </a:endParaRPr>
          </a:p>
          <a:p>
            <a:pPr marL="0" indent="0">
              <a:buFont typeface="Arial"/>
              <a:buNone/>
            </a:pPr>
            <a:endParaRPr lang="en-US" altLang="ko-KR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515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12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75136" y="2777066"/>
            <a:ext cx="19086730" cy="96181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4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latin typeface="+mn-ea"/>
              </a:rPr>
              <a:t>기존의 </a:t>
            </a:r>
            <a:r>
              <a:rPr lang="en-US" altLang="ko-KR" b="1" dirty="0" smtClean="0">
                <a:latin typeface="+mn-ea"/>
              </a:rPr>
              <a:t>PERSON </a:t>
            </a:r>
            <a:r>
              <a:rPr lang="ko-KR" altLang="en-US" b="1" dirty="0">
                <a:latin typeface="+mn-ea"/>
              </a:rPr>
              <a:t>테이블에서 선택된 변수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CDL_FLAG : </a:t>
            </a:r>
            <a:r>
              <a:rPr lang="ko-KR" altLang="en-US" b="1" dirty="0">
                <a:latin typeface="+mn-ea"/>
              </a:rPr>
              <a:t>상용 운전면허증 여부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CONDITION_CODE : </a:t>
            </a:r>
            <a:r>
              <a:rPr lang="ko-KR" altLang="en-US" b="1" dirty="0">
                <a:latin typeface="+mn-ea"/>
              </a:rPr>
              <a:t>사람 상태 정보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DATE_OF_BIRTH : </a:t>
            </a:r>
            <a:r>
              <a:rPr lang="ko-KR" altLang="en-US" b="1" dirty="0">
                <a:latin typeface="+mn-ea"/>
              </a:rPr>
              <a:t>생년월일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EQUIP_PROB_CODE : </a:t>
            </a:r>
            <a:r>
              <a:rPr lang="ko-KR" altLang="en-US" b="1" dirty="0">
                <a:latin typeface="+mn-ea"/>
              </a:rPr>
              <a:t>장치 정보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FAULT_FLAG : </a:t>
            </a:r>
            <a:r>
              <a:rPr lang="ko-KR" altLang="en-US" b="1" dirty="0">
                <a:latin typeface="+mn-ea"/>
              </a:rPr>
              <a:t>가해 여부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INJ_SEVER_CODE : </a:t>
            </a:r>
            <a:r>
              <a:rPr lang="ko-KR" altLang="en-US" b="1" dirty="0">
                <a:latin typeface="+mn-ea"/>
              </a:rPr>
              <a:t>인적 피해 정도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PERSION_TYPE : </a:t>
            </a:r>
            <a:r>
              <a:rPr lang="ko-KR" altLang="en-US" b="1" dirty="0">
                <a:latin typeface="+mn-ea"/>
              </a:rPr>
              <a:t>운전자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보행자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동승자 타입 정보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PERSON_ID : </a:t>
            </a:r>
            <a:r>
              <a:rPr lang="ko-KR" altLang="en-US" b="1" dirty="0">
                <a:latin typeface="+mn-ea"/>
              </a:rPr>
              <a:t>사람에 대한 </a:t>
            </a:r>
            <a:r>
              <a:rPr lang="en-US" altLang="ko-KR" b="1" dirty="0">
                <a:latin typeface="+mn-ea"/>
              </a:rPr>
              <a:t>ID</a:t>
            </a:r>
          </a:p>
          <a:p>
            <a:r>
              <a:rPr lang="en-US" altLang="ko-KR" b="1" dirty="0">
                <a:latin typeface="+mn-ea"/>
              </a:rPr>
              <a:t>REPORT_NO : </a:t>
            </a:r>
            <a:r>
              <a:rPr lang="ko-KR" altLang="en-US" b="1" dirty="0">
                <a:latin typeface="+mn-ea"/>
              </a:rPr>
              <a:t>사고 번호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SAF_EQUIP_CODE : </a:t>
            </a:r>
            <a:r>
              <a:rPr lang="ko-KR" altLang="en-US" b="1" dirty="0">
                <a:latin typeface="+mn-ea"/>
              </a:rPr>
              <a:t>안전 장치 정보</a:t>
            </a:r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SEX_CODE : </a:t>
            </a:r>
            <a:r>
              <a:rPr lang="ko-KR" altLang="en-US" b="1" dirty="0">
                <a:latin typeface="+mn-ea"/>
              </a:rPr>
              <a:t>성별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76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13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75136" y="2777066"/>
            <a:ext cx="19086730" cy="9618132"/>
          </a:xfrm>
          <a:prstGeom prst="rect">
            <a:avLst/>
          </a:prstGeom>
        </p:spPr>
        <p:txBody>
          <a:bodyPr>
            <a:normAutofit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4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b="1" dirty="0" smtClean="0">
                <a:latin typeface="+mn-ea"/>
              </a:rPr>
              <a:t>기존의 </a:t>
            </a:r>
            <a:r>
              <a:rPr lang="en-US" altLang="ko-KR" sz="4400" b="1" dirty="0" smtClean="0">
                <a:latin typeface="+mn-ea"/>
              </a:rPr>
              <a:t>VEHICLE </a:t>
            </a:r>
            <a:r>
              <a:rPr lang="ko-KR" altLang="en-US" sz="4400" b="1" dirty="0">
                <a:latin typeface="+mn-ea"/>
              </a:rPr>
              <a:t>테이블에서 선택된 변수</a:t>
            </a:r>
            <a:endParaRPr lang="en-US" altLang="ko-KR" sz="4400" b="1" dirty="0">
              <a:latin typeface="+mn-ea"/>
            </a:endParaRPr>
          </a:p>
          <a:p>
            <a:endParaRPr lang="en-US" altLang="ko-KR" sz="4400" b="1" dirty="0">
              <a:latin typeface="+mn-ea"/>
            </a:endParaRPr>
          </a:p>
          <a:p>
            <a:r>
              <a:rPr lang="en-US" altLang="ko-KR" sz="4400" b="1" dirty="0">
                <a:latin typeface="+mn-ea"/>
              </a:rPr>
              <a:t>AREA_DAMAGED_CODE_MAIN : </a:t>
            </a:r>
            <a:r>
              <a:rPr lang="ko-KR" altLang="en-US" sz="4400" b="1" dirty="0">
                <a:latin typeface="+mn-ea"/>
              </a:rPr>
              <a:t>차량 파손 위치 정보</a:t>
            </a:r>
            <a:endParaRPr lang="en-US" altLang="ko-KR" sz="4400" b="1" dirty="0">
              <a:latin typeface="+mn-ea"/>
            </a:endParaRPr>
          </a:p>
          <a:p>
            <a:r>
              <a:rPr lang="en-US" altLang="ko-KR" sz="4400" b="1" dirty="0">
                <a:latin typeface="+mn-ea"/>
              </a:rPr>
              <a:t>BODY_TYPE_CODE : </a:t>
            </a:r>
            <a:r>
              <a:rPr lang="ko-KR" altLang="en-US" sz="4400" b="1" dirty="0">
                <a:latin typeface="+mn-ea"/>
              </a:rPr>
              <a:t>차량 종류 정보</a:t>
            </a:r>
            <a:endParaRPr lang="en-US" altLang="ko-KR" sz="4400" b="1" dirty="0">
              <a:latin typeface="+mn-ea"/>
            </a:endParaRPr>
          </a:p>
          <a:p>
            <a:r>
              <a:rPr lang="en-US" altLang="ko-KR" sz="4400" b="1" dirty="0">
                <a:latin typeface="+mn-ea"/>
              </a:rPr>
              <a:t>DAMAGE_CODE : </a:t>
            </a:r>
            <a:r>
              <a:rPr lang="ko-KR" altLang="en-US" sz="4400" b="1" dirty="0">
                <a:latin typeface="+mn-ea"/>
              </a:rPr>
              <a:t>차량 피해 정보</a:t>
            </a:r>
            <a:endParaRPr lang="en-US" altLang="ko-KR" sz="4400" b="1" dirty="0">
              <a:latin typeface="+mn-ea"/>
            </a:endParaRPr>
          </a:p>
          <a:p>
            <a:r>
              <a:rPr lang="en-US" altLang="ko-KR" sz="4400" b="1" dirty="0">
                <a:latin typeface="+mn-ea"/>
              </a:rPr>
              <a:t>HIT_AND_RUN_FLAG : </a:t>
            </a:r>
            <a:r>
              <a:rPr lang="ko-KR" altLang="en-US" sz="4400" b="1" dirty="0">
                <a:latin typeface="+mn-ea"/>
              </a:rPr>
              <a:t>뺑소니 사고 여부</a:t>
            </a:r>
            <a:endParaRPr lang="en-US" altLang="ko-KR" sz="4400" b="1" dirty="0">
              <a:latin typeface="+mn-ea"/>
            </a:endParaRPr>
          </a:p>
          <a:p>
            <a:r>
              <a:rPr lang="en-US" altLang="ko-KR" sz="4400" b="1" dirty="0">
                <a:latin typeface="+mn-ea"/>
              </a:rPr>
              <a:t>MOVEMENT_CODE : </a:t>
            </a:r>
            <a:r>
              <a:rPr lang="ko-KR" altLang="en-US" sz="4400" b="1" dirty="0">
                <a:latin typeface="+mn-ea"/>
              </a:rPr>
              <a:t>주행 상태 정보</a:t>
            </a:r>
            <a:endParaRPr lang="en-US" altLang="ko-KR" sz="4400" b="1" dirty="0">
              <a:latin typeface="+mn-ea"/>
            </a:endParaRPr>
          </a:p>
          <a:p>
            <a:r>
              <a:rPr lang="en-US" altLang="ko-KR" sz="4400" b="1" dirty="0">
                <a:latin typeface="+mn-ea"/>
              </a:rPr>
              <a:t>REPORT_NO : </a:t>
            </a:r>
            <a:r>
              <a:rPr lang="ko-KR" altLang="en-US" sz="4400" b="1" dirty="0">
                <a:latin typeface="+mn-ea"/>
              </a:rPr>
              <a:t>사고 번호</a:t>
            </a:r>
            <a:endParaRPr lang="en-US" altLang="ko-KR" sz="4400" b="1" dirty="0">
              <a:latin typeface="+mn-ea"/>
            </a:endParaRPr>
          </a:p>
          <a:p>
            <a:r>
              <a:rPr lang="en-US" altLang="ko-KR" sz="4400" b="1" dirty="0">
                <a:latin typeface="+mn-ea"/>
              </a:rPr>
              <a:t>VEHICLE_ID : </a:t>
            </a:r>
            <a:r>
              <a:rPr lang="ko-KR" altLang="en-US" sz="4400" b="1" dirty="0">
                <a:latin typeface="+mn-ea"/>
              </a:rPr>
              <a:t>차량 </a:t>
            </a:r>
            <a:r>
              <a:rPr lang="en-US" altLang="ko-KR" sz="4400" b="1" dirty="0">
                <a:latin typeface="+mn-ea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26325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14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75136" y="2838987"/>
            <a:ext cx="12192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통합된 데이터 형태</a:t>
            </a:r>
            <a:endParaRPr lang="en-US" altLang="ko-KR" b="1" dirty="0"/>
          </a:p>
          <a:p>
            <a:pPr lvl="1"/>
            <a:r>
              <a:rPr lang="en-US" altLang="ko-KR" sz="8000" b="1" dirty="0" smtClean="0"/>
              <a:t>#row = #driver</a:t>
            </a:r>
            <a:endParaRPr lang="en-US" altLang="ko-KR" sz="8000" b="1" dirty="0"/>
          </a:p>
          <a:p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77683"/>
              </p:ext>
            </p:extLst>
          </p:nvPr>
        </p:nvGraphicFramePr>
        <p:xfrm>
          <a:off x="2172701" y="5264426"/>
          <a:ext cx="20458699" cy="7762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278">
                  <a:extLst>
                    <a:ext uri="{9D8B030D-6E8A-4147-A177-3AD203B41FA5}">
                      <a16:colId xmlns:a16="http://schemas.microsoft.com/office/drawing/2014/main" val="1635611467"/>
                    </a:ext>
                  </a:extLst>
                </a:gridCol>
                <a:gridCol w="3864371">
                  <a:extLst>
                    <a:ext uri="{9D8B030D-6E8A-4147-A177-3AD203B41FA5}">
                      <a16:colId xmlns:a16="http://schemas.microsoft.com/office/drawing/2014/main" val="134599822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82348657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117208457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46962736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962062187"/>
                    </a:ext>
                  </a:extLst>
                </a:gridCol>
              </a:tblGrid>
              <a:tr h="1497931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 smtClean="0"/>
                        <a:t>충돌 상황 변수</a:t>
                      </a:r>
                      <a:endParaRPr lang="ko-KR" altLang="en-US" sz="4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2904" marR="182904" marT="91440" marB="9144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인적 변수</a:t>
                      </a:r>
                      <a:endParaRPr lang="ko-KR" altLang="en-US" dirty="0"/>
                    </a:p>
                  </a:txBody>
                  <a:tcPr marL="182904" marR="182904" marT="91440" marB="91440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 smtClean="0"/>
                        <a:t>사고 상황 변수</a:t>
                      </a:r>
                      <a:endParaRPr lang="ko-KR" altLang="en-US" sz="4000" dirty="0">
                        <a:solidFill>
                          <a:schemeClr val="bg2"/>
                        </a:solidFill>
                      </a:endParaRPr>
                    </a:p>
                  </a:txBody>
                  <a:tcPr marL="182904" marR="182904" marT="91440" marB="9144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smtClean="0"/>
                        <a:t>인적</a:t>
                      </a:r>
                      <a:endParaRPr lang="en-US" altLang="ko-KR" sz="400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smtClean="0"/>
                        <a:t>피해</a:t>
                      </a:r>
                      <a:endParaRPr lang="ko-KR" altLang="en-US" sz="4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2904" marR="182904" marT="91440" marB="91440" anchor="ctr"/>
                </a:tc>
                <a:extLst>
                  <a:ext uri="{0D108BD9-81ED-4DB2-BD59-A6C34878D82A}">
                    <a16:rowId xmlns:a16="http://schemas.microsoft.com/office/drawing/2014/main" val="280311085"/>
                  </a:ext>
                </a:extLst>
              </a:tr>
              <a:tr h="620716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 smtClean="0"/>
                        <a:t>충돌 유형</a:t>
                      </a:r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 smtClean="0"/>
                        <a:t>주행 상태</a:t>
                      </a:r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10886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 smtClean="0"/>
                        <a:t>과실 유무</a:t>
                      </a: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10886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dirty="0" smtClean="0"/>
                        <a:t>REPORT_NO</a:t>
                      </a:r>
                      <a:endParaRPr lang="ko-KR" altLang="en-US" sz="3200" dirty="0" smtClean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marL="0" marR="0" lvl="0" indent="0" algn="ctr" defTabSz="10886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dirty="0" smtClean="0"/>
                        <a:t>…</a:t>
                      </a:r>
                      <a:endParaRPr lang="ko-KR" altLang="en-US" sz="3600" dirty="0" smtClean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0" dirty="0" smtClean="0">
                          <a:solidFill>
                            <a:schemeClr val="accent2"/>
                          </a:solidFill>
                        </a:rPr>
                        <a:t>날씨</a:t>
                      </a:r>
                      <a:endParaRPr lang="ko-KR" altLang="en-US" sz="3200" b="0" dirty="0">
                        <a:solidFill>
                          <a:schemeClr val="accent2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0" smtClean="0">
                          <a:solidFill>
                            <a:schemeClr val="accent2"/>
                          </a:solidFill>
                        </a:rPr>
                        <a:t>야간</a:t>
                      </a:r>
                      <a:endParaRPr lang="ko-KR" altLang="en-US" sz="3600" b="0" dirty="0">
                        <a:solidFill>
                          <a:schemeClr val="accent2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extLst>
                  <a:ext uri="{0D108BD9-81ED-4DB2-BD59-A6C34878D82A}">
                    <a16:rowId xmlns:a16="http://schemas.microsoft.com/office/drawing/2014/main" val="1721773841"/>
                  </a:ext>
                </a:extLst>
              </a:tr>
              <a:tr h="910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 smtClean="0"/>
                        <a:t>운전자</a:t>
                      </a:r>
                      <a:r>
                        <a:rPr lang="en-US" altLang="ko-KR" sz="4000" dirty="0" smtClean="0"/>
                        <a:t>1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Opposite</a:t>
                      </a:r>
                      <a:r>
                        <a:rPr lang="en-US" altLang="ko-KR" sz="2800" baseline="0" dirty="0" smtClean="0"/>
                        <a:t> Sideswipe</a:t>
                      </a:r>
                      <a:endParaRPr lang="ko-KR" altLang="en-US" sz="4000" dirty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600" dirty="0" smtClean="0"/>
                        <a:t>Parked</a:t>
                      </a:r>
                      <a:endParaRPr lang="ko-KR" altLang="en-US" sz="3600" dirty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</a:t>
                      </a:r>
                      <a:endParaRPr lang="ko-KR" altLang="en-US" sz="40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AC1022000M</a:t>
                      </a:r>
                      <a:endParaRPr lang="ko-KR" altLang="en-US" sz="2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smtClean="0">
                          <a:solidFill>
                            <a:schemeClr val="accent2"/>
                          </a:solidFill>
                        </a:rPr>
                        <a:t>Rain</a:t>
                      </a:r>
                      <a:endParaRPr lang="en-US" altLang="ko-KR" sz="3600" b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smtClean="0">
                          <a:solidFill>
                            <a:schemeClr val="accent2"/>
                          </a:solidFill>
                        </a:rPr>
                        <a:t>Y</a:t>
                      </a:r>
                      <a:endParaRPr lang="ko-KR" altLang="en-US" sz="3600" b="0" dirty="0">
                        <a:solidFill>
                          <a:schemeClr val="accent2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extLst>
                  <a:ext uri="{0D108BD9-81ED-4DB2-BD59-A6C34878D82A}">
                    <a16:rowId xmlns:a16="http://schemas.microsoft.com/office/drawing/2014/main" val="1333320174"/>
                  </a:ext>
                </a:extLst>
              </a:tr>
              <a:tr h="910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smtClean="0"/>
                        <a:t>운전자</a:t>
                      </a:r>
                      <a:r>
                        <a:rPr lang="en-US" altLang="ko-KR" sz="4000" smtClean="0"/>
                        <a:t>2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Opposite</a:t>
                      </a:r>
                      <a:r>
                        <a:rPr lang="en-US" altLang="ko-KR" sz="2800" baseline="0" dirty="0" smtClean="0"/>
                        <a:t> Sideswipe</a:t>
                      </a:r>
                      <a:endParaRPr lang="ko-KR" altLang="en-US" sz="2800" dirty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600" dirty="0" smtClean="0"/>
                        <a:t>Accelerating</a:t>
                      </a:r>
                      <a:endParaRPr lang="ko-KR" altLang="en-US" sz="3600" dirty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ko-KR" altLang="en-US" sz="40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AC1022000M</a:t>
                      </a:r>
                      <a:endParaRPr lang="ko-KR" altLang="en-US" sz="28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600" dirty="0" smtClean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dirty="0" smtClean="0">
                          <a:solidFill>
                            <a:schemeClr val="accent2"/>
                          </a:solidFill>
                        </a:rPr>
                        <a:t>Rain</a:t>
                      </a:r>
                      <a:endParaRPr lang="ko-KR" altLang="en-US" sz="3600" b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smtClean="0">
                          <a:solidFill>
                            <a:schemeClr val="accent2"/>
                          </a:solidFill>
                        </a:rPr>
                        <a:t>Y</a:t>
                      </a:r>
                      <a:endParaRPr lang="ko-KR" altLang="en-US" sz="3600" b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extLst>
                  <a:ext uri="{0D108BD9-81ED-4DB2-BD59-A6C34878D82A}">
                    <a16:rowId xmlns:a16="http://schemas.microsoft.com/office/drawing/2014/main" val="3189006634"/>
                  </a:ext>
                </a:extLst>
              </a:tr>
              <a:tr h="910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smtClean="0"/>
                        <a:t>운전자</a:t>
                      </a:r>
                      <a:r>
                        <a:rPr lang="en-US" altLang="ko-KR" sz="4000" smtClean="0"/>
                        <a:t>3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Opposite</a:t>
                      </a:r>
                      <a:r>
                        <a:rPr lang="en-US" altLang="ko-KR" sz="2800" baseline="0" dirty="0" smtClean="0"/>
                        <a:t> Sideswipe</a:t>
                      </a:r>
                      <a:endParaRPr lang="ko-KR" altLang="en-US" sz="2800" dirty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600" dirty="0" smtClean="0"/>
                        <a:t>Skidding</a:t>
                      </a:r>
                      <a:endParaRPr lang="ko-KR" altLang="en-US" sz="3600" dirty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</a:t>
                      </a:r>
                      <a:endParaRPr lang="ko-KR" altLang="en-US" sz="40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AC1022000M</a:t>
                      </a:r>
                      <a:endParaRPr lang="ko-KR" altLang="en-US" sz="28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600" dirty="0" smtClean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smtClean="0">
                          <a:solidFill>
                            <a:schemeClr val="accent2"/>
                          </a:solidFill>
                        </a:rPr>
                        <a:t>Rain</a:t>
                      </a:r>
                      <a:endParaRPr lang="ko-KR" altLang="en-US" sz="3600" b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dirty="0" smtClean="0">
                          <a:solidFill>
                            <a:schemeClr val="accent2"/>
                          </a:solidFill>
                        </a:rPr>
                        <a:t>Y</a:t>
                      </a:r>
                      <a:endParaRPr lang="ko-KR" altLang="en-US" sz="3600" b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extLst>
                  <a:ext uri="{0D108BD9-81ED-4DB2-BD59-A6C34878D82A}">
                    <a16:rowId xmlns:a16="http://schemas.microsoft.com/office/drawing/2014/main" val="2524855001"/>
                  </a:ext>
                </a:extLst>
              </a:tr>
              <a:tr h="910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smtClean="0"/>
                        <a:t>운전자</a:t>
                      </a:r>
                      <a:r>
                        <a:rPr lang="en-US" altLang="ko-KR" sz="4000" smtClean="0"/>
                        <a:t>4</a:t>
                      </a:r>
                      <a:endParaRPr lang="ko-KR" altLang="en-US" sz="4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Head On</a:t>
                      </a:r>
                      <a:endParaRPr lang="ko-KR" altLang="en-US" sz="3200" dirty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marL="0" marR="0" lvl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dirty="0" smtClean="0"/>
                        <a:t>Accelerating</a:t>
                      </a:r>
                      <a:endParaRPr lang="ko-KR" altLang="en-US" sz="3600" dirty="0" smtClean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ko-KR" altLang="en-US" sz="40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CBWR967405</a:t>
                      </a:r>
                      <a:endParaRPr lang="ko-KR" altLang="en-US" sz="2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smtClean="0">
                          <a:solidFill>
                            <a:schemeClr val="accent2"/>
                          </a:solidFill>
                        </a:rPr>
                        <a:t>Sun</a:t>
                      </a:r>
                      <a:endParaRPr lang="ko-KR" altLang="en-US" sz="4000" dirty="0">
                        <a:solidFill>
                          <a:schemeClr val="accent2"/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ko-KR" altLang="en-US" sz="4000" dirty="0">
                        <a:solidFill>
                          <a:schemeClr val="accent2"/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extLst>
                  <a:ext uri="{0D108BD9-81ED-4DB2-BD59-A6C34878D82A}">
                    <a16:rowId xmlns:a16="http://schemas.microsoft.com/office/drawing/2014/main" val="2860658503"/>
                  </a:ext>
                </a:extLst>
              </a:tr>
              <a:tr h="910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smtClean="0"/>
                        <a:t>운전자</a:t>
                      </a:r>
                      <a:r>
                        <a:rPr lang="en-US" altLang="ko-KR" sz="4000" smtClean="0"/>
                        <a:t>5</a:t>
                      </a:r>
                      <a:endParaRPr lang="en-US" altLang="ko-KR" sz="4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Head On</a:t>
                      </a:r>
                      <a:endParaRPr lang="ko-KR" altLang="en-US" sz="3200" dirty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600" dirty="0" smtClean="0"/>
                        <a:t>Skidding</a:t>
                      </a:r>
                      <a:endParaRPr lang="ko-KR" altLang="en-US" sz="3600" dirty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ko-KR" altLang="en-US" sz="40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CBWR967405</a:t>
                      </a:r>
                      <a:endParaRPr lang="ko-KR" altLang="en-US" sz="2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smtClean="0">
                          <a:solidFill>
                            <a:schemeClr val="accent2"/>
                          </a:solidFill>
                        </a:rPr>
                        <a:t>Sun</a:t>
                      </a:r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smtClean="0"/>
                        <a:t>N</a:t>
                      </a:r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extLst>
                  <a:ext uri="{0D108BD9-81ED-4DB2-BD59-A6C34878D82A}">
                    <a16:rowId xmlns:a16="http://schemas.microsoft.com/office/drawing/2014/main" val="525887912"/>
                  </a:ext>
                </a:extLst>
              </a:tr>
              <a:tr h="3058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smtClean="0"/>
                        <a:t>…</a:t>
                      </a:r>
                      <a:endParaRPr lang="en-US" altLang="ko-KR" sz="4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smtClean="0"/>
                        <a:t>…</a:t>
                      </a:r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dirty="0" smtClean="0"/>
                        <a:t>…</a:t>
                      </a:r>
                    </a:p>
                  </a:txBody>
                  <a:tcPr marL="182904" marR="182904" marT="91440" marB="91440"/>
                </a:tc>
                <a:extLst>
                  <a:ext uri="{0D108BD9-81ED-4DB2-BD59-A6C34878D82A}">
                    <a16:rowId xmlns:a16="http://schemas.microsoft.com/office/drawing/2014/main" val="350199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3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15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94307"/>
              </p:ext>
            </p:extLst>
          </p:nvPr>
        </p:nvGraphicFramePr>
        <p:xfrm>
          <a:off x="2172701" y="5264426"/>
          <a:ext cx="20458699" cy="7762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278">
                  <a:extLst>
                    <a:ext uri="{9D8B030D-6E8A-4147-A177-3AD203B41FA5}">
                      <a16:colId xmlns:a16="http://schemas.microsoft.com/office/drawing/2014/main" val="1635611467"/>
                    </a:ext>
                  </a:extLst>
                </a:gridCol>
                <a:gridCol w="3864371">
                  <a:extLst>
                    <a:ext uri="{9D8B030D-6E8A-4147-A177-3AD203B41FA5}">
                      <a16:colId xmlns:a16="http://schemas.microsoft.com/office/drawing/2014/main" val="134599822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82348657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117208457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46962736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962062187"/>
                    </a:ext>
                  </a:extLst>
                </a:gridCol>
              </a:tblGrid>
              <a:tr h="1497931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 smtClean="0"/>
                        <a:t>충돌 상황 변수</a:t>
                      </a:r>
                      <a:endParaRPr lang="ko-KR" altLang="en-US" sz="4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2904" marR="182904" marT="91440" marB="9144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인적 변수</a:t>
                      </a:r>
                      <a:endParaRPr lang="ko-KR" altLang="en-US" dirty="0"/>
                    </a:p>
                  </a:txBody>
                  <a:tcPr marL="182904" marR="182904" marT="91440" marB="91440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 smtClean="0"/>
                        <a:t>사고 상황 변수</a:t>
                      </a:r>
                      <a:endParaRPr lang="ko-KR" altLang="en-US" sz="4000" dirty="0">
                        <a:solidFill>
                          <a:schemeClr val="bg2"/>
                        </a:solidFill>
                      </a:endParaRPr>
                    </a:p>
                  </a:txBody>
                  <a:tcPr marL="182904" marR="182904" marT="91440" marB="9144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smtClean="0"/>
                        <a:t>인적</a:t>
                      </a:r>
                      <a:endParaRPr lang="en-US" altLang="ko-KR" sz="400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smtClean="0"/>
                        <a:t>피해</a:t>
                      </a:r>
                      <a:endParaRPr lang="ko-KR" altLang="en-US" sz="4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2904" marR="182904" marT="91440" marB="91440" anchor="ctr"/>
                </a:tc>
                <a:extLst>
                  <a:ext uri="{0D108BD9-81ED-4DB2-BD59-A6C34878D82A}">
                    <a16:rowId xmlns:a16="http://schemas.microsoft.com/office/drawing/2014/main" val="280311085"/>
                  </a:ext>
                </a:extLst>
              </a:tr>
              <a:tr h="620716"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 smtClean="0"/>
                        <a:t>충돌 유형</a:t>
                      </a:r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 smtClean="0"/>
                        <a:t>주행 상태</a:t>
                      </a:r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10886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 smtClean="0"/>
                        <a:t>과실 유무</a:t>
                      </a: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10886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 smtClean="0">
                          <a:solidFill>
                            <a:srgbClr val="FF0000"/>
                          </a:solidFill>
                        </a:rPr>
                        <a:t>REPORT_NO</a:t>
                      </a:r>
                      <a:endParaRPr lang="ko-KR" altLang="en-US" sz="3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marL="0" marR="0" lvl="0" indent="0" algn="ctr" defTabSz="10886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ko-KR" altLang="en-US" sz="3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smtClean="0">
                          <a:solidFill>
                            <a:srgbClr val="FF0000"/>
                          </a:solidFill>
                        </a:rPr>
                        <a:t>날씨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1" smtClean="0">
                          <a:solidFill>
                            <a:srgbClr val="FF0000"/>
                          </a:solidFill>
                        </a:rPr>
                        <a:t>야간</a:t>
                      </a:r>
                      <a:endParaRPr lang="ko-KR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extLst>
                  <a:ext uri="{0D108BD9-81ED-4DB2-BD59-A6C34878D82A}">
                    <a16:rowId xmlns:a16="http://schemas.microsoft.com/office/drawing/2014/main" val="1721773841"/>
                  </a:ext>
                </a:extLst>
              </a:tr>
              <a:tr h="910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 smtClean="0"/>
                        <a:t>운전자</a:t>
                      </a:r>
                      <a:r>
                        <a:rPr lang="en-US" altLang="ko-KR" sz="4000" dirty="0" smtClean="0"/>
                        <a:t>1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Opposite</a:t>
                      </a:r>
                      <a:r>
                        <a:rPr lang="en-US" altLang="ko-KR" sz="2800" baseline="0" dirty="0" smtClean="0"/>
                        <a:t> Sideswipe</a:t>
                      </a:r>
                      <a:endParaRPr lang="ko-KR" altLang="en-US" sz="4000" dirty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600" dirty="0" smtClean="0"/>
                        <a:t>Parked</a:t>
                      </a:r>
                      <a:endParaRPr lang="ko-KR" altLang="en-US" sz="3600" dirty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</a:t>
                      </a:r>
                      <a:endParaRPr lang="ko-KR" altLang="en-US" sz="40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AC1022000M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 smtClean="0">
                          <a:solidFill>
                            <a:srgbClr val="FF0000"/>
                          </a:solidFill>
                        </a:rPr>
                        <a:t>Rain</a:t>
                      </a: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extLst>
                  <a:ext uri="{0D108BD9-81ED-4DB2-BD59-A6C34878D82A}">
                    <a16:rowId xmlns:a16="http://schemas.microsoft.com/office/drawing/2014/main" val="1333320174"/>
                  </a:ext>
                </a:extLst>
              </a:tr>
              <a:tr h="910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smtClean="0"/>
                        <a:t>운전자</a:t>
                      </a:r>
                      <a:r>
                        <a:rPr lang="en-US" altLang="ko-KR" sz="4000" smtClean="0"/>
                        <a:t>2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Opposite</a:t>
                      </a:r>
                      <a:r>
                        <a:rPr lang="en-US" altLang="ko-KR" sz="2800" baseline="0" dirty="0" smtClean="0"/>
                        <a:t> Sideswipe</a:t>
                      </a:r>
                      <a:endParaRPr lang="ko-KR" altLang="en-US" sz="2800" dirty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600" dirty="0" smtClean="0"/>
                        <a:t>Accelerating</a:t>
                      </a:r>
                      <a:endParaRPr lang="ko-KR" altLang="en-US" sz="3600" dirty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ko-KR" altLang="en-US" sz="40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AC1022000M</a:t>
                      </a:r>
                      <a:endParaRPr lang="ko-KR" altLang="en-US" sz="2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 smtClean="0">
                          <a:solidFill>
                            <a:srgbClr val="FF0000"/>
                          </a:solidFill>
                        </a:rPr>
                        <a:t>Rain</a:t>
                      </a:r>
                      <a:endParaRPr lang="ko-KR" altLang="en-US" sz="3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3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extLst>
                  <a:ext uri="{0D108BD9-81ED-4DB2-BD59-A6C34878D82A}">
                    <a16:rowId xmlns:a16="http://schemas.microsoft.com/office/drawing/2014/main" val="3189006634"/>
                  </a:ext>
                </a:extLst>
              </a:tr>
              <a:tr h="910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smtClean="0"/>
                        <a:t>운전자</a:t>
                      </a:r>
                      <a:r>
                        <a:rPr lang="en-US" altLang="ko-KR" sz="4000" smtClean="0"/>
                        <a:t>3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Opposite</a:t>
                      </a:r>
                      <a:r>
                        <a:rPr lang="en-US" altLang="ko-KR" sz="2800" baseline="0" dirty="0" smtClean="0"/>
                        <a:t> Sideswipe</a:t>
                      </a:r>
                      <a:endParaRPr lang="ko-KR" altLang="en-US" sz="2800" dirty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600" dirty="0" smtClean="0"/>
                        <a:t>Skidding</a:t>
                      </a:r>
                      <a:endParaRPr lang="ko-KR" altLang="en-US" sz="3600" dirty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</a:t>
                      </a:r>
                      <a:endParaRPr lang="ko-KR" altLang="en-US" sz="40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AC1022000M</a:t>
                      </a:r>
                      <a:endParaRPr lang="ko-KR" altLang="en-US" sz="2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3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 smtClean="0">
                          <a:solidFill>
                            <a:srgbClr val="FF0000"/>
                          </a:solidFill>
                        </a:rPr>
                        <a:t>Rain</a:t>
                      </a:r>
                      <a:endParaRPr lang="ko-KR" altLang="en-US" sz="3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ko-KR" altLang="en-US" sz="3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extLst>
                  <a:ext uri="{0D108BD9-81ED-4DB2-BD59-A6C34878D82A}">
                    <a16:rowId xmlns:a16="http://schemas.microsoft.com/office/drawing/2014/main" val="2524855001"/>
                  </a:ext>
                </a:extLst>
              </a:tr>
              <a:tr h="910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smtClean="0"/>
                        <a:t>운전자</a:t>
                      </a:r>
                      <a:r>
                        <a:rPr lang="en-US" altLang="ko-KR" sz="4000" smtClean="0"/>
                        <a:t>4</a:t>
                      </a:r>
                      <a:endParaRPr lang="ko-KR" altLang="en-US" sz="4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Head On</a:t>
                      </a:r>
                      <a:endParaRPr lang="ko-KR" altLang="en-US" sz="3200" dirty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marL="0" marR="0" lvl="0" indent="0" algn="ctr" defTabSz="10886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dirty="0" smtClean="0"/>
                        <a:t>Accelerating</a:t>
                      </a:r>
                      <a:endParaRPr lang="ko-KR" altLang="en-US" sz="3600" dirty="0" smtClean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ko-KR" altLang="en-US" sz="40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CBWR967405</a:t>
                      </a:r>
                      <a:endParaRPr lang="ko-KR" altLang="en-US" sz="2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smtClean="0">
                          <a:solidFill>
                            <a:schemeClr val="accent2"/>
                          </a:solidFill>
                        </a:rPr>
                        <a:t>Sun</a:t>
                      </a:r>
                      <a:endParaRPr lang="ko-KR" altLang="en-US" sz="4000" dirty="0">
                        <a:solidFill>
                          <a:schemeClr val="accent2"/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smtClean="0">
                          <a:solidFill>
                            <a:schemeClr val="accent2"/>
                          </a:solidFill>
                        </a:rPr>
                        <a:t>N</a:t>
                      </a:r>
                      <a:endParaRPr lang="ko-KR" altLang="en-US" sz="4000" dirty="0">
                        <a:solidFill>
                          <a:schemeClr val="accent2"/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extLst>
                  <a:ext uri="{0D108BD9-81ED-4DB2-BD59-A6C34878D82A}">
                    <a16:rowId xmlns:a16="http://schemas.microsoft.com/office/drawing/2014/main" val="2860658503"/>
                  </a:ext>
                </a:extLst>
              </a:tr>
              <a:tr h="910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smtClean="0"/>
                        <a:t>운전자</a:t>
                      </a:r>
                      <a:r>
                        <a:rPr lang="en-US" altLang="ko-KR" sz="4000" smtClean="0"/>
                        <a:t>5</a:t>
                      </a:r>
                      <a:endParaRPr lang="en-US" altLang="ko-KR" sz="4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Head On</a:t>
                      </a:r>
                      <a:endParaRPr lang="ko-KR" altLang="en-US" sz="3200" dirty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600" dirty="0" smtClean="0"/>
                        <a:t>Skidding</a:t>
                      </a:r>
                      <a:endParaRPr lang="ko-KR" altLang="en-US" sz="3600" dirty="0"/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Y</a:t>
                      </a:r>
                      <a:endParaRPr lang="ko-KR" altLang="en-US" sz="40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CBWR967405</a:t>
                      </a:r>
                      <a:endParaRPr lang="ko-KR" altLang="en-US" sz="2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82904" marR="182904" marT="91440" marB="914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smtClean="0">
                          <a:solidFill>
                            <a:schemeClr val="accent2"/>
                          </a:solidFill>
                        </a:rPr>
                        <a:t>Sun</a:t>
                      </a:r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smtClean="0"/>
                        <a:t>N</a:t>
                      </a:r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extLst>
                  <a:ext uri="{0D108BD9-81ED-4DB2-BD59-A6C34878D82A}">
                    <a16:rowId xmlns:a16="http://schemas.microsoft.com/office/drawing/2014/main" val="525887912"/>
                  </a:ext>
                </a:extLst>
              </a:tr>
              <a:tr h="3058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smtClean="0"/>
                        <a:t>…</a:t>
                      </a:r>
                      <a:endParaRPr lang="en-US" altLang="ko-KR" sz="4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smtClean="0"/>
                        <a:t>…</a:t>
                      </a:r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dirty="0"/>
                    </a:p>
                  </a:txBody>
                  <a:tcPr marL="182904" marR="182904" marT="91440" marB="9144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dirty="0" smtClean="0"/>
                        <a:t>…</a:t>
                      </a:r>
                    </a:p>
                  </a:txBody>
                  <a:tcPr marL="182904" marR="182904" marT="91440" marB="91440"/>
                </a:tc>
                <a:extLst>
                  <a:ext uri="{0D108BD9-81ED-4DB2-BD59-A6C34878D82A}">
                    <a16:rowId xmlns:a16="http://schemas.microsoft.com/office/drawing/2014/main" val="350199061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72701" y="7581900"/>
            <a:ext cx="20458699" cy="28740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75135" y="2838987"/>
            <a:ext cx="17562731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통합된 데이터 </a:t>
            </a:r>
            <a:r>
              <a:rPr lang="ko-KR" altLang="en-US" b="1" dirty="0" smtClean="0"/>
              <a:t>형태</a:t>
            </a:r>
            <a:endParaRPr lang="en-US" altLang="ko-KR" b="1" dirty="0" smtClean="0"/>
          </a:p>
          <a:p>
            <a:endParaRPr lang="en-US" altLang="ko-KR" b="1" dirty="0"/>
          </a:p>
          <a:p>
            <a:pPr lvl="1"/>
            <a:r>
              <a:rPr lang="ko-KR" altLang="en-US" b="1" dirty="0"/>
              <a:t>하나의 사고에 연관된 운전자들은 동일한 사고 변수를 공유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0294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 rot="16200000">
            <a:off x="9635446" y="-4981201"/>
            <a:ext cx="5116281" cy="24387175"/>
          </a:xfrm>
          <a:prstGeom prst="rect">
            <a:avLst/>
          </a:prstGeom>
          <a:gradFill flip="none" rotWithShape="1">
            <a:gsLst>
              <a:gs pos="0">
                <a:srgbClr val="28384C">
                  <a:alpha val="93000"/>
                </a:srgbClr>
              </a:gs>
              <a:gs pos="100000">
                <a:srgbClr val="28384C">
                  <a:alpha val="6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32716" y="5941269"/>
            <a:ext cx="18540792" cy="254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99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cs typeface="Roboto Black"/>
              </a:rPr>
              <a:t>Supplementary</a:t>
            </a:r>
          </a:p>
        </p:txBody>
      </p:sp>
    </p:spTree>
    <p:extLst>
      <p:ext uri="{BB962C8B-B14F-4D97-AF65-F5344CB8AC3E}">
        <p14:creationId xmlns:p14="http://schemas.microsoft.com/office/powerpoint/2010/main" val="345192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17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75135" y="2838987"/>
            <a:ext cx="21018240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사고 발생 일시 관련 변수 통합</a:t>
            </a:r>
            <a:endParaRPr lang="en-US" altLang="ko-KR" b="1" dirty="0"/>
          </a:p>
          <a:p>
            <a:r>
              <a:rPr lang="en-US" altLang="ko-KR" b="1" dirty="0" smtClean="0"/>
              <a:t>	‘</a:t>
            </a:r>
            <a:r>
              <a:rPr lang="en-US" altLang="ko-KR" b="1" dirty="0"/>
              <a:t>ACC_DATE’</a:t>
            </a:r>
            <a:r>
              <a:rPr lang="ko-KR" altLang="en-US" b="1" dirty="0"/>
              <a:t>와 </a:t>
            </a:r>
            <a:r>
              <a:rPr lang="en-US" altLang="ko-KR" b="1" dirty="0"/>
              <a:t>‘ACC_TIME’ </a:t>
            </a:r>
            <a:r>
              <a:rPr lang="ko-KR" altLang="en-US" b="1" dirty="0" smtClean="0"/>
              <a:t>을 분석의 표준 형태에 맞추기 위해 </a:t>
            </a:r>
            <a:r>
              <a:rPr lang="en-US" altLang="ko-KR" b="1" dirty="0" smtClean="0"/>
              <a:t>‘</a:t>
            </a:r>
            <a:r>
              <a:rPr lang="en-US" altLang="ko-KR" b="1" dirty="0"/>
              <a:t>TIME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 </a:t>
            </a:r>
            <a:r>
              <a:rPr lang="ko-KR" altLang="en-US" b="1" dirty="0"/>
              <a:t>변수로 </a:t>
            </a:r>
            <a:r>
              <a:rPr lang="ko-KR" altLang="en-US" b="1" dirty="0" smtClean="0"/>
              <a:t>통합</a:t>
            </a:r>
            <a:endParaRPr lang="en-US" altLang="ko-KR" b="1" dirty="0" smtClean="0"/>
          </a:p>
          <a:p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5472828" y="5519197"/>
          <a:ext cx="4596030" cy="689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6030">
                  <a:extLst>
                    <a:ext uri="{9D8B030D-6E8A-4147-A177-3AD203B41FA5}">
                      <a16:colId xmlns:a16="http://schemas.microsoft.com/office/drawing/2014/main" val="3755121542"/>
                    </a:ext>
                  </a:extLst>
                </a:gridCol>
              </a:tblGrid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0576100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2015-01-02 15:45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1734172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2015-01-02 15:45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666290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2015-01-02 15:45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441757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2015-03-10 13:35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6119193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2015-03-10 13:35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0188170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2015-01-24 1:40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1749507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2015-01-24 1:40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478477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3276600" y="5519197"/>
          <a:ext cx="7140810" cy="689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0405">
                  <a:extLst>
                    <a:ext uri="{9D8B030D-6E8A-4147-A177-3AD203B41FA5}">
                      <a16:colId xmlns:a16="http://schemas.microsoft.com/office/drawing/2014/main" val="2098959907"/>
                    </a:ext>
                  </a:extLst>
                </a:gridCol>
                <a:gridCol w="3570405">
                  <a:extLst>
                    <a:ext uri="{9D8B030D-6E8A-4147-A177-3AD203B41FA5}">
                      <a16:colId xmlns:a16="http://schemas.microsoft.com/office/drawing/2014/main" val="3882467652"/>
                    </a:ext>
                  </a:extLst>
                </a:gridCol>
              </a:tblGrid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ACC_DATE</a:t>
                      </a:r>
                    </a:p>
                  </a:txBody>
                  <a:tcPr marL="22139" marR="22139" marT="221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ACC_TIME</a:t>
                      </a:r>
                    </a:p>
                  </a:txBody>
                  <a:tcPr marL="22139" marR="22139" marT="22139" marB="0" anchor="ctr"/>
                </a:tc>
                <a:extLst>
                  <a:ext uri="{0D108BD9-81ED-4DB2-BD59-A6C34878D82A}">
                    <a16:rowId xmlns:a16="http://schemas.microsoft.com/office/drawing/2014/main" val="1634039023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01-02-2015</a:t>
                      </a:r>
                    </a:p>
                  </a:txBody>
                  <a:tcPr marL="22139" marR="22139" marT="221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15:45:00</a:t>
                      </a:r>
                    </a:p>
                  </a:txBody>
                  <a:tcPr marL="22139" marR="22139" marT="22139" marB="0" anchor="ctr"/>
                </a:tc>
                <a:extLst>
                  <a:ext uri="{0D108BD9-81ED-4DB2-BD59-A6C34878D82A}">
                    <a16:rowId xmlns:a16="http://schemas.microsoft.com/office/drawing/2014/main" val="3080461190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01-02-2015</a:t>
                      </a:r>
                    </a:p>
                  </a:txBody>
                  <a:tcPr marL="22139" marR="22139" marT="221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15:45:00</a:t>
                      </a:r>
                    </a:p>
                  </a:txBody>
                  <a:tcPr marL="22139" marR="22139" marT="22139" marB="0" anchor="ctr"/>
                </a:tc>
                <a:extLst>
                  <a:ext uri="{0D108BD9-81ED-4DB2-BD59-A6C34878D82A}">
                    <a16:rowId xmlns:a16="http://schemas.microsoft.com/office/drawing/2014/main" val="1330656340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01-02-2015</a:t>
                      </a:r>
                    </a:p>
                  </a:txBody>
                  <a:tcPr marL="22139" marR="22139" marT="221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15:45:00</a:t>
                      </a:r>
                    </a:p>
                  </a:txBody>
                  <a:tcPr marL="22139" marR="22139" marT="22139" marB="0" anchor="ctr"/>
                </a:tc>
                <a:extLst>
                  <a:ext uri="{0D108BD9-81ED-4DB2-BD59-A6C34878D82A}">
                    <a16:rowId xmlns:a16="http://schemas.microsoft.com/office/drawing/2014/main" val="3070828682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03-10-2015</a:t>
                      </a:r>
                    </a:p>
                  </a:txBody>
                  <a:tcPr marL="22139" marR="22139" marT="221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13:35:00</a:t>
                      </a:r>
                    </a:p>
                  </a:txBody>
                  <a:tcPr marL="22139" marR="22139" marT="22139" marB="0" anchor="ctr"/>
                </a:tc>
                <a:extLst>
                  <a:ext uri="{0D108BD9-81ED-4DB2-BD59-A6C34878D82A}">
                    <a16:rowId xmlns:a16="http://schemas.microsoft.com/office/drawing/2014/main" val="328181797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03-10-2015</a:t>
                      </a:r>
                    </a:p>
                  </a:txBody>
                  <a:tcPr marL="22139" marR="22139" marT="221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13:35:00</a:t>
                      </a:r>
                    </a:p>
                  </a:txBody>
                  <a:tcPr marL="22139" marR="22139" marT="22139" marB="0" anchor="ctr"/>
                </a:tc>
                <a:extLst>
                  <a:ext uri="{0D108BD9-81ED-4DB2-BD59-A6C34878D82A}">
                    <a16:rowId xmlns:a16="http://schemas.microsoft.com/office/drawing/2014/main" val="3066608274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01-24-2015</a:t>
                      </a:r>
                    </a:p>
                  </a:txBody>
                  <a:tcPr marL="22139" marR="22139" marT="221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1:40:00</a:t>
                      </a:r>
                    </a:p>
                  </a:txBody>
                  <a:tcPr marL="22139" marR="22139" marT="22139" marB="0" anchor="ctr"/>
                </a:tc>
                <a:extLst>
                  <a:ext uri="{0D108BD9-81ED-4DB2-BD59-A6C34878D82A}">
                    <a16:rowId xmlns:a16="http://schemas.microsoft.com/office/drawing/2014/main" val="4232760651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01-24-2015</a:t>
                      </a:r>
                    </a:p>
                  </a:txBody>
                  <a:tcPr marL="22139" marR="22139" marT="221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1:40:00</a:t>
                      </a:r>
                    </a:p>
                  </a:txBody>
                  <a:tcPr marL="22139" marR="22139" marT="22139" marB="0" anchor="ctr"/>
                </a:tc>
                <a:extLst>
                  <a:ext uri="{0D108BD9-81ED-4DB2-BD59-A6C34878D82A}">
                    <a16:rowId xmlns:a16="http://schemas.microsoft.com/office/drawing/2014/main" val="3167313333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11663192" y="7793967"/>
            <a:ext cx="2662407" cy="1824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2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18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75135" y="2838987"/>
            <a:ext cx="2101824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나이 변수 </a:t>
            </a:r>
            <a:r>
              <a:rPr lang="ko-KR" altLang="en-US" b="1" dirty="0" smtClean="0"/>
              <a:t>생성</a:t>
            </a:r>
            <a:endParaRPr lang="en-US" altLang="ko-KR" b="1" dirty="0"/>
          </a:p>
          <a:p>
            <a:r>
              <a:rPr lang="en-US" altLang="ko-KR" b="1" dirty="0" smtClean="0"/>
              <a:t>	‘</a:t>
            </a:r>
            <a:r>
              <a:rPr lang="en-US" altLang="ko-KR" b="1" dirty="0"/>
              <a:t>DATE_OF_BIRTH’</a:t>
            </a:r>
            <a:r>
              <a:rPr lang="ko-KR" altLang="en-US" b="1" dirty="0" smtClean="0"/>
              <a:t>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분석의 편의를 위해 나이</a:t>
            </a:r>
            <a:r>
              <a:rPr lang="en-US" altLang="ko-KR" b="1" dirty="0" smtClean="0"/>
              <a:t>(‘AGE’)</a:t>
            </a:r>
            <a:r>
              <a:rPr lang="ko-KR" altLang="en-US" b="1" dirty="0" smtClean="0"/>
              <a:t>로 변환</a:t>
            </a:r>
            <a:endParaRPr lang="en-US" altLang="ko-KR" b="1" dirty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(</a:t>
            </a:r>
            <a:r>
              <a:rPr lang="en-US" altLang="ko-KR" b="1" dirty="0"/>
              <a:t>16</a:t>
            </a:r>
            <a:r>
              <a:rPr lang="ko-KR" altLang="en-US" b="1" dirty="0"/>
              <a:t>세 이상 </a:t>
            </a:r>
            <a:r>
              <a:rPr lang="en-US" altLang="ko-KR" b="1" dirty="0"/>
              <a:t>90</a:t>
            </a:r>
            <a:r>
              <a:rPr lang="ko-KR" altLang="en-US" b="1" dirty="0"/>
              <a:t>세 미만만 분석에 포함</a:t>
            </a:r>
            <a:r>
              <a:rPr lang="en-US" altLang="ko-KR" b="1" dirty="0"/>
              <a:t>)</a:t>
            </a:r>
          </a:p>
          <a:p>
            <a:endParaRPr lang="ko-KR" altLang="en-US" b="1" dirty="0"/>
          </a:p>
        </p:txBody>
      </p:sp>
      <p:sp>
        <p:nvSpPr>
          <p:cNvPr id="9" name="오른쪽 화살표 8"/>
          <p:cNvSpPr/>
          <p:nvPr/>
        </p:nvSpPr>
        <p:spPr>
          <a:xfrm>
            <a:off x="11663192" y="7793967"/>
            <a:ext cx="2662407" cy="1824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5156200" y="5519195"/>
          <a:ext cx="4902200" cy="686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200">
                  <a:extLst>
                    <a:ext uri="{9D8B030D-6E8A-4147-A177-3AD203B41FA5}">
                      <a16:colId xmlns:a16="http://schemas.microsoft.com/office/drawing/2014/main" val="3755121542"/>
                    </a:ext>
                  </a:extLst>
                </a:gridCol>
              </a:tblGrid>
              <a:tr h="857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DATE_OF_BIRTH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0576100"/>
                  </a:ext>
                </a:extLst>
              </a:tr>
              <a:tr h="857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30-Jul-78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1734172"/>
                  </a:ext>
                </a:extLst>
              </a:tr>
              <a:tr h="857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27-Oct-59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666290"/>
                  </a:ext>
                </a:extLst>
              </a:tr>
              <a:tr h="857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24-Mar-53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441757"/>
                  </a:ext>
                </a:extLst>
              </a:tr>
              <a:tr h="857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03-Apr-61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6119193"/>
                  </a:ext>
                </a:extLst>
              </a:tr>
              <a:tr h="857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07-Nov-54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0188170"/>
                  </a:ext>
                </a:extLst>
              </a:tr>
              <a:tr h="857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29-Dec-83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1749507"/>
                  </a:ext>
                </a:extLst>
              </a:tr>
              <a:tr h="857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31-Mar-87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478477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5472827" y="5519195"/>
          <a:ext cx="3865039" cy="689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039">
                  <a:extLst>
                    <a:ext uri="{9D8B030D-6E8A-4147-A177-3AD203B41FA5}">
                      <a16:colId xmlns:a16="http://schemas.microsoft.com/office/drawing/2014/main" val="3755121542"/>
                    </a:ext>
                  </a:extLst>
                </a:gridCol>
              </a:tblGrid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0576100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1734172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666290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441757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6119193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0188170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1749507"/>
                  </a:ext>
                </a:extLst>
              </a:tr>
              <a:tr h="861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4784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8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 rot="16200000">
            <a:off x="9635446" y="-4981201"/>
            <a:ext cx="5116281" cy="24387175"/>
          </a:xfrm>
          <a:prstGeom prst="rect">
            <a:avLst/>
          </a:prstGeom>
          <a:gradFill flip="none" rotWithShape="1">
            <a:gsLst>
              <a:gs pos="0">
                <a:srgbClr val="28384C">
                  <a:alpha val="93000"/>
                </a:srgbClr>
              </a:gs>
              <a:gs pos="100000">
                <a:srgbClr val="28384C">
                  <a:alpha val="6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32711" y="6058042"/>
            <a:ext cx="18540792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38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cs typeface="Roboto Black"/>
              </a:rPr>
              <a:t>Formulation </a:t>
            </a:r>
            <a:r>
              <a:rPr lang="ko-KR" altLang="en-US" sz="138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cs typeface="Roboto Black"/>
              </a:rPr>
              <a:t>예시</a:t>
            </a:r>
            <a:endParaRPr lang="en-US" sz="138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  <a:cs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83571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19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775136" y="2536825"/>
            <a:ext cx="10515600" cy="1188508"/>
          </a:xfrm>
          <a:prstGeom prst="rect">
            <a:avLst/>
          </a:prstGeom>
        </p:spPr>
        <p:txBody>
          <a:bodyPr/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4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b="1" dirty="0" err="1" smtClean="0">
                <a:latin typeface="+mn-ea"/>
              </a:rPr>
              <a:t>결측치가</a:t>
            </a:r>
            <a:r>
              <a:rPr lang="ko-KR" altLang="en-US" sz="4400" b="1" dirty="0" smtClean="0">
                <a:latin typeface="+mn-ea"/>
              </a:rPr>
              <a:t> 포함된 열을</a:t>
            </a:r>
            <a:r>
              <a:rPr lang="en-US" altLang="ko-KR" sz="4400" b="1" dirty="0" smtClean="0">
                <a:latin typeface="+mn-ea"/>
              </a:rPr>
              <a:t> </a:t>
            </a:r>
            <a:r>
              <a:rPr lang="ko-KR" altLang="en-US" sz="4400" b="1" dirty="0" smtClean="0">
                <a:latin typeface="+mn-ea"/>
              </a:rPr>
              <a:t>제거</a:t>
            </a:r>
            <a:endParaRPr lang="ko-KR" altLang="en-US" sz="4400" b="1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775136" y="3804708"/>
          <a:ext cx="8384865" cy="828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973">
                  <a:extLst>
                    <a:ext uri="{9D8B030D-6E8A-4147-A177-3AD203B41FA5}">
                      <a16:colId xmlns:a16="http://schemas.microsoft.com/office/drawing/2014/main" val="1091393487"/>
                    </a:ext>
                  </a:extLst>
                </a:gridCol>
                <a:gridCol w="1676973">
                  <a:extLst>
                    <a:ext uri="{9D8B030D-6E8A-4147-A177-3AD203B41FA5}">
                      <a16:colId xmlns:a16="http://schemas.microsoft.com/office/drawing/2014/main" val="4199833330"/>
                    </a:ext>
                  </a:extLst>
                </a:gridCol>
                <a:gridCol w="1676973">
                  <a:extLst>
                    <a:ext uri="{9D8B030D-6E8A-4147-A177-3AD203B41FA5}">
                      <a16:colId xmlns:a16="http://schemas.microsoft.com/office/drawing/2014/main" val="1329746683"/>
                    </a:ext>
                  </a:extLst>
                </a:gridCol>
                <a:gridCol w="1676973">
                  <a:extLst>
                    <a:ext uri="{9D8B030D-6E8A-4147-A177-3AD203B41FA5}">
                      <a16:colId xmlns:a16="http://schemas.microsoft.com/office/drawing/2014/main" val="2391655223"/>
                    </a:ext>
                  </a:extLst>
                </a:gridCol>
                <a:gridCol w="1676973">
                  <a:extLst>
                    <a:ext uri="{9D8B030D-6E8A-4147-A177-3AD203B41FA5}">
                      <a16:colId xmlns:a16="http://schemas.microsoft.com/office/drawing/2014/main" val="4061307218"/>
                    </a:ext>
                  </a:extLst>
                </a:gridCol>
              </a:tblGrid>
              <a:tr h="1444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JUNCTION_CODE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LANE_CODE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LIGHT_CODE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RD_COND_CODE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RD_DIV_CODE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9859890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350776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7108859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9579348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9308126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9179157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2074112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4922799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3005695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155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16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20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775136" y="2536825"/>
            <a:ext cx="10515600" cy="1188508"/>
          </a:xfrm>
          <a:prstGeom prst="rect">
            <a:avLst/>
          </a:prstGeom>
        </p:spPr>
        <p:txBody>
          <a:bodyPr/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4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b="1" dirty="0" err="1" smtClean="0">
                <a:latin typeface="+mn-ea"/>
              </a:rPr>
              <a:t>결측치가</a:t>
            </a:r>
            <a:r>
              <a:rPr lang="ko-KR" altLang="en-US" sz="4400" b="1" dirty="0" smtClean="0">
                <a:latin typeface="+mn-ea"/>
              </a:rPr>
              <a:t> 포함된 열을</a:t>
            </a:r>
            <a:r>
              <a:rPr lang="en-US" altLang="ko-KR" sz="4400" b="1" dirty="0" smtClean="0">
                <a:latin typeface="+mn-ea"/>
              </a:rPr>
              <a:t> </a:t>
            </a:r>
            <a:r>
              <a:rPr lang="ko-KR" altLang="en-US" sz="4400" b="1" dirty="0" smtClean="0">
                <a:latin typeface="+mn-ea"/>
              </a:rPr>
              <a:t>제거</a:t>
            </a:r>
            <a:endParaRPr lang="ko-KR" altLang="en-US" sz="4400" b="1" dirty="0"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775136" y="3804708"/>
          <a:ext cx="8384865" cy="828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973">
                  <a:extLst>
                    <a:ext uri="{9D8B030D-6E8A-4147-A177-3AD203B41FA5}">
                      <a16:colId xmlns:a16="http://schemas.microsoft.com/office/drawing/2014/main" val="1091393487"/>
                    </a:ext>
                  </a:extLst>
                </a:gridCol>
                <a:gridCol w="1676973">
                  <a:extLst>
                    <a:ext uri="{9D8B030D-6E8A-4147-A177-3AD203B41FA5}">
                      <a16:colId xmlns:a16="http://schemas.microsoft.com/office/drawing/2014/main" val="4199833330"/>
                    </a:ext>
                  </a:extLst>
                </a:gridCol>
                <a:gridCol w="1676973">
                  <a:extLst>
                    <a:ext uri="{9D8B030D-6E8A-4147-A177-3AD203B41FA5}">
                      <a16:colId xmlns:a16="http://schemas.microsoft.com/office/drawing/2014/main" val="1329746683"/>
                    </a:ext>
                  </a:extLst>
                </a:gridCol>
                <a:gridCol w="1676973">
                  <a:extLst>
                    <a:ext uri="{9D8B030D-6E8A-4147-A177-3AD203B41FA5}">
                      <a16:colId xmlns:a16="http://schemas.microsoft.com/office/drawing/2014/main" val="2391655223"/>
                    </a:ext>
                  </a:extLst>
                </a:gridCol>
                <a:gridCol w="1676973">
                  <a:extLst>
                    <a:ext uri="{9D8B030D-6E8A-4147-A177-3AD203B41FA5}">
                      <a16:colId xmlns:a16="http://schemas.microsoft.com/office/drawing/2014/main" val="4061307218"/>
                    </a:ext>
                  </a:extLst>
                </a:gridCol>
              </a:tblGrid>
              <a:tr h="1444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JUNCTION_CODE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LANE_CODE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LIGHT_CODE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RD_COND_CODE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RD_DIV_CODE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9859890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350776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08859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579348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9308126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9179157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2074112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922799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005695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155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5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21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775136" y="3804708"/>
          <a:ext cx="8384865" cy="828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973">
                  <a:extLst>
                    <a:ext uri="{9D8B030D-6E8A-4147-A177-3AD203B41FA5}">
                      <a16:colId xmlns:a16="http://schemas.microsoft.com/office/drawing/2014/main" val="1091393487"/>
                    </a:ext>
                  </a:extLst>
                </a:gridCol>
                <a:gridCol w="1676973">
                  <a:extLst>
                    <a:ext uri="{9D8B030D-6E8A-4147-A177-3AD203B41FA5}">
                      <a16:colId xmlns:a16="http://schemas.microsoft.com/office/drawing/2014/main" val="4199833330"/>
                    </a:ext>
                  </a:extLst>
                </a:gridCol>
                <a:gridCol w="1676973">
                  <a:extLst>
                    <a:ext uri="{9D8B030D-6E8A-4147-A177-3AD203B41FA5}">
                      <a16:colId xmlns:a16="http://schemas.microsoft.com/office/drawing/2014/main" val="1329746683"/>
                    </a:ext>
                  </a:extLst>
                </a:gridCol>
                <a:gridCol w="1676973">
                  <a:extLst>
                    <a:ext uri="{9D8B030D-6E8A-4147-A177-3AD203B41FA5}">
                      <a16:colId xmlns:a16="http://schemas.microsoft.com/office/drawing/2014/main" val="2391655223"/>
                    </a:ext>
                  </a:extLst>
                </a:gridCol>
                <a:gridCol w="1676973">
                  <a:extLst>
                    <a:ext uri="{9D8B030D-6E8A-4147-A177-3AD203B41FA5}">
                      <a16:colId xmlns:a16="http://schemas.microsoft.com/office/drawing/2014/main" val="4061307218"/>
                    </a:ext>
                  </a:extLst>
                </a:gridCol>
              </a:tblGrid>
              <a:tr h="14446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JUNCTION_CODE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LANE_CODE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LIGHT_CODE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RD_COND_CODE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RD_DIV_CODE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9859890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350776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08859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579348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9308126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179157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074112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922799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44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005695"/>
                  </a:ext>
                </a:extLst>
              </a:tr>
              <a:tr h="7599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1554969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1775136" y="2536825"/>
            <a:ext cx="10515600" cy="1188508"/>
          </a:xfrm>
          <a:prstGeom prst="rect">
            <a:avLst/>
          </a:prstGeom>
        </p:spPr>
        <p:txBody>
          <a:bodyPr/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4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400" b="1" dirty="0" err="1" smtClean="0">
                <a:latin typeface="+mn-ea"/>
              </a:rPr>
              <a:t>결측치가</a:t>
            </a:r>
            <a:r>
              <a:rPr lang="ko-KR" altLang="en-US" sz="4400" b="1" dirty="0" smtClean="0">
                <a:latin typeface="+mn-ea"/>
              </a:rPr>
              <a:t> 포함된 열을</a:t>
            </a:r>
            <a:r>
              <a:rPr lang="en-US" altLang="ko-KR" sz="4400" b="1" dirty="0" smtClean="0">
                <a:latin typeface="+mn-ea"/>
              </a:rPr>
              <a:t> </a:t>
            </a:r>
            <a:r>
              <a:rPr lang="ko-KR" altLang="en-US" sz="4400" b="1" dirty="0" smtClean="0">
                <a:latin typeface="+mn-ea"/>
              </a:rPr>
              <a:t>제거</a:t>
            </a:r>
            <a:endParaRPr lang="ko-KR" altLang="en-US" sz="4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088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22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158997" y="7053529"/>
          <a:ext cx="17517535" cy="5273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507">
                  <a:extLst>
                    <a:ext uri="{9D8B030D-6E8A-4147-A177-3AD203B41FA5}">
                      <a16:colId xmlns:a16="http://schemas.microsoft.com/office/drawing/2014/main" val="4120151961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2303973508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1859512813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262282006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1742752933"/>
                    </a:ext>
                  </a:extLst>
                </a:gridCol>
              </a:tblGrid>
              <a:tr h="7611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CDL_FLAG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CONDITION_CODE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EQUIP_PROB_CODE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FAULT_FLAG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INJ_SEVER_CODE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4953821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3026859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418538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928541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8839552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2820470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0830559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1775136" y="2778919"/>
            <a:ext cx="17901398" cy="4884208"/>
          </a:xfrm>
          <a:prstGeom prst="rect">
            <a:avLst/>
          </a:prstGeom>
        </p:spPr>
        <p:txBody>
          <a:bodyPr>
            <a:noAutofit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4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 smtClean="0">
                <a:latin typeface="+mn-ea"/>
              </a:rPr>
              <a:t>해당 변수로 의미를 알 수 없는 변수 제거</a:t>
            </a:r>
            <a:endParaRPr lang="en-US" altLang="ko-KR" sz="4400" b="1" dirty="0" smtClean="0">
              <a:latin typeface="+mn-ea"/>
            </a:endParaRPr>
          </a:p>
          <a:p>
            <a:pPr lvl="1"/>
            <a:r>
              <a:rPr lang="en-US" altLang="ko-KR" sz="4000" b="1" dirty="0" smtClean="0">
                <a:latin typeface="+mn-ea"/>
              </a:rPr>
              <a:t>CODE </a:t>
            </a:r>
            <a:r>
              <a:rPr lang="ko-KR" altLang="en-US" sz="4000" b="1" dirty="0" smtClean="0">
                <a:latin typeface="+mn-ea"/>
              </a:rPr>
              <a:t>변수 중에</a:t>
            </a:r>
            <a:r>
              <a:rPr lang="en-US" altLang="ko-KR" sz="4000" b="1" dirty="0" smtClean="0">
                <a:latin typeface="+mn-ea"/>
              </a:rPr>
              <a:t> ‘0’</a:t>
            </a:r>
            <a:r>
              <a:rPr lang="ko-KR" altLang="en-US" sz="4000" b="1" dirty="0" smtClean="0">
                <a:latin typeface="+mn-ea"/>
              </a:rPr>
              <a:t>은</a:t>
            </a:r>
            <a:r>
              <a:rPr lang="en-US" altLang="ko-KR" sz="4000" b="1" dirty="0" smtClean="0">
                <a:latin typeface="+mn-ea"/>
              </a:rPr>
              <a:t> Not Applicable , ‘88’</a:t>
            </a:r>
            <a:r>
              <a:rPr lang="ko-KR" altLang="en-US" sz="4000" b="1" dirty="0" smtClean="0">
                <a:latin typeface="+mn-ea"/>
              </a:rPr>
              <a:t>은 </a:t>
            </a:r>
            <a:r>
              <a:rPr lang="en-US" altLang="ko-KR" sz="4000" b="1" dirty="0" smtClean="0">
                <a:latin typeface="+mn-ea"/>
              </a:rPr>
              <a:t>Other, ‘99’</a:t>
            </a:r>
            <a:r>
              <a:rPr lang="ko-KR" altLang="en-US" sz="4000" b="1" dirty="0" smtClean="0">
                <a:latin typeface="+mn-ea"/>
              </a:rPr>
              <a:t>는</a:t>
            </a:r>
            <a:r>
              <a:rPr lang="en-US" altLang="ko-KR" sz="4000" b="1" dirty="0" smtClean="0">
                <a:latin typeface="+mn-ea"/>
              </a:rPr>
              <a:t> Unknown</a:t>
            </a:r>
            <a:r>
              <a:rPr lang="ko-KR" altLang="en-US" sz="4000" b="1" dirty="0" smtClean="0">
                <a:latin typeface="+mn-ea"/>
              </a:rPr>
              <a:t>으로 의미를 알 수 없기에 제거</a:t>
            </a:r>
            <a:endParaRPr lang="en-US" altLang="ko-KR" sz="4000" b="1" dirty="0" smtClean="0">
              <a:latin typeface="+mn-ea"/>
            </a:endParaRPr>
          </a:p>
          <a:p>
            <a:pPr lvl="1"/>
            <a:r>
              <a:rPr lang="en-US" altLang="ko-KR" sz="4000" b="1" dirty="0" smtClean="0">
                <a:latin typeface="+mn-ea"/>
              </a:rPr>
              <a:t>FLAG </a:t>
            </a:r>
            <a:r>
              <a:rPr lang="ko-KR" altLang="en-US" sz="4000" b="1" dirty="0" smtClean="0">
                <a:latin typeface="+mn-ea"/>
              </a:rPr>
              <a:t>변수 중에 </a:t>
            </a:r>
            <a:r>
              <a:rPr lang="en-US" altLang="ko-KR" sz="4000" b="1" dirty="0" smtClean="0">
                <a:latin typeface="+mn-ea"/>
              </a:rPr>
              <a:t>‘U’</a:t>
            </a:r>
            <a:r>
              <a:rPr lang="ko-KR" altLang="en-US" sz="4000" b="1" dirty="0" smtClean="0">
                <a:latin typeface="+mn-ea"/>
              </a:rPr>
              <a:t>는 </a:t>
            </a:r>
            <a:r>
              <a:rPr lang="en-US" altLang="ko-KR" sz="4000" b="1" dirty="0" smtClean="0">
                <a:latin typeface="+mn-ea"/>
              </a:rPr>
              <a:t>Unknown</a:t>
            </a:r>
            <a:r>
              <a:rPr lang="ko-KR" altLang="en-US" sz="4000" b="1" dirty="0" smtClean="0">
                <a:latin typeface="+mn-ea"/>
              </a:rPr>
              <a:t>으로 의미를 알 수 없기에 제거</a:t>
            </a:r>
            <a:endParaRPr lang="en-US" altLang="ko-KR" sz="4000" b="1" dirty="0" smtClean="0">
              <a:latin typeface="+mn-ea"/>
            </a:endParaRPr>
          </a:p>
          <a:p>
            <a:pPr marL="0" indent="0">
              <a:buNone/>
            </a:pPr>
            <a:endParaRPr lang="en-US" altLang="ko-KR" sz="4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671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23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158997" y="7053529"/>
          <a:ext cx="17517535" cy="5273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507">
                  <a:extLst>
                    <a:ext uri="{9D8B030D-6E8A-4147-A177-3AD203B41FA5}">
                      <a16:colId xmlns:a16="http://schemas.microsoft.com/office/drawing/2014/main" val="4120151961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2303973508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1859512813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262282006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1742752933"/>
                    </a:ext>
                  </a:extLst>
                </a:gridCol>
              </a:tblGrid>
              <a:tr h="7611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CDL_FLAG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CONDITION_CODE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EQUIP_PROB_CODE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FAULT_FLAG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INJ_SEVER_CODE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4953821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3026859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418538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928541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8839552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2820470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0830559"/>
                  </a:ext>
                </a:extLst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>
          <a:xfrm>
            <a:off x="1775136" y="2778919"/>
            <a:ext cx="17901398" cy="4884208"/>
          </a:xfrm>
          <a:prstGeom prst="rect">
            <a:avLst/>
          </a:prstGeom>
        </p:spPr>
        <p:txBody>
          <a:bodyPr>
            <a:noAutofit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4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 smtClean="0">
                <a:latin typeface="+mn-ea"/>
              </a:rPr>
              <a:t>해당 변수로 의미를 알 수 없는 변수 제거</a:t>
            </a:r>
            <a:endParaRPr lang="en-US" altLang="ko-KR" sz="4400" b="1" dirty="0" smtClean="0">
              <a:latin typeface="+mn-ea"/>
            </a:endParaRPr>
          </a:p>
          <a:p>
            <a:pPr lvl="1"/>
            <a:r>
              <a:rPr lang="en-US" altLang="ko-KR" sz="4000" b="1" dirty="0" smtClean="0">
                <a:latin typeface="+mn-ea"/>
              </a:rPr>
              <a:t>CODE </a:t>
            </a:r>
            <a:r>
              <a:rPr lang="ko-KR" altLang="en-US" sz="4000" b="1" dirty="0" smtClean="0">
                <a:latin typeface="+mn-ea"/>
              </a:rPr>
              <a:t>변수 중에</a:t>
            </a:r>
            <a:r>
              <a:rPr lang="en-US" altLang="ko-KR" sz="4000" b="1" dirty="0" smtClean="0">
                <a:latin typeface="+mn-ea"/>
              </a:rPr>
              <a:t> ‘0’</a:t>
            </a:r>
            <a:r>
              <a:rPr lang="ko-KR" altLang="en-US" sz="4000" b="1" dirty="0" smtClean="0">
                <a:latin typeface="+mn-ea"/>
              </a:rPr>
              <a:t>은</a:t>
            </a:r>
            <a:r>
              <a:rPr lang="en-US" altLang="ko-KR" sz="4000" b="1" dirty="0" smtClean="0">
                <a:latin typeface="+mn-ea"/>
              </a:rPr>
              <a:t> Not Applicable , ‘88’</a:t>
            </a:r>
            <a:r>
              <a:rPr lang="ko-KR" altLang="en-US" sz="4000" b="1" dirty="0" smtClean="0">
                <a:latin typeface="+mn-ea"/>
              </a:rPr>
              <a:t>은 </a:t>
            </a:r>
            <a:r>
              <a:rPr lang="en-US" altLang="ko-KR" sz="4000" b="1" dirty="0" smtClean="0">
                <a:latin typeface="+mn-ea"/>
              </a:rPr>
              <a:t>Other, ‘99’</a:t>
            </a:r>
            <a:r>
              <a:rPr lang="ko-KR" altLang="en-US" sz="4000" b="1" dirty="0" smtClean="0">
                <a:latin typeface="+mn-ea"/>
              </a:rPr>
              <a:t>는</a:t>
            </a:r>
            <a:r>
              <a:rPr lang="en-US" altLang="ko-KR" sz="4000" b="1" dirty="0" smtClean="0">
                <a:latin typeface="+mn-ea"/>
              </a:rPr>
              <a:t> Unknown</a:t>
            </a:r>
            <a:r>
              <a:rPr lang="ko-KR" altLang="en-US" sz="4000" b="1" dirty="0" smtClean="0">
                <a:latin typeface="+mn-ea"/>
              </a:rPr>
              <a:t>으로 의미를 알 수 없기에 제거</a:t>
            </a:r>
            <a:endParaRPr lang="en-US" altLang="ko-KR" sz="4000" b="1" dirty="0" smtClean="0">
              <a:latin typeface="+mn-ea"/>
            </a:endParaRPr>
          </a:p>
          <a:p>
            <a:pPr lvl="1"/>
            <a:r>
              <a:rPr lang="en-US" altLang="ko-KR" sz="4000" b="1" dirty="0" smtClean="0">
                <a:latin typeface="+mn-ea"/>
              </a:rPr>
              <a:t>FLAG </a:t>
            </a:r>
            <a:r>
              <a:rPr lang="ko-KR" altLang="en-US" sz="4000" b="1" dirty="0" smtClean="0">
                <a:latin typeface="+mn-ea"/>
              </a:rPr>
              <a:t>변수 중에 </a:t>
            </a:r>
            <a:r>
              <a:rPr lang="en-US" altLang="ko-KR" sz="4000" b="1" dirty="0" smtClean="0">
                <a:latin typeface="+mn-ea"/>
              </a:rPr>
              <a:t>‘U’</a:t>
            </a:r>
            <a:r>
              <a:rPr lang="ko-KR" altLang="en-US" sz="4000" b="1" dirty="0" smtClean="0">
                <a:latin typeface="+mn-ea"/>
              </a:rPr>
              <a:t>는 </a:t>
            </a:r>
            <a:r>
              <a:rPr lang="en-US" altLang="ko-KR" sz="4000" b="1" dirty="0" smtClean="0">
                <a:latin typeface="+mn-ea"/>
              </a:rPr>
              <a:t>Unknown</a:t>
            </a:r>
            <a:r>
              <a:rPr lang="ko-KR" altLang="en-US" sz="4000" b="1" dirty="0" smtClean="0">
                <a:latin typeface="+mn-ea"/>
              </a:rPr>
              <a:t>으로 의미를 알 수 없기에 제거</a:t>
            </a:r>
            <a:endParaRPr lang="en-US" altLang="ko-KR" sz="4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19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24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158997" y="7053529"/>
          <a:ext cx="17517535" cy="5273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507">
                  <a:extLst>
                    <a:ext uri="{9D8B030D-6E8A-4147-A177-3AD203B41FA5}">
                      <a16:colId xmlns:a16="http://schemas.microsoft.com/office/drawing/2014/main" val="4120151961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2303973508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1859512813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262282006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1742752933"/>
                    </a:ext>
                  </a:extLst>
                </a:gridCol>
              </a:tblGrid>
              <a:tr h="7611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CDL_FLAG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CONDITION_CODE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EQUIP_PROB_CODE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FAULT_FLAG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INJ_SEVER_CODE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4953821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026859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18538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28541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8839552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820470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0830559"/>
                  </a:ext>
                </a:extLst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>
          <a:xfrm>
            <a:off x="1775136" y="2778919"/>
            <a:ext cx="17901398" cy="4884208"/>
          </a:xfrm>
          <a:prstGeom prst="rect">
            <a:avLst/>
          </a:prstGeom>
        </p:spPr>
        <p:txBody>
          <a:bodyPr>
            <a:noAutofit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4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 smtClean="0">
                <a:latin typeface="+mn-ea"/>
              </a:rPr>
              <a:t>해당 변수로 의미를 알 수 없는 변수 제거</a:t>
            </a:r>
            <a:endParaRPr lang="en-US" altLang="ko-KR" sz="4400" b="1" dirty="0" smtClean="0">
              <a:latin typeface="+mn-ea"/>
            </a:endParaRPr>
          </a:p>
          <a:p>
            <a:pPr lvl="1"/>
            <a:r>
              <a:rPr lang="en-US" altLang="ko-KR" sz="4000" b="1" dirty="0" smtClean="0">
                <a:latin typeface="+mn-ea"/>
              </a:rPr>
              <a:t>CODE </a:t>
            </a:r>
            <a:r>
              <a:rPr lang="ko-KR" altLang="en-US" sz="4000" b="1" dirty="0" smtClean="0">
                <a:latin typeface="+mn-ea"/>
              </a:rPr>
              <a:t>변수 중에</a:t>
            </a:r>
            <a:r>
              <a:rPr lang="en-US" altLang="ko-KR" sz="4000" b="1" dirty="0" smtClean="0">
                <a:latin typeface="+mn-ea"/>
              </a:rPr>
              <a:t> ‘0’</a:t>
            </a:r>
            <a:r>
              <a:rPr lang="ko-KR" altLang="en-US" sz="4000" b="1" dirty="0" smtClean="0">
                <a:latin typeface="+mn-ea"/>
              </a:rPr>
              <a:t>은</a:t>
            </a:r>
            <a:r>
              <a:rPr lang="en-US" altLang="ko-KR" sz="4000" b="1" dirty="0" smtClean="0">
                <a:latin typeface="+mn-ea"/>
              </a:rPr>
              <a:t> Not Applicable , ‘88’</a:t>
            </a:r>
            <a:r>
              <a:rPr lang="ko-KR" altLang="en-US" sz="4000" b="1" dirty="0" smtClean="0">
                <a:latin typeface="+mn-ea"/>
              </a:rPr>
              <a:t>은 </a:t>
            </a:r>
            <a:r>
              <a:rPr lang="en-US" altLang="ko-KR" sz="4000" b="1" dirty="0" smtClean="0">
                <a:latin typeface="+mn-ea"/>
              </a:rPr>
              <a:t>Other, ‘99’</a:t>
            </a:r>
            <a:r>
              <a:rPr lang="ko-KR" altLang="en-US" sz="4000" b="1" dirty="0" smtClean="0">
                <a:latin typeface="+mn-ea"/>
              </a:rPr>
              <a:t>는</a:t>
            </a:r>
            <a:r>
              <a:rPr lang="en-US" altLang="ko-KR" sz="4000" b="1" dirty="0" smtClean="0">
                <a:latin typeface="+mn-ea"/>
              </a:rPr>
              <a:t> Unknown</a:t>
            </a:r>
            <a:r>
              <a:rPr lang="ko-KR" altLang="en-US" sz="4000" b="1" dirty="0" smtClean="0">
                <a:latin typeface="+mn-ea"/>
              </a:rPr>
              <a:t>으로 의미를 알 수 없기에 제거</a:t>
            </a:r>
            <a:endParaRPr lang="en-US" altLang="ko-KR" sz="4000" b="1" dirty="0" smtClean="0">
              <a:latin typeface="+mn-ea"/>
            </a:endParaRPr>
          </a:p>
          <a:p>
            <a:pPr lvl="1"/>
            <a:r>
              <a:rPr lang="en-US" altLang="ko-KR" sz="4000" b="1" dirty="0" smtClean="0">
                <a:latin typeface="+mn-ea"/>
              </a:rPr>
              <a:t>FLAG </a:t>
            </a:r>
            <a:r>
              <a:rPr lang="ko-KR" altLang="en-US" sz="4000" b="1" dirty="0" smtClean="0">
                <a:latin typeface="+mn-ea"/>
              </a:rPr>
              <a:t>변수 중에 </a:t>
            </a:r>
            <a:r>
              <a:rPr lang="en-US" altLang="ko-KR" sz="4000" b="1" dirty="0" smtClean="0">
                <a:latin typeface="+mn-ea"/>
              </a:rPr>
              <a:t>‘U’</a:t>
            </a:r>
            <a:r>
              <a:rPr lang="ko-KR" altLang="en-US" sz="4000" b="1" dirty="0" smtClean="0">
                <a:latin typeface="+mn-ea"/>
              </a:rPr>
              <a:t>는 </a:t>
            </a:r>
            <a:r>
              <a:rPr lang="en-US" altLang="ko-KR" sz="4000" b="1" dirty="0" smtClean="0">
                <a:latin typeface="+mn-ea"/>
              </a:rPr>
              <a:t>Unknown</a:t>
            </a:r>
            <a:r>
              <a:rPr lang="ko-KR" altLang="en-US" sz="4000" b="1" dirty="0" smtClean="0">
                <a:latin typeface="+mn-ea"/>
              </a:rPr>
              <a:t>으로 의미를 알 수 없기에 제거</a:t>
            </a:r>
            <a:endParaRPr lang="en-US" altLang="ko-KR" sz="4000" b="1" dirty="0" smtClean="0">
              <a:latin typeface="+mn-ea"/>
            </a:endParaRPr>
          </a:p>
          <a:p>
            <a:pPr marL="0" indent="0">
              <a:buNone/>
            </a:pPr>
            <a:endParaRPr lang="en-US" altLang="ko-KR" sz="4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668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25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775135" y="2778919"/>
            <a:ext cx="18819647" cy="4884208"/>
          </a:xfrm>
          <a:prstGeom prst="rect">
            <a:avLst/>
          </a:prstGeom>
        </p:spPr>
        <p:txBody>
          <a:bodyPr>
            <a:noAutofit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4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 smtClean="0">
                <a:latin typeface="+mn-ea"/>
              </a:rPr>
              <a:t>명세서에 없는 </a:t>
            </a:r>
            <a:r>
              <a:rPr lang="en-US" altLang="ko-KR" sz="4400" b="1" dirty="0" smtClean="0">
                <a:latin typeface="+mn-ea"/>
              </a:rPr>
              <a:t>code</a:t>
            </a:r>
            <a:r>
              <a:rPr lang="ko-KR" altLang="en-US" sz="4400" b="1" dirty="0" smtClean="0">
                <a:latin typeface="+mn-ea"/>
              </a:rPr>
              <a:t>값 제거</a:t>
            </a:r>
            <a:r>
              <a:rPr lang="en-US" altLang="ko-KR" sz="4400" b="1" dirty="0" smtClean="0">
                <a:latin typeface="+mn-ea"/>
              </a:rPr>
              <a:t>(‘JUNCTION_CODE’</a:t>
            </a:r>
            <a:r>
              <a:rPr lang="ko-KR" altLang="en-US" sz="4400" b="1" dirty="0" smtClean="0">
                <a:latin typeface="+mn-ea"/>
              </a:rPr>
              <a:t>의 </a:t>
            </a:r>
            <a:r>
              <a:rPr lang="en-US" altLang="ko-KR" sz="4400" b="1" dirty="0" smtClean="0">
                <a:latin typeface="+mn-ea"/>
              </a:rPr>
              <a:t>11.04 </a:t>
            </a:r>
            <a:r>
              <a:rPr lang="ko-KR" altLang="en-US" sz="4400" b="1" dirty="0" smtClean="0">
                <a:latin typeface="+mn-ea"/>
              </a:rPr>
              <a:t>제거</a:t>
            </a:r>
            <a:r>
              <a:rPr lang="en-US" altLang="ko-KR" sz="4400" b="1" dirty="0" smtClean="0">
                <a:latin typeface="+mn-ea"/>
              </a:rPr>
              <a:t>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158997" y="4414237"/>
          <a:ext cx="17517535" cy="537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507">
                  <a:extLst>
                    <a:ext uri="{9D8B030D-6E8A-4147-A177-3AD203B41FA5}">
                      <a16:colId xmlns:a16="http://schemas.microsoft.com/office/drawing/2014/main" val="4120151961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2303973508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1859512813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262282006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1742752933"/>
                    </a:ext>
                  </a:extLst>
                </a:gridCol>
              </a:tblGrid>
              <a:tr h="761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VEHICLE_ID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COLLISION_TYPE_CODE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C_M_ZONE_FLAG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JUNCTION_CODE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4953821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da228c65-08b2-4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3026859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aa1234e6-67f9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418538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9ca73964-465b-48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928541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7ee401cd-2c36-4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8839552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ff3790ab-120c-4c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2820470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888ad113-c3c1-45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0830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26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26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775135" y="2778919"/>
            <a:ext cx="18819647" cy="4884208"/>
          </a:xfrm>
          <a:prstGeom prst="rect">
            <a:avLst/>
          </a:prstGeom>
        </p:spPr>
        <p:txBody>
          <a:bodyPr>
            <a:noAutofit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4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 smtClean="0">
                <a:latin typeface="+mn-ea"/>
              </a:rPr>
              <a:t>명세서에 없는 </a:t>
            </a:r>
            <a:r>
              <a:rPr lang="en-US" altLang="ko-KR" sz="4400" b="1" dirty="0" smtClean="0">
                <a:latin typeface="+mn-ea"/>
              </a:rPr>
              <a:t>code</a:t>
            </a:r>
            <a:r>
              <a:rPr lang="ko-KR" altLang="en-US" sz="4400" b="1" dirty="0" smtClean="0">
                <a:latin typeface="+mn-ea"/>
              </a:rPr>
              <a:t>값 제거</a:t>
            </a:r>
            <a:r>
              <a:rPr lang="en-US" altLang="ko-KR" sz="4400" b="1" dirty="0" smtClean="0">
                <a:latin typeface="+mn-ea"/>
              </a:rPr>
              <a:t>(‘JUNCTION_CODE’</a:t>
            </a:r>
            <a:r>
              <a:rPr lang="ko-KR" altLang="en-US" sz="4400" b="1" dirty="0" smtClean="0">
                <a:latin typeface="+mn-ea"/>
              </a:rPr>
              <a:t>의 </a:t>
            </a:r>
            <a:r>
              <a:rPr lang="en-US" altLang="ko-KR" sz="4400" b="1" dirty="0" smtClean="0">
                <a:latin typeface="+mn-ea"/>
              </a:rPr>
              <a:t>11.04 </a:t>
            </a:r>
            <a:r>
              <a:rPr lang="ko-KR" altLang="en-US" sz="4400" b="1" dirty="0" smtClean="0">
                <a:latin typeface="+mn-ea"/>
              </a:rPr>
              <a:t>제거</a:t>
            </a:r>
            <a:r>
              <a:rPr lang="en-US" altLang="ko-KR" sz="4400" b="1" dirty="0" smtClean="0">
                <a:latin typeface="+mn-ea"/>
              </a:rPr>
              <a:t>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158997" y="4414237"/>
          <a:ext cx="17517535" cy="537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507">
                  <a:extLst>
                    <a:ext uri="{9D8B030D-6E8A-4147-A177-3AD203B41FA5}">
                      <a16:colId xmlns:a16="http://schemas.microsoft.com/office/drawing/2014/main" val="4120151961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2303973508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1859512813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262282006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1742752933"/>
                    </a:ext>
                  </a:extLst>
                </a:gridCol>
              </a:tblGrid>
              <a:tr h="761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VEHICLE_ID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COLLISION_TYPE_CODE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C_M_ZONE_FLAG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JUNCTION_CODE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4953821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da228c65-08b2-4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3026859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aa1234e6-67f9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418538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9ca73964-465b-48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11.04</a:t>
                      </a:r>
                    </a:p>
                  </a:txBody>
                  <a:tcPr marL="9525" marR="9525" marT="9525" marB="0" anchor="ctr">
                    <a:solidFill>
                      <a:srgbClr val="F856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28541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7ee401cd-2c36-4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8839552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ff3790ab-120c-4c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2820470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888ad113-c3c1-45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0830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6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27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775135" y="2778919"/>
            <a:ext cx="18819647" cy="4884208"/>
          </a:xfrm>
          <a:prstGeom prst="rect">
            <a:avLst/>
          </a:prstGeom>
        </p:spPr>
        <p:txBody>
          <a:bodyPr>
            <a:noAutofit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4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 smtClean="0">
                <a:latin typeface="+mn-ea"/>
              </a:rPr>
              <a:t>명세서에 없는 </a:t>
            </a:r>
            <a:r>
              <a:rPr lang="en-US" altLang="ko-KR" sz="4400" b="1" dirty="0" smtClean="0">
                <a:latin typeface="+mn-ea"/>
              </a:rPr>
              <a:t>code</a:t>
            </a:r>
            <a:r>
              <a:rPr lang="ko-KR" altLang="en-US" sz="4400" b="1" dirty="0" smtClean="0">
                <a:latin typeface="+mn-ea"/>
              </a:rPr>
              <a:t>값 제거</a:t>
            </a:r>
            <a:r>
              <a:rPr lang="en-US" altLang="ko-KR" sz="4400" b="1" dirty="0" smtClean="0">
                <a:latin typeface="+mn-ea"/>
              </a:rPr>
              <a:t>(‘JUNCTION_CODE’</a:t>
            </a:r>
            <a:r>
              <a:rPr lang="ko-KR" altLang="en-US" sz="4400" b="1" dirty="0" smtClean="0">
                <a:latin typeface="+mn-ea"/>
              </a:rPr>
              <a:t>의 </a:t>
            </a:r>
            <a:r>
              <a:rPr lang="en-US" altLang="ko-KR" sz="4400" b="1" dirty="0" smtClean="0">
                <a:latin typeface="+mn-ea"/>
              </a:rPr>
              <a:t>11.04 </a:t>
            </a:r>
            <a:r>
              <a:rPr lang="ko-KR" altLang="en-US" sz="4400" b="1" dirty="0" smtClean="0">
                <a:latin typeface="+mn-ea"/>
              </a:rPr>
              <a:t>제거</a:t>
            </a:r>
            <a:r>
              <a:rPr lang="en-US" altLang="ko-KR" sz="4400" b="1" dirty="0" smtClean="0">
                <a:latin typeface="+mn-ea"/>
              </a:rPr>
              <a:t>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158997" y="4414237"/>
          <a:ext cx="17517535" cy="537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507">
                  <a:extLst>
                    <a:ext uri="{9D8B030D-6E8A-4147-A177-3AD203B41FA5}">
                      <a16:colId xmlns:a16="http://schemas.microsoft.com/office/drawing/2014/main" val="4120151961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2303973508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1859512813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262282006"/>
                    </a:ext>
                  </a:extLst>
                </a:gridCol>
                <a:gridCol w="3503507">
                  <a:extLst>
                    <a:ext uri="{9D8B030D-6E8A-4147-A177-3AD203B41FA5}">
                      <a16:colId xmlns:a16="http://schemas.microsoft.com/office/drawing/2014/main" val="1742752933"/>
                    </a:ext>
                  </a:extLst>
                </a:gridCol>
              </a:tblGrid>
              <a:tr h="761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VEHICLE_ID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COLLISION_TYPE_CODE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C_M_ZONE_FLAG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JUNCTION_CODE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4953821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da228c65-08b2-4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3026859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aa1234e6-67f9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418538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CCD4E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CCD4E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9ca73964-465b-48</a:t>
                      </a:r>
                      <a:endParaRPr lang="en-US" sz="2800" b="1" i="0" u="none" strike="noStrike" dirty="0">
                        <a:solidFill>
                          <a:srgbClr val="CCD4E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CCD4E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CCD4E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CCD4E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928541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7ee401cd-2c36-4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8839552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ff3790ab-120c-4c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2820470"/>
                  </a:ext>
                </a:extLst>
              </a:tr>
              <a:tr h="752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888ad113-c3c1-45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0830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2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28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775135" y="2536825"/>
            <a:ext cx="21018239" cy="4285721"/>
          </a:xfrm>
          <a:prstGeom prst="rect">
            <a:avLst/>
          </a:prstGeom>
        </p:spPr>
        <p:txBody>
          <a:bodyPr/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4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각 변수들의 값을 </a:t>
            </a:r>
            <a:r>
              <a:rPr lang="en-US" altLang="ko-KR" b="1" dirty="0"/>
              <a:t>code</a:t>
            </a:r>
            <a:r>
              <a:rPr lang="ko-KR" altLang="en-US" b="1" dirty="0"/>
              <a:t>화된 상태로 결과를 보면 해석하기 어려우므로 변수 명세서를 참고하여 의미를 나타내는 </a:t>
            </a:r>
            <a:r>
              <a:rPr lang="en-US" altLang="ko-KR" b="1" dirty="0"/>
              <a:t>description</a:t>
            </a:r>
            <a:r>
              <a:rPr lang="ko-KR" altLang="en-US" b="1" dirty="0"/>
              <a:t>으로 변수 이름</a:t>
            </a:r>
            <a:r>
              <a:rPr lang="en-US" altLang="ko-KR" b="1" dirty="0"/>
              <a:t>(‘column name’)</a:t>
            </a:r>
            <a:r>
              <a:rPr lang="ko-KR" altLang="en-US" b="1" dirty="0"/>
              <a:t>과 </a:t>
            </a:r>
            <a:r>
              <a:rPr lang="en-US" altLang="ko-KR" b="1" dirty="0"/>
              <a:t>‘Value Description’</a:t>
            </a:r>
            <a:r>
              <a:rPr lang="ko-KR" altLang="en-US" b="1" dirty="0"/>
              <a:t>으로</a:t>
            </a:r>
            <a:r>
              <a:rPr lang="en-US" altLang="ko-KR" b="1" dirty="0"/>
              <a:t> </a:t>
            </a:r>
            <a:r>
              <a:rPr lang="ko-KR" altLang="en-US" b="1" dirty="0"/>
              <a:t>변환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변수 명세서를 쉽게 이용하려고 사용할 변수에 따라 </a:t>
            </a:r>
            <a:r>
              <a:rPr lang="en-US" altLang="ko-KR" b="1" dirty="0"/>
              <a:t>manually ‘desc.csv’</a:t>
            </a:r>
            <a:r>
              <a:rPr lang="ko-KR" altLang="en-US" b="1" dirty="0"/>
              <a:t>라는 파일을 생성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50755"/>
          <a:stretch/>
        </p:blipFill>
        <p:spPr>
          <a:xfrm>
            <a:off x="2294134" y="6958014"/>
            <a:ext cx="7966310" cy="5775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49843"/>
          <a:stretch/>
        </p:blipFill>
        <p:spPr>
          <a:xfrm>
            <a:off x="11112499" y="6958013"/>
            <a:ext cx="7821467" cy="577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3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2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Formulation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775136" y="2959114"/>
            <a:ext cx="21649267" cy="3386666"/>
          </a:xfrm>
          <a:prstGeom prst="rect">
            <a:avLst/>
          </a:prstGeom>
        </p:spPr>
        <p:txBody>
          <a:bodyPr/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4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ko-KR" altLang="en-US" sz="4400" b="1" dirty="0">
                <a:latin typeface="+mn-ea"/>
              </a:rPr>
              <a:t>비즈니스 문제 </a:t>
            </a:r>
            <a:r>
              <a:rPr lang="en-US" altLang="ko-KR" sz="4400" b="1" dirty="0">
                <a:latin typeface="+mn-ea"/>
              </a:rPr>
              <a:t>: </a:t>
            </a:r>
            <a:r>
              <a:rPr lang="ko-KR" altLang="en-US" sz="4400" b="1" dirty="0">
                <a:latin typeface="+mn-ea"/>
              </a:rPr>
              <a:t>교통사고의 유형화 및 분석을 통한 인명 피해 감소 정책 방안 모색</a:t>
            </a:r>
            <a:endParaRPr lang="en-US" altLang="ko-KR" sz="4400" b="1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4400" b="1" dirty="0">
                <a:latin typeface="+mn-ea"/>
              </a:rPr>
              <a:t>데이터 </a:t>
            </a:r>
            <a:r>
              <a:rPr lang="en-US" altLang="ko-KR" sz="4400" b="1" dirty="0">
                <a:latin typeface="+mn-ea"/>
              </a:rPr>
              <a:t>: 2015</a:t>
            </a:r>
            <a:r>
              <a:rPr lang="ko-KR" altLang="en-US" sz="4400" b="1" dirty="0">
                <a:latin typeface="+mn-ea"/>
              </a:rPr>
              <a:t>년 </a:t>
            </a:r>
            <a:r>
              <a:rPr lang="en-US" altLang="ko-KR" sz="4400" b="1" dirty="0">
                <a:latin typeface="+mn-ea"/>
              </a:rPr>
              <a:t>1</a:t>
            </a:r>
            <a:r>
              <a:rPr lang="ko-KR" altLang="en-US" sz="4400" b="1" dirty="0">
                <a:latin typeface="+mn-ea"/>
              </a:rPr>
              <a:t>월 </a:t>
            </a:r>
            <a:r>
              <a:rPr lang="en-US" altLang="ko-KR" sz="4400" b="1" dirty="0">
                <a:latin typeface="+mn-ea"/>
              </a:rPr>
              <a:t>– 12</a:t>
            </a:r>
            <a:r>
              <a:rPr lang="ko-KR" altLang="en-US" sz="4400" b="1" dirty="0">
                <a:latin typeface="+mn-ea"/>
              </a:rPr>
              <a:t>월 </a:t>
            </a:r>
            <a:r>
              <a:rPr lang="en-US" altLang="ko-KR" sz="4400" b="1" dirty="0">
                <a:latin typeface="+mn-ea"/>
              </a:rPr>
              <a:t>Maryland </a:t>
            </a:r>
            <a:r>
              <a:rPr lang="ko-KR" altLang="en-US" sz="4400" b="1" dirty="0">
                <a:latin typeface="+mn-ea"/>
              </a:rPr>
              <a:t>주 교통 사고 </a:t>
            </a:r>
            <a:r>
              <a:rPr lang="ko-KR" altLang="en-US" sz="4400" b="1" dirty="0" smtClean="0">
                <a:latin typeface="+mn-ea"/>
              </a:rPr>
              <a:t>데이터</a:t>
            </a:r>
            <a:endParaRPr lang="en-US" altLang="ko-KR" sz="4400" b="1" dirty="0" smtClean="0">
              <a:latin typeface="+mn-ea"/>
            </a:endParaRPr>
          </a:p>
          <a:p>
            <a:pPr>
              <a:lnSpc>
                <a:spcPct val="250000"/>
              </a:lnSpc>
            </a:pPr>
            <a:endParaRPr lang="en-US" altLang="ko-KR" sz="4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89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29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75136" y="3320928"/>
            <a:ext cx="20087822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분석에 필요한 변수 중에 </a:t>
            </a:r>
            <a:r>
              <a:rPr lang="en-US" altLang="ko-KR" b="1" dirty="0"/>
              <a:t>SEX_CODE</a:t>
            </a:r>
            <a:r>
              <a:rPr lang="ko-KR" altLang="en-US" b="1" dirty="0"/>
              <a:t>를 제외한</a:t>
            </a:r>
            <a:r>
              <a:rPr lang="en-US" altLang="ko-KR" b="1" dirty="0"/>
              <a:t> </a:t>
            </a:r>
            <a:r>
              <a:rPr lang="ko-KR" altLang="en-US" b="1" dirty="0"/>
              <a:t>나머지 </a:t>
            </a:r>
            <a:r>
              <a:rPr lang="en-US" altLang="ko-KR" b="1" dirty="0"/>
              <a:t>CODE</a:t>
            </a:r>
            <a:r>
              <a:rPr lang="ko-KR" altLang="en-US" b="1" dirty="0"/>
              <a:t>들은 전부 변수의 값이 </a:t>
            </a:r>
            <a:r>
              <a:rPr lang="en-US" altLang="ko-KR" b="1" dirty="0"/>
              <a:t>code</a:t>
            </a:r>
            <a:r>
              <a:rPr lang="ko-KR" altLang="en-US" b="1" dirty="0"/>
              <a:t>화 되어있어서 변환이 필요함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그 외에 </a:t>
            </a:r>
            <a:r>
              <a:rPr lang="en-US" altLang="ko-KR" b="1" dirty="0"/>
              <a:t>FLAG</a:t>
            </a:r>
            <a:r>
              <a:rPr lang="ko-KR" altLang="en-US" b="1" dirty="0"/>
              <a:t>등의 변수들은 변환이 필요치 않음</a:t>
            </a:r>
            <a:r>
              <a:rPr lang="en-US" altLang="ko-KR" b="1" dirty="0"/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188632" y="6173913"/>
          <a:ext cx="7598834" cy="662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417">
                  <a:extLst>
                    <a:ext uri="{9D8B030D-6E8A-4147-A177-3AD203B41FA5}">
                      <a16:colId xmlns:a16="http://schemas.microsoft.com/office/drawing/2014/main" val="4120151961"/>
                    </a:ext>
                  </a:extLst>
                </a:gridCol>
                <a:gridCol w="3799417">
                  <a:extLst>
                    <a:ext uri="{9D8B030D-6E8A-4147-A177-3AD203B41FA5}">
                      <a16:colId xmlns:a16="http://schemas.microsoft.com/office/drawing/2014/main" val="2775686069"/>
                    </a:ext>
                  </a:extLst>
                </a:gridCol>
              </a:tblGrid>
              <a:tr h="13758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JUNCTION_CODE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LIGHT_CODE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4953821"/>
                  </a:ext>
                </a:extLst>
              </a:tr>
              <a:tr h="10261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418538"/>
                  </a:ext>
                </a:extLst>
              </a:tr>
              <a:tr h="10261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928541"/>
                  </a:ext>
                </a:extLst>
              </a:tr>
              <a:tr h="10261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8839552"/>
                  </a:ext>
                </a:extLst>
              </a:tr>
              <a:tr h="11471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2820470"/>
                  </a:ext>
                </a:extLst>
              </a:tr>
              <a:tr h="10261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0830559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10423203" y="8773927"/>
            <a:ext cx="1562100" cy="926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2895792" y="6173913"/>
          <a:ext cx="8237008" cy="662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504">
                  <a:extLst>
                    <a:ext uri="{9D8B030D-6E8A-4147-A177-3AD203B41FA5}">
                      <a16:colId xmlns:a16="http://schemas.microsoft.com/office/drawing/2014/main" val="1168580965"/>
                    </a:ext>
                  </a:extLst>
                </a:gridCol>
                <a:gridCol w="4118504">
                  <a:extLst>
                    <a:ext uri="{9D8B030D-6E8A-4147-A177-3AD203B41FA5}">
                      <a16:colId xmlns:a16="http://schemas.microsoft.com/office/drawing/2014/main" val="3523974032"/>
                    </a:ext>
                  </a:extLst>
                </a:gridCol>
              </a:tblGrid>
              <a:tr h="110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JUNCTION_CODE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LIGHT_CODE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4227220"/>
                  </a:ext>
                </a:extLst>
              </a:tr>
              <a:tr h="110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 Intersection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Dark Lights 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0522158"/>
                  </a:ext>
                </a:extLst>
              </a:tr>
              <a:tr h="110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 Intersection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Daylight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0994777"/>
                  </a:ext>
                </a:extLst>
              </a:tr>
              <a:tr h="110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Intersection Related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Daylight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0226227"/>
                  </a:ext>
                </a:extLst>
              </a:tr>
              <a:tr h="110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Intersection Related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Daylight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0604122"/>
                  </a:ext>
                </a:extLst>
              </a:tr>
              <a:tr h="11046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Intersection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Daylight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6950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2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3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Formulation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775136" y="2959114"/>
            <a:ext cx="21649267" cy="3386666"/>
          </a:xfrm>
          <a:prstGeom prst="rect">
            <a:avLst/>
          </a:prstGeom>
        </p:spPr>
        <p:txBody>
          <a:bodyPr/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4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[1] </a:t>
            </a:r>
            <a:r>
              <a:rPr lang="ko-KR" altLang="en-US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군집화를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 통한 교통사고의 유형 분석 </a:t>
            </a:r>
            <a:endParaRPr lang="en-US" altLang="ko-KR" b="1" dirty="0" smtClean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분석 프레임 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군집화</a:t>
            </a:r>
            <a:endParaRPr lang="en-US" altLang="ko-KR" b="1" dirty="0" smtClean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학습 알고리즘 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: [k-means 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 Decision Tree]</a:t>
            </a:r>
          </a:p>
          <a:p>
            <a:pPr lvl="1">
              <a:lnSpc>
                <a:spcPct val="200000"/>
              </a:lnSpc>
            </a:pPr>
            <a:r>
              <a:rPr lang="ko-KR" altLang="en-US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입력변수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 marL="2177278" lvl="2" indent="0">
              <a:lnSpc>
                <a:spcPct val="200000"/>
              </a:lnSpc>
              <a:buNone/>
            </a:pPr>
            <a:r>
              <a:rPr lang="en-US" altLang="ko-KR" sz="4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1)</a:t>
            </a:r>
            <a:r>
              <a:rPr lang="ko-KR" altLang="en-US" sz="4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사고 발생 환경 변수</a:t>
            </a:r>
            <a:r>
              <a:rPr lang="en-US" altLang="ko-KR" sz="4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4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날씨</a:t>
            </a:r>
            <a:r>
              <a:rPr lang="en-US" altLang="ko-KR" sz="4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4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 노면 상태</a:t>
            </a:r>
            <a:r>
              <a:rPr lang="en-US" altLang="ko-KR" sz="4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4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야간 주행 여부</a:t>
            </a:r>
            <a:r>
              <a:rPr lang="en-US" altLang="ko-KR" sz="4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4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교차로 여부</a:t>
            </a:r>
            <a:r>
              <a:rPr lang="en-US" altLang="ko-KR" sz="4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, …)</a:t>
            </a:r>
            <a:endParaRPr lang="en-US" altLang="ko-KR" sz="4400" b="1" dirty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 marL="2177278" lvl="2" indent="0">
              <a:lnSpc>
                <a:spcPct val="200000"/>
              </a:lnSpc>
              <a:buNone/>
            </a:pPr>
            <a:r>
              <a:rPr lang="en-US" altLang="ko-KR" sz="4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2)</a:t>
            </a:r>
            <a:r>
              <a:rPr lang="ko-KR" altLang="en-US" sz="4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충돌 </a:t>
            </a:r>
            <a:r>
              <a:rPr lang="ko-KR" altLang="en-US" sz="4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상황 변수</a:t>
            </a:r>
            <a:r>
              <a:rPr lang="en-US" altLang="ko-KR" sz="4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4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주행 상태</a:t>
            </a:r>
            <a:r>
              <a:rPr lang="en-US" altLang="ko-KR" sz="4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4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충돌 </a:t>
            </a:r>
            <a:r>
              <a:rPr lang="ko-KR" altLang="en-US" sz="4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유형</a:t>
            </a:r>
            <a:r>
              <a:rPr lang="en-US" altLang="ko-KR" sz="4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출력변수 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교통사고의 유형 코드</a:t>
            </a:r>
            <a:endParaRPr lang="en-US" altLang="ko-KR" b="1" dirty="0" smtClean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127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4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Formulation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775136" y="2959114"/>
            <a:ext cx="21649267" cy="3386666"/>
          </a:xfrm>
          <a:prstGeom prst="rect">
            <a:avLst/>
          </a:prstGeom>
        </p:spPr>
        <p:txBody>
          <a:bodyPr/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4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[2] 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교통사고 유형에 따른 인명 피해도 및 사고 유형 별 특성 분석</a:t>
            </a:r>
            <a:endParaRPr lang="en-US" altLang="ko-KR" b="1" dirty="0" smtClean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분석 프레임 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데이터 시각화</a:t>
            </a:r>
            <a:endParaRPr lang="en-US" altLang="ko-KR" b="1" dirty="0" smtClean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학습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알고리즘 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: X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입력변수 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교통사고의 유형 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코드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인적 변수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인명 피해 관련 변수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출력변수 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교통사고 유형 별 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빈도 및 치사도 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사용자가 정의한 </a:t>
            </a:r>
            <a:r>
              <a:rPr lang="ko-KR" altLang="en-US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인명 피해 지수</a:t>
            </a:r>
            <a:r>
              <a:rPr lang="en-US" altLang="ko-KR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)</a:t>
            </a:r>
            <a:endParaRPr lang="en-US" altLang="ko-KR" b="1" dirty="0" smtClean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42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 rot="16200000">
            <a:off x="9635446" y="-4981201"/>
            <a:ext cx="5116281" cy="24387175"/>
          </a:xfrm>
          <a:prstGeom prst="rect">
            <a:avLst/>
          </a:prstGeom>
          <a:gradFill flip="none" rotWithShape="1">
            <a:gsLst>
              <a:gs pos="0">
                <a:srgbClr val="28384C">
                  <a:alpha val="93000"/>
                </a:srgbClr>
              </a:gs>
              <a:gs pos="100000">
                <a:srgbClr val="28384C">
                  <a:alpha val="64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32711" y="6058042"/>
            <a:ext cx="18540792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3800" b="1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cs typeface="Roboto Black"/>
              </a:rPr>
              <a:t>Data Preprocessing</a:t>
            </a:r>
            <a:endParaRPr lang="en-US" sz="13800" b="1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  <a:cs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0625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6</a:t>
            </a:fld>
            <a:endParaRPr lang="en-US" b="1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057409" y="2664862"/>
            <a:ext cx="20735965" cy="10197042"/>
          </a:xfrm>
          <a:prstGeom prst="rect">
            <a:avLst/>
          </a:prstGeom>
        </p:spPr>
        <p:txBody>
          <a:bodyPr>
            <a:normAutofit/>
          </a:bodyPr>
          <a:lstStyle>
            <a:lvl1pPr marL="816479" indent="-81647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1769038" indent="-68039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44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2721597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3810236" indent="-544319" algn="l" defTabSz="108863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4898875" indent="-544319" algn="l" defTabSz="1088639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5987514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153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792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431" indent="-544319" algn="l" defTabSz="1088639" rtl="0" eaLnBrk="1" latinLnBrk="0" hangingPunct="1">
              <a:spcBef>
                <a:spcPct val="20000"/>
              </a:spcBef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>
                <a:latin typeface="+mn-ea"/>
              </a:rPr>
              <a:t>테이블</a:t>
            </a:r>
            <a:endParaRPr lang="en-US" altLang="ko-KR" b="1" dirty="0" smtClean="0">
              <a:latin typeface="+mn-ea"/>
            </a:endParaRPr>
          </a:p>
          <a:p>
            <a:pPr marL="0" indent="0">
              <a:buNone/>
            </a:pP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ACCIDENT(</a:t>
            </a:r>
            <a:r>
              <a:rPr lang="ko-KR" altLang="en-US" b="1" dirty="0" smtClean="0">
                <a:solidFill>
                  <a:schemeClr val="accent1"/>
                </a:solidFill>
                <a:latin typeface="+mn-ea"/>
              </a:rPr>
              <a:t>사고변수</a:t>
            </a:r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) : </a:t>
            </a:r>
            <a:r>
              <a:rPr lang="ko-KR" altLang="en-US" b="1" dirty="0" smtClean="0">
                <a:solidFill>
                  <a:schemeClr val="accent1"/>
                </a:solidFill>
                <a:latin typeface="+mn-ea"/>
              </a:rPr>
              <a:t>사고 발생 당시 도로 상황에 대한 테이블</a:t>
            </a:r>
            <a:endParaRPr lang="en-US" altLang="ko-KR" b="1" dirty="0" smtClean="0">
              <a:solidFill>
                <a:schemeClr val="accent1"/>
              </a:solidFill>
              <a:latin typeface="+mn-ea"/>
            </a:endParaRPr>
          </a:p>
          <a:p>
            <a:pPr lvl="1"/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PERSON(</a:t>
            </a:r>
            <a:r>
              <a:rPr lang="ko-KR" altLang="en-US" b="1" dirty="0" err="1" smtClean="0">
                <a:solidFill>
                  <a:schemeClr val="accent1"/>
                </a:solidFill>
                <a:latin typeface="+mn-ea"/>
              </a:rPr>
              <a:t>인적변수</a:t>
            </a:r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) : </a:t>
            </a:r>
            <a:r>
              <a:rPr lang="ko-KR" altLang="en-US" b="1" dirty="0" smtClean="0">
                <a:solidFill>
                  <a:schemeClr val="accent1"/>
                </a:solidFill>
                <a:latin typeface="+mn-ea"/>
              </a:rPr>
              <a:t>사고와 연관된 사람에 대한 테이블</a:t>
            </a:r>
            <a:endParaRPr lang="en-US" altLang="ko-KR" b="1" dirty="0" smtClean="0">
              <a:solidFill>
                <a:schemeClr val="accent1"/>
              </a:solidFill>
              <a:latin typeface="+mn-ea"/>
            </a:endParaRPr>
          </a:p>
          <a:p>
            <a:pPr lvl="1"/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VEHICLE(</a:t>
            </a:r>
            <a:r>
              <a:rPr lang="ko-KR" altLang="en-US" b="1" dirty="0" smtClean="0">
                <a:solidFill>
                  <a:schemeClr val="accent1"/>
                </a:solidFill>
                <a:latin typeface="+mn-ea"/>
              </a:rPr>
              <a:t>차량변수</a:t>
            </a:r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) : </a:t>
            </a:r>
            <a:r>
              <a:rPr lang="ko-KR" altLang="en-US" b="1" dirty="0" smtClean="0">
                <a:solidFill>
                  <a:schemeClr val="accent1"/>
                </a:solidFill>
                <a:latin typeface="+mn-ea"/>
              </a:rPr>
              <a:t>사고와 연관된 차량에 대한 테이블</a:t>
            </a:r>
            <a:endParaRPr lang="en-US" altLang="ko-KR" b="1" dirty="0" smtClean="0">
              <a:solidFill>
                <a:schemeClr val="accent1"/>
              </a:solidFill>
              <a:latin typeface="+mn-ea"/>
            </a:endParaRPr>
          </a:p>
          <a:p>
            <a:pPr lvl="1"/>
            <a:r>
              <a:rPr lang="en-US" altLang="ko-KR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ea"/>
              </a:rPr>
              <a:t>EMS : </a:t>
            </a:r>
            <a:r>
              <a:rPr lang="ko-KR" altLang="en-US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ea"/>
              </a:rPr>
              <a:t>응급 의료 서비스와 관련된 테이블</a:t>
            </a:r>
            <a:endParaRPr lang="en-US" altLang="ko-KR" b="1" dirty="0" smtClean="0">
              <a:solidFill>
                <a:schemeClr val="tx1">
                  <a:lumMod val="40000"/>
                  <a:lumOff val="60000"/>
                </a:schemeClr>
              </a:solidFill>
              <a:latin typeface="+mn-ea"/>
            </a:endParaRPr>
          </a:p>
          <a:p>
            <a:pPr lvl="1"/>
            <a:r>
              <a:rPr lang="en-US" altLang="ko-KR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ea"/>
              </a:rPr>
              <a:t>CIRCUM_PERSON : </a:t>
            </a:r>
            <a:r>
              <a:rPr lang="ko-KR" altLang="en-US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ea"/>
              </a:rPr>
              <a:t>사고에 원인이 된 인적 요소에 대한 테이블</a:t>
            </a:r>
            <a:endParaRPr lang="en-US" altLang="ko-KR" b="1" dirty="0" smtClean="0">
              <a:solidFill>
                <a:schemeClr val="tx1">
                  <a:lumMod val="40000"/>
                  <a:lumOff val="60000"/>
                </a:schemeClr>
              </a:solidFill>
              <a:latin typeface="+mn-ea"/>
            </a:endParaRPr>
          </a:p>
          <a:p>
            <a:pPr lvl="1"/>
            <a:r>
              <a:rPr lang="en-US" altLang="ko-KR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ea"/>
              </a:rPr>
              <a:t>CIRCUM_VEHICLE : </a:t>
            </a:r>
            <a:r>
              <a:rPr lang="ko-KR" altLang="en-US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ea"/>
              </a:rPr>
              <a:t>사고에 원인이 된 차량 요소에 대한 테이블</a:t>
            </a:r>
            <a:endParaRPr lang="en-US" altLang="ko-KR" b="1" dirty="0" smtClean="0">
              <a:solidFill>
                <a:schemeClr val="tx1">
                  <a:lumMod val="40000"/>
                  <a:lumOff val="60000"/>
                </a:schemeClr>
              </a:solidFill>
              <a:latin typeface="+mn-ea"/>
            </a:endParaRPr>
          </a:p>
          <a:p>
            <a:pPr lvl="1"/>
            <a:r>
              <a:rPr lang="en-US" altLang="ko-KR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ea"/>
              </a:rPr>
              <a:t>CIRCUM_ROAD : </a:t>
            </a:r>
            <a:r>
              <a:rPr lang="ko-KR" altLang="en-US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ea"/>
              </a:rPr>
              <a:t>사고에 원인이 된 노면 상태에 대한 테이블</a:t>
            </a:r>
            <a:endParaRPr lang="en-US" altLang="ko-KR" b="1" dirty="0" smtClean="0">
              <a:solidFill>
                <a:schemeClr val="tx1">
                  <a:lumMod val="40000"/>
                  <a:lumOff val="60000"/>
                </a:schemeClr>
              </a:solidFill>
              <a:latin typeface="+mn-ea"/>
            </a:endParaRPr>
          </a:p>
          <a:p>
            <a:pPr lvl="1"/>
            <a:r>
              <a:rPr lang="en-US" altLang="ko-KR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ea"/>
              </a:rPr>
              <a:t>CIRCUM_WEATHER : </a:t>
            </a:r>
            <a:r>
              <a:rPr lang="ko-KR" altLang="en-US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ea"/>
              </a:rPr>
              <a:t>사고에 원인이 된 날씨 상태에 대한 테이블</a:t>
            </a:r>
            <a:endParaRPr lang="en-US" altLang="ko-KR" b="1" dirty="0" smtClean="0">
              <a:solidFill>
                <a:schemeClr val="tx1">
                  <a:lumMod val="40000"/>
                  <a:lumOff val="60000"/>
                </a:schemeClr>
              </a:solidFill>
              <a:latin typeface="+mn-ea"/>
            </a:endParaRPr>
          </a:p>
          <a:p>
            <a:pPr marL="0" indent="0">
              <a:buFont typeface="Arial"/>
              <a:buNone/>
            </a:pPr>
            <a:endParaRPr lang="ko-KR" altLang="en-US" b="1" dirty="0">
              <a:latin typeface="+mn-ea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263063" y="11211417"/>
            <a:ext cx="1761066" cy="146998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264771" y="11530912"/>
            <a:ext cx="14024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</a:rPr>
              <a:t>3</a:t>
            </a:r>
            <a:r>
              <a:rPr lang="ko-KR" altLang="en-US" sz="4800" b="1" dirty="0" smtClean="0">
                <a:solidFill>
                  <a:schemeClr val="accent1"/>
                </a:solidFill>
              </a:rPr>
              <a:t>개 테이블을 분석에 활용</a:t>
            </a:r>
            <a:endParaRPr lang="en-US" altLang="ko-KR" sz="4800" b="1" dirty="0" smtClean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92165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7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75135" y="3834096"/>
            <a:ext cx="19858737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latin typeface="+mn-ea"/>
              </a:rPr>
              <a:t>Accident, Vehicle, Person </a:t>
            </a:r>
            <a:r>
              <a:rPr lang="ko-KR" altLang="en-US" sz="4400" b="1" dirty="0">
                <a:latin typeface="+mn-ea"/>
              </a:rPr>
              <a:t>테이블을 통합</a:t>
            </a:r>
            <a:endParaRPr lang="en-US" altLang="ko-KR" sz="4400" b="1" dirty="0">
              <a:latin typeface="+mn-ea"/>
            </a:endParaRPr>
          </a:p>
          <a:p>
            <a:endParaRPr lang="en-US" altLang="ko-KR" sz="4400" b="1" dirty="0">
              <a:latin typeface="+mn-ea"/>
            </a:endParaRPr>
          </a:p>
          <a:p>
            <a:r>
              <a:rPr lang="ko-KR" altLang="en-US" sz="4400" b="1" dirty="0">
                <a:latin typeface="+mn-ea"/>
              </a:rPr>
              <a:t>각 행은 운전자 한 명에 대한 </a:t>
            </a:r>
            <a:r>
              <a:rPr lang="ko-KR" altLang="en-US" sz="4400" b="1" dirty="0" smtClean="0">
                <a:latin typeface="+mn-ea"/>
              </a:rPr>
              <a:t>정보</a:t>
            </a:r>
            <a:endParaRPr lang="en-US" altLang="ko-KR" sz="4400" b="1" dirty="0" smtClean="0">
              <a:latin typeface="+mn-ea"/>
            </a:endParaRPr>
          </a:p>
          <a:p>
            <a:pPr marL="1660139" lvl="1" indent="-571500">
              <a:lnSpc>
                <a:spcPct val="200000"/>
              </a:lnSpc>
              <a:buFontTx/>
              <a:buChar char="-"/>
            </a:pPr>
            <a:r>
              <a:rPr lang="ko-KR" altLang="en-US" sz="4400" b="1" dirty="0" smtClean="0">
                <a:latin typeface="+mn-ea"/>
              </a:rPr>
              <a:t>사고 상황 관련 변수</a:t>
            </a:r>
            <a:endParaRPr lang="en-US" altLang="ko-KR" sz="4400" b="1" dirty="0" smtClean="0">
              <a:latin typeface="+mn-ea"/>
            </a:endParaRPr>
          </a:p>
          <a:p>
            <a:pPr marL="1660139" lvl="1" indent="-571500">
              <a:lnSpc>
                <a:spcPct val="200000"/>
              </a:lnSpc>
              <a:buFontTx/>
              <a:buChar char="-"/>
            </a:pPr>
            <a:r>
              <a:rPr lang="ko-KR" altLang="en-US" sz="4400" b="1" dirty="0">
                <a:latin typeface="+mn-ea"/>
              </a:rPr>
              <a:t>충돌 상황 </a:t>
            </a:r>
            <a:r>
              <a:rPr lang="ko-KR" altLang="en-US" sz="4400" b="1" dirty="0" smtClean="0">
                <a:latin typeface="+mn-ea"/>
              </a:rPr>
              <a:t>변수</a:t>
            </a:r>
            <a:endParaRPr lang="en-US" altLang="ko-KR" sz="4400" b="1" dirty="0" smtClean="0">
              <a:latin typeface="+mn-ea"/>
            </a:endParaRPr>
          </a:p>
          <a:p>
            <a:pPr marL="1660139" lvl="1" indent="-571500">
              <a:lnSpc>
                <a:spcPct val="200000"/>
              </a:lnSpc>
              <a:buFontTx/>
              <a:buChar char="-"/>
            </a:pPr>
            <a:r>
              <a:rPr lang="ko-KR" altLang="en-US" sz="4400" b="1" dirty="0" smtClean="0">
                <a:latin typeface="+mn-ea"/>
              </a:rPr>
              <a:t>인적 변수</a:t>
            </a:r>
            <a:endParaRPr lang="en-US" altLang="ko-KR" sz="4400" b="1" dirty="0" smtClean="0">
              <a:latin typeface="+mn-ea"/>
            </a:endParaRPr>
          </a:p>
          <a:p>
            <a:pPr marL="1660139" lvl="1" indent="-571500">
              <a:lnSpc>
                <a:spcPct val="200000"/>
              </a:lnSpc>
              <a:buFontTx/>
              <a:buChar char="-"/>
            </a:pPr>
            <a:r>
              <a:rPr lang="ko-KR" altLang="en-US" sz="4400" b="1" dirty="0" smtClean="0">
                <a:latin typeface="+mn-ea"/>
              </a:rPr>
              <a:t>차량 변수</a:t>
            </a:r>
            <a:endParaRPr lang="en-US" altLang="ko-KR" sz="4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187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0716D-6579-E840-A866-65A32A51B07B}" type="slidenum">
              <a:rPr lang="en-US" b="1" smtClean="0"/>
              <a:t>8</a:t>
            </a:fld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1775136" y="968500"/>
            <a:ext cx="17284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/>
                </a:solidFill>
                <a:latin typeface="+mj-ea"/>
                <a:ea typeface="+mj-ea"/>
              </a:rPr>
              <a:t>Preprocessing</a:t>
            </a:r>
            <a:endParaRPr lang="en-US" altLang="ko-KR" sz="5400" b="1" dirty="0">
              <a:solidFill>
                <a:schemeClr val="tx2"/>
              </a:solidFill>
              <a:latin typeface="+mj-ea"/>
              <a:ea typeface="+mj-ea"/>
              <a:cs typeface="Roboto Black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689858" y="11223783"/>
            <a:ext cx="21624975" cy="748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400" dirty="0" smtClean="0">
                <a:latin typeface="+mn-ea"/>
              </a:rPr>
              <a:t>ACCIDENT </a:t>
            </a:r>
            <a:r>
              <a:rPr lang="ko-KR" altLang="en-US" sz="4400" dirty="0" smtClean="0">
                <a:latin typeface="+mn-ea"/>
              </a:rPr>
              <a:t>테이블과 </a:t>
            </a:r>
            <a:r>
              <a:rPr lang="en-US" altLang="ko-KR" sz="4400" dirty="0" smtClean="0">
                <a:latin typeface="+mn-ea"/>
              </a:rPr>
              <a:t>PERSON </a:t>
            </a:r>
            <a:r>
              <a:rPr lang="ko-KR" altLang="en-US" sz="4400" dirty="0" smtClean="0">
                <a:latin typeface="+mn-ea"/>
              </a:rPr>
              <a:t>테이블을 </a:t>
            </a:r>
            <a:r>
              <a:rPr lang="en-US" altLang="ko-KR" sz="4400" dirty="0" smtClean="0">
                <a:latin typeface="+mn-ea"/>
              </a:rPr>
              <a:t>‘REPORT_NO’</a:t>
            </a:r>
            <a:r>
              <a:rPr lang="ko-KR" altLang="en-US" sz="4400" dirty="0" smtClean="0">
                <a:latin typeface="+mn-ea"/>
              </a:rPr>
              <a:t>을 기준으로 </a:t>
            </a:r>
            <a:r>
              <a:rPr lang="en-US" altLang="ko-KR" sz="4400" dirty="0" smtClean="0">
                <a:latin typeface="+mn-ea"/>
              </a:rPr>
              <a:t>inner join</a:t>
            </a:r>
            <a:endParaRPr lang="ko-KR" altLang="en-US" sz="4400" dirty="0"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78291"/>
              </p:ext>
            </p:extLst>
          </p:nvPr>
        </p:nvGraphicFramePr>
        <p:xfrm>
          <a:off x="1689858" y="5455925"/>
          <a:ext cx="7523480" cy="5205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3676770750"/>
                    </a:ext>
                  </a:extLst>
                </a:gridCol>
                <a:gridCol w="1880870">
                  <a:extLst>
                    <a:ext uri="{9D8B030D-6E8A-4147-A177-3AD203B41FA5}">
                      <a16:colId xmlns:a16="http://schemas.microsoft.com/office/drawing/2014/main" val="979229806"/>
                    </a:ext>
                  </a:extLst>
                </a:gridCol>
                <a:gridCol w="1880870">
                  <a:extLst>
                    <a:ext uri="{9D8B030D-6E8A-4147-A177-3AD203B41FA5}">
                      <a16:colId xmlns:a16="http://schemas.microsoft.com/office/drawing/2014/main" val="1281693349"/>
                    </a:ext>
                  </a:extLst>
                </a:gridCol>
                <a:gridCol w="1880870">
                  <a:extLst>
                    <a:ext uri="{9D8B030D-6E8A-4147-A177-3AD203B41FA5}">
                      <a16:colId xmlns:a16="http://schemas.microsoft.com/office/drawing/2014/main" val="3122290994"/>
                    </a:ext>
                  </a:extLst>
                </a:gridCol>
              </a:tblGrid>
              <a:tr h="1131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WEATHER_CODE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ACC_TIME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6351585"/>
                  </a:ext>
                </a:extLst>
              </a:tr>
              <a:tr h="814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AC1982000H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02-28-2015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02:36:00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002451"/>
                  </a:ext>
                </a:extLst>
              </a:tr>
              <a:tr h="814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ADE4590008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03-26-2015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11:00:00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3494450"/>
                  </a:ext>
                </a:extLst>
              </a:tr>
              <a:tr h="814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ADE9790001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03-19-2015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02:35:00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999207"/>
                  </a:ext>
                </a:extLst>
              </a:tr>
              <a:tr h="814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ADE9840001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03-19-2015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05:20:00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9164242"/>
                  </a:ext>
                </a:extLst>
              </a:tr>
              <a:tr h="814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ADI965000B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03-19-2015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14:00:00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101448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05980"/>
              </p:ext>
            </p:extLst>
          </p:nvPr>
        </p:nvGraphicFramePr>
        <p:xfrm>
          <a:off x="15265486" y="5455925"/>
          <a:ext cx="7905656" cy="520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14">
                  <a:extLst>
                    <a:ext uri="{9D8B030D-6E8A-4147-A177-3AD203B41FA5}">
                      <a16:colId xmlns:a16="http://schemas.microsoft.com/office/drawing/2014/main" val="3676770750"/>
                    </a:ext>
                  </a:extLst>
                </a:gridCol>
                <a:gridCol w="1976414">
                  <a:extLst>
                    <a:ext uri="{9D8B030D-6E8A-4147-A177-3AD203B41FA5}">
                      <a16:colId xmlns:a16="http://schemas.microsoft.com/office/drawing/2014/main" val="979229806"/>
                    </a:ext>
                  </a:extLst>
                </a:gridCol>
                <a:gridCol w="1976414">
                  <a:extLst>
                    <a:ext uri="{9D8B030D-6E8A-4147-A177-3AD203B41FA5}">
                      <a16:colId xmlns:a16="http://schemas.microsoft.com/office/drawing/2014/main" val="1281693349"/>
                    </a:ext>
                  </a:extLst>
                </a:gridCol>
                <a:gridCol w="1976414">
                  <a:extLst>
                    <a:ext uri="{9D8B030D-6E8A-4147-A177-3AD203B41FA5}">
                      <a16:colId xmlns:a16="http://schemas.microsoft.com/office/drawing/2014/main" val="3122290994"/>
                    </a:ext>
                  </a:extLst>
                </a:gridCol>
              </a:tblGrid>
              <a:tr h="1045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REPORT_NO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DATE_OF_BIRTH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PERSON_ID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FAULT_FLAG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6351585"/>
                  </a:ext>
                </a:extLst>
              </a:tr>
              <a:tr h="824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AB26960029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30-JUL-78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56d476bb-0efa-4c29-ac60-5b5820dd5e99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002451"/>
                  </a:ext>
                </a:extLst>
              </a:tr>
              <a:tr h="824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AB26960032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03-APR-61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bcb7ef96-a41d-432d-9cc8-12768ea82bca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999207"/>
                  </a:ext>
                </a:extLst>
              </a:tr>
              <a:tr h="824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AB36760008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29-DEC-83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d1e7ed18-688b-4b8b-ba82-26c2c631368c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9164242"/>
                  </a:ext>
                </a:extLst>
              </a:tr>
              <a:tr h="824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AC1022000M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11-JAN-90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8be0639e-3342-49dc-85c5-0c90e174286c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1014483"/>
                  </a:ext>
                </a:extLst>
              </a:tr>
              <a:tr h="824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AC11690005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09-NOV-63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1b9c9360-390e-4569-96ff-651bf185122d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6468363"/>
                  </a:ext>
                </a:extLst>
              </a:tr>
            </a:tbl>
          </a:graphicData>
        </a:graphic>
      </p:graphicFrame>
      <p:cxnSp>
        <p:nvCxnSpPr>
          <p:cNvPr id="4" name="꺾인 연결선 3"/>
          <p:cNvCxnSpPr/>
          <p:nvPr/>
        </p:nvCxnSpPr>
        <p:spPr>
          <a:xfrm>
            <a:off x="9196123" y="4429111"/>
            <a:ext cx="7616368" cy="983891"/>
          </a:xfrm>
          <a:prstGeom prst="bentConnector3">
            <a:avLst>
              <a:gd name="adj1" fmla="val 99933"/>
            </a:avLst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0800000" flipV="1">
            <a:off x="2701637" y="4430704"/>
            <a:ext cx="6511701" cy="982297"/>
          </a:xfrm>
          <a:prstGeom prst="bentConnector3">
            <a:avLst>
              <a:gd name="adj1" fmla="val 100106"/>
            </a:avLst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037" y="5744442"/>
            <a:ext cx="4991100" cy="38481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689858" y="2745013"/>
            <a:ext cx="157364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 smtClean="0">
                <a:latin typeface="+mn-ea"/>
              </a:rPr>
              <a:t>PERSON </a:t>
            </a:r>
            <a:r>
              <a:rPr lang="ko-KR" altLang="en-US" sz="4000" b="1" dirty="0" smtClean="0">
                <a:latin typeface="+mn-ea"/>
              </a:rPr>
              <a:t>테이블에 </a:t>
            </a:r>
            <a:r>
              <a:rPr lang="en-US" altLang="ko-KR" sz="4000" b="1" dirty="0" smtClean="0">
                <a:latin typeface="+mn-ea"/>
              </a:rPr>
              <a:t>ACCIDENT</a:t>
            </a:r>
            <a:r>
              <a:rPr lang="ko-KR" altLang="en-US" sz="4000" b="1" dirty="0" smtClean="0">
                <a:latin typeface="+mn-ea"/>
              </a:rPr>
              <a:t> 테이블을 사고 번호를 기준으로 통합</a:t>
            </a:r>
            <a:endParaRPr lang="en-US" altLang="ko-KR" sz="4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84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Light">
      <a:dk1>
        <a:srgbClr val="737572"/>
      </a:dk1>
      <a:lt1>
        <a:sysClr val="window" lastClr="FFFFFF"/>
      </a:lt1>
      <a:dk2>
        <a:srgbClr val="2B84D2"/>
      </a:dk2>
      <a:lt2>
        <a:srgbClr val="FFFFFF"/>
      </a:lt2>
      <a:accent1>
        <a:srgbClr val="216BA9"/>
      </a:accent1>
      <a:accent2>
        <a:srgbClr val="7C8185"/>
      </a:accent2>
      <a:accent3>
        <a:srgbClr val="216BA9"/>
      </a:accent3>
      <a:accent4>
        <a:srgbClr val="7C8185"/>
      </a:accent4>
      <a:accent5>
        <a:srgbClr val="216BA9"/>
      </a:accent5>
      <a:accent6>
        <a:srgbClr val="7C8185"/>
      </a:accent6>
      <a:hlink>
        <a:srgbClr val="216BA9"/>
      </a:hlink>
      <a:folHlink>
        <a:srgbClr val="4EAA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</TotalTime>
  <Words>1455</Words>
  <Application>Microsoft Office PowerPoint</Application>
  <PresentationFormat>사용자 지정</PresentationFormat>
  <Paragraphs>744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Adobe 고딕 Std B</vt:lpstr>
      <vt:lpstr>Roboto Black</vt:lpstr>
      <vt:lpstr>Roboto Light</vt:lpstr>
      <vt:lpstr>Roboto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Louis Twelve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Twelve</dc:creator>
  <cp:lastModifiedBy>Windows 사용자</cp:lastModifiedBy>
  <cp:revision>472</cp:revision>
  <cp:lastPrinted>2017-02-24T00:56:26Z</cp:lastPrinted>
  <dcterms:created xsi:type="dcterms:W3CDTF">2015-03-16T21:05:54Z</dcterms:created>
  <dcterms:modified xsi:type="dcterms:W3CDTF">2017-03-02T06:06:20Z</dcterms:modified>
</cp:coreProperties>
</file>