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3" r:id="rId8"/>
    <p:sldId id="264" r:id="rId9"/>
    <p:sldId id="266" r:id="rId10"/>
    <p:sldId id="267" r:id="rId11"/>
    <p:sldId id="268" r:id="rId12"/>
  </p:sldIdLst>
  <p:sldSz cx="9144000" cy="5143500" type="screen16x9"/>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8B8B8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82545" autoAdjust="0"/>
  </p:normalViewPr>
  <p:slideViewPr>
    <p:cSldViewPr snapToGrid="0" snapToObjects="1">
      <p:cViewPr varScale="1">
        <p:scale>
          <a:sx n="118" d="100"/>
          <a:sy n="118" d="100"/>
        </p:scale>
        <p:origin x="566"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60854E3-1497-0744-B040-5DF6365302EA}" type="datetimeFigureOut">
              <a:rPr lang="fr-FR" smtClean="0"/>
              <a:t>09/12/2021</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13ACB88-655A-8D4C-8CE5-2E237B6CFAE1}" type="slidenum">
              <a:rPr lang="fr-FR" smtClean="0"/>
              <a:t>‹N°›</a:t>
            </a:fld>
            <a:endParaRPr lang="fr-FR"/>
          </a:p>
        </p:txBody>
      </p:sp>
    </p:spTree>
    <p:extLst>
      <p:ext uri="{BB962C8B-B14F-4D97-AF65-F5344CB8AC3E}">
        <p14:creationId xmlns:p14="http://schemas.microsoft.com/office/powerpoint/2010/main" val="463315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1E22894-B65C-E342-8D31-57D034836A37}" type="datetimeFigureOut">
              <a:rPr lang="fr-FR" smtClean="0"/>
              <a:t>09/12/2021</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2115FA4-1F4D-404B-A8E0-BB6BD6487BB4}" type="slidenum">
              <a:rPr lang="fr-FR" smtClean="0"/>
              <a:t>‹N°›</a:t>
            </a:fld>
            <a:endParaRPr lang="fr-FR"/>
          </a:p>
        </p:txBody>
      </p:sp>
    </p:spTree>
    <p:extLst>
      <p:ext uri="{BB962C8B-B14F-4D97-AF65-F5344CB8AC3E}">
        <p14:creationId xmlns:p14="http://schemas.microsoft.com/office/powerpoint/2010/main" val="12973909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2</a:t>
            </a:fld>
            <a:endParaRPr lang="fr-FR"/>
          </a:p>
        </p:txBody>
      </p:sp>
    </p:spTree>
    <p:extLst>
      <p:ext uri="{BB962C8B-B14F-4D97-AF65-F5344CB8AC3E}">
        <p14:creationId xmlns:p14="http://schemas.microsoft.com/office/powerpoint/2010/main" val="234800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10</a:t>
            </a:fld>
            <a:endParaRPr lang="fr-FR"/>
          </a:p>
        </p:txBody>
      </p:sp>
    </p:spTree>
    <p:extLst>
      <p:ext uri="{BB962C8B-B14F-4D97-AF65-F5344CB8AC3E}">
        <p14:creationId xmlns:p14="http://schemas.microsoft.com/office/powerpoint/2010/main" val="4151738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1">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9144000" cy="2769394"/>
          </a:xfrm>
        </p:spPr>
        <p:txBody>
          <a:bodyPr>
            <a:noAutofit/>
          </a:bodyPr>
          <a:lstStyle/>
          <a:p>
            <a:endParaRPr lang="fr-FR" dirty="0"/>
          </a:p>
        </p:txBody>
      </p:sp>
      <p:sp>
        <p:nvSpPr>
          <p:cNvPr id="14" name="Espace réservé du texte 13"/>
          <p:cNvSpPr>
            <a:spLocks noGrp="1"/>
          </p:cNvSpPr>
          <p:nvPr>
            <p:ph type="body" sz="quarter" idx="15" hasCustomPrompt="1"/>
          </p:nvPr>
        </p:nvSpPr>
        <p:spPr>
          <a:xfrm>
            <a:off x="388939" y="3169052"/>
            <a:ext cx="8366125" cy="1574790"/>
          </a:xfrm>
        </p:spPr>
        <p:txBody>
          <a:bodyPr/>
          <a:lstStyle>
            <a:lvl1pPr algn="ctr">
              <a:spcAft>
                <a:spcPts val="1600"/>
              </a:spcAft>
              <a:defRPr sz="1200" b="0" cap="none" spc="-100"/>
            </a:lvl1pPr>
            <a:lvl2pPr algn="ctr">
              <a:lnSpc>
                <a:spcPts val="3200"/>
              </a:lnSpc>
              <a:spcAft>
                <a:spcPts val="1400"/>
              </a:spcAft>
              <a:defRPr sz="3400" b="1" spc="-100" baseline="0"/>
            </a:lvl2pPr>
            <a:lvl3pPr algn="ctr">
              <a:lnSpc>
                <a:spcPct val="100000"/>
              </a:lnSpc>
              <a:spcAft>
                <a:spcPts val="0"/>
              </a:spcAft>
              <a:defRPr sz="1200" spc="-1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sp>
        <p:nvSpPr>
          <p:cNvPr id="6" name="Espace réservé pour une image  10"/>
          <p:cNvSpPr>
            <a:spLocks noGrp="1"/>
          </p:cNvSpPr>
          <p:nvPr>
            <p:ph type="pic" sz="quarter" idx="14" hasCustomPrompt="1"/>
          </p:nvPr>
        </p:nvSpPr>
        <p:spPr>
          <a:xfrm>
            <a:off x="242889" y="320676"/>
            <a:ext cx="1296987" cy="1296987"/>
          </a:xfrm>
        </p:spPr>
        <p:txBody>
          <a:bodyPr>
            <a:noAutofit/>
          </a:bodyPr>
          <a:lstStyle/>
          <a:p>
            <a:r>
              <a:rPr lang="fr-FR" dirty="0" smtClean="0"/>
              <a:t>Logo</a:t>
            </a:r>
            <a:endParaRPr lang="fr-FR" dirty="0"/>
          </a:p>
        </p:txBody>
      </p:sp>
      <p:pic>
        <p:nvPicPr>
          <p:cNvPr id="11" name="Espace réservé pour une image  5" descr="image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9144000" cy="2769394"/>
          </a:xfrm>
          <a:prstGeom prst="rect">
            <a:avLst/>
          </a:prstGeom>
        </p:spPr>
      </p:pic>
      <p:pic>
        <p:nvPicPr>
          <p:cNvPr id="12" name="Espace réservé pour une image  6" descr="image2.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2889" y="320676"/>
            <a:ext cx="1296987" cy="1296987"/>
          </a:xfrm>
          <a:prstGeom prst="rect">
            <a:avLst/>
          </a:prstGeom>
        </p:spPr>
      </p:pic>
    </p:spTree>
    <p:extLst>
      <p:ext uri="{BB962C8B-B14F-4D97-AF65-F5344CB8AC3E}">
        <p14:creationId xmlns:p14="http://schemas.microsoft.com/office/powerpoint/2010/main" val="1554463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4612" y="1585533"/>
            <a:ext cx="8092188" cy="1815882"/>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7" name="Image 6"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218068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7" name="Rectangle 6"/>
          <p:cNvSpPr/>
          <p:nvPr userDrawn="1"/>
        </p:nvSpPr>
        <p:spPr>
          <a:xfrm>
            <a:off x="0" y="4514499"/>
            <a:ext cx="9144000" cy="629002"/>
          </a:xfrm>
          <a:prstGeom prst="rect">
            <a:avLst/>
          </a:prstGeom>
          <a:solidFill>
            <a:srgbClr val="00A6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a:xfrm>
            <a:off x="-1" y="3318934"/>
            <a:ext cx="9144002" cy="1297518"/>
          </a:xfrm>
          <a:solidFill>
            <a:schemeClr val="accent4"/>
          </a:solidFill>
        </p:spPr>
        <p:txBody>
          <a:bodyPr lIns="720000" rIns="720000" anchor="b" anchorCtr="0">
            <a:noAutofit/>
          </a:bodyPr>
          <a:lstStyle>
            <a:lvl1pPr marL="0" marR="0" indent="0" algn="ctr" defTabSz="457200" rtl="0" eaLnBrk="1" fontAlgn="auto" latinLnBrk="0" hangingPunct="1">
              <a:lnSpc>
                <a:spcPct val="100000"/>
              </a:lnSpc>
              <a:spcBef>
                <a:spcPts val="0"/>
              </a:spcBef>
              <a:spcAft>
                <a:spcPts val="400"/>
              </a:spcAft>
              <a:buClrTx/>
              <a:buSzTx/>
              <a:buFont typeface="Arial"/>
              <a:buNone/>
              <a:tabLst/>
              <a:defRPr sz="1600" b="0" cap="none">
                <a:solidFill>
                  <a:schemeClr val="bg1"/>
                </a:solidFill>
              </a:defRPr>
            </a:lvl1pPr>
          </a:lstStyle>
          <a:p>
            <a:pPr marL="0" marR="0" lvl="0" indent="0" algn="ctr" defTabSz="457200" rtl="0" eaLnBrk="1" fontAlgn="auto" latinLnBrk="0" hangingPunct="1">
              <a:lnSpc>
                <a:spcPct val="100000"/>
              </a:lnSpc>
              <a:spcBef>
                <a:spcPts val="0"/>
              </a:spcBef>
              <a:spcAft>
                <a:spcPts val="400"/>
              </a:spcAft>
              <a:buClrTx/>
              <a:buSzTx/>
              <a:buFont typeface="Arial"/>
              <a:buNone/>
              <a:tabLst/>
              <a:defRPr/>
            </a:pPr>
            <a:r>
              <a:rPr lang="fr-FR" dirty="0" smtClean="0"/>
              <a:t>Cliquez pour modifier les styles du texte du </a:t>
            </a:r>
            <a:r>
              <a:rPr lang="fr-FR" dirty="0" err="1" smtClean="0"/>
              <a:t>masqueCliquez</a:t>
            </a:r>
            <a:r>
              <a:rPr lang="fr-FR" dirty="0" smtClean="0"/>
              <a:t> pour modifier les styles du texte du masque</a:t>
            </a:r>
          </a:p>
        </p:txBody>
      </p:sp>
      <p:sp>
        <p:nvSpPr>
          <p:cNvPr id="5" name="Espace réservé du pied de page 4"/>
          <p:cNvSpPr>
            <a:spLocks noGrp="1"/>
          </p:cNvSpPr>
          <p:nvPr>
            <p:ph type="ftr" sz="quarter" idx="11"/>
          </p:nvPr>
        </p:nvSpPr>
        <p:spPr/>
        <p:txBody>
          <a:bodyPr/>
          <a:lstStyle>
            <a:lvl1pPr>
              <a:defRPr>
                <a:solidFill>
                  <a:srgbClr val="FFFFFF"/>
                </a:solidFill>
              </a:defRPr>
            </a:lvl1pPr>
          </a:lstStyle>
          <a:p>
            <a:r>
              <a:rPr lang="fr-FR" smtClean="0"/>
              <a:t>Titre de la présentation - date </a:t>
            </a:r>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59894E3C-CCE6-F242-84E3-BCBDD257A1E1}" type="slidenum">
              <a:rPr lang="fr-FR" smtClean="0"/>
              <a:pPr/>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9" name="Image 8"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4677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2">
    <p:spTree>
      <p:nvGrpSpPr>
        <p:cNvPr id="1" name=""/>
        <p:cNvGrpSpPr/>
        <p:nvPr/>
      </p:nvGrpSpPr>
      <p:grpSpPr>
        <a:xfrm>
          <a:off x="0" y="0"/>
          <a:ext cx="0" cy="0"/>
          <a:chOff x="0" y="0"/>
          <a:chExt cx="0" cy="0"/>
        </a:xfrm>
      </p:grpSpPr>
      <p:pic>
        <p:nvPicPr>
          <p:cNvPr id="6" name="Image 5" descr="grille noire.png"/>
          <p:cNvPicPr>
            <a:picLocks noChangeAspect="1"/>
          </p:cNvPicPr>
          <p:nvPr userDrawn="1"/>
        </p:nvPicPr>
        <p:blipFill rotWithShape="1">
          <a:blip r:embed="rId2" cstate="email">
            <a:extLst>
              <a:ext uri="{28A0092B-C50C-407E-A947-70E740481C1C}">
                <a14:useLocalDpi xmlns:a14="http://schemas.microsoft.com/office/drawing/2010/main"/>
              </a:ext>
            </a:extLst>
          </a:blip>
          <a:srcRect l="7546" t="4343" r="27214" b="20956"/>
          <a:stretch/>
        </p:blipFill>
        <p:spPr>
          <a:xfrm>
            <a:off x="0" y="0"/>
            <a:ext cx="9144000" cy="5143500"/>
          </a:xfrm>
          <a:prstGeom prst="rect">
            <a:avLst/>
          </a:prstGeom>
        </p:spPr>
      </p:pic>
      <p:sp>
        <p:nvSpPr>
          <p:cNvPr id="14" name="Espace réservé du texte 13"/>
          <p:cNvSpPr>
            <a:spLocks noGrp="1"/>
          </p:cNvSpPr>
          <p:nvPr>
            <p:ph type="body" sz="quarter" idx="15" hasCustomPrompt="1"/>
          </p:nvPr>
        </p:nvSpPr>
        <p:spPr>
          <a:xfrm>
            <a:off x="388939" y="2057884"/>
            <a:ext cx="8366125" cy="1574790"/>
          </a:xfrm>
        </p:spPr>
        <p:txBody>
          <a:bodyPr/>
          <a:lstStyle>
            <a:lvl1pPr algn="ctr">
              <a:spcAft>
                <a:spcPts val="1600"/>
              </a:spcAft>
              <a:defRPr sz="1200" b="0" cap="none"/>
            </a:lvl1pPr>
            <a:lvl2pPr algn="ctr">
              <a:lnSpc>
                <a:spcPts val="3200"/>
              </a:lnSpc>
              <a:spcAft>
                <a:spcPts val="1400"/>
              </a:spcAft>
              <a:defRPr sz="3400" b="1" baseline="0"/>
            </a:lvl2pPr>
            <a:lvl3pPr algn="ctr">
              <a:lnSpc>
                <a:spcPct val="100000"/>
              </a:lnSpc>
              <a:spcAft>
                <a:spcPts val="0"/>
              </a:spcAft>
              <a:defRPr sz="12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pic>
        <p:nvPicPr>
          <p:cNvPr id="8" name="Image 7" descr="RTE_LogoSeul_RV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2888" y="320675"/>
            <a:ext cx="1296988" cy="1296988"/>
          </a:xfrm>
          <a:prstGeom prst="rect">
            <a:avLst/>
          </a:prstGeom>
        </p:spPr>
      </p:pic>
    </p:spTree>
    <p:extLst>
      <p:ext uri="{BB962C8B-B14F-4D97-AF65-F5344CB8AC3E}">
        <p14:creationId xmlns:p14="http://schemas.microsoft.com/office/powerpoint/2010/main" val="16074714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bg>
      <p:bgPr>
        <a:solidFill>
          <a:schemeClr val="accent2"/>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2"/>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901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2">
    <p:bg>
      <p:bgPr>
        <a:solidFill>
          <a:schemeClr val="accent3"/>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3"/>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570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3">
    <p:bg>
      <p:bgPr>
        <a:solidFill>
          <a:schemeClr val="accent4"/>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4"/>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065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4">
    <p:bg>
      <p:bgPr>
        <a:solidFill>
          <a:schemeClr val="accent1"/>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1"/>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093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 5">
    <p:bg>
      <p:bgPr>
        <a:solidFill>
          <a:schemeClr val="accent5"/>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5"/>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07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6">
    <p:bg>
      <p:bgPr>
        <a:solidFill>
          <a:schemeClr val="accent6"/>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6"/>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195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594612"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891259"/>
            <a:ext cx="8092188" cy="400110"/>
          </a:xfrm>
        </p:spPr>
        <p:txBody>
          <a:bodyPr/>
          <a:lstStyle>
            <a:lvl1pPr algn="ctr">
              <a:spcAft>
                <a:spcPts val="800"/>
              </a:spcAft>
              <a:defRPr sz="2600" cap="none"/>
            </a:lvl1pPr>
            <a:lvl2pPr algn="ctr">
              <a:defRPr sz="2400"/>
            </a:lvl2pPr>
            <a:lvl3pPr algn="ctr">
              <a:defRPr/>
            </a:lvl3pPr>
            <a:lvl4pPr algn="ctr">
              <a:defRPr/>
            </a:lvl4pPr>
            <a:lvl5pPr algn="ctr">
              <a:defRPr/>
            </a:lvl5pPr>
          </a:lstStyle>
          <a:p>
            <a:pPr lvl="0"/>
            <a:r>
              <a:rPr lang="fr-FR" dirty="0" smtClean="0"/>
              <a:t>Sommaire</a:t>
            </a:r>
          </a:p>
        </p:txBody>
      </p:sp>
      <p:sp>
        <p:nvSpPr>
          <p:cNvPr id="11" name="Espace réservé du contenu 2"/>
          <p:cNvSpPr>
            <a:spLocks noGrp="1"/>
          </p:cNvSpPr>
          <p:nvPr>
            <p:ph idx="14" hasCustomPrompt="1"/>
          </p:nvPr>
        </p:nvSpPr>
        <p:spPr>
          <a:xfrm>
            <a:off x="3563888"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pic>
        <p:nvPicPr>
          <p:cNvPr id="13" name="Image 12"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pic>
        <p:nvPicPr>
          <p:cNvPr id="15" name="Image 14" descr="1.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19103" y="402035"/>
            <a:ext cx="443206" cy="431334"/>
          </a:xfrm>
          <a:prstGeom prst="rect">
            <a:avLst/>
          </a:prstGeom>
        </p:spPr>
      </p:pic>
    </p:spTree>
    <p:extLst>
      <p:ext uri="{BB962C8B-B14F-4D97-AF65-F5344CB8AC3E}">
        <p14:creationId xmlns:p14="http://schemas.microsoft.com/office/powerpoint/2010/main" val="357541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350008"/>
            <a:ext cx="8229600" cy="430887"/>
          </a:xfrm>
          <a:prstGeom prst="rect">
            <a:avLst/>
          </a:prstGeom>
        </p:spPr>
        <p:txBody>
          <a:bodyPr vert="horz" lIns="0" tIns="0" rIns="0" bIns="0" rtlCol="0" anchor="t" anchorCtr="0">
            <a:sp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594612" y="1585533"/>
            <a:ext cx="8092188" cy="1508105"/>
          </a:xfrm>
          <a:prstGeom prst="rect">
            <a:avLst/>
          </a:prstGeom>
        </p:spPr>
        <p:txBody>
          <a:bodyPr vert="horz" wrap="square" lIns="0" tIns="0" rIns="0" bIns="0" rtlCol="0">
            <a:spAutoFit/>
          </a:bodyPr>
          <a:lstStyle/>
          <a:p>
            <a:pPr lvl="0"/>
            <a:r>
              <a:rPr lang="fr-FR" dirty="0" smtClean="0"/>
              <a:t>Cliquez pour modifier les styles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3752917" y="4800784"/>
            <a:ext cx="2267801" cy="150065"/>
          </a:xfrm>
          <a:prstGeom prst="rect">
            <a:avLst/>
          </a:prstGeom>
        </p:spPr>
        <p:txBody>
          <a:bodyPr vert="horz" lIns="0" tIns="0" rIns="0" bIns="0" rtlCol="0" anchor="b" anchorCtr="0"/>
          <a:lstStyle>
            <a:lvl1pPr algn="l">
              <a:defRPr sz="700">
                <a:solidFill>
                  <a:schemeClr val="tx1"/>
                </a:solidFill>
                <a:latin typeface="Verdana"/>
                <a:cs typeface="Verdana"/>
              </a:defRPr>
            </a:lvl1pPr>
          </a:lstStyle>
          <a:p>
            <a:endParaRPr lang="fr-FR" dirty="0"/>
          </a:p>
        </p:txBody>
      </p:sp>
      <p:sp>
        <p:nvSpPr>
          <p:cNvPr id="5" name="Espace réservé du pied de page 4"/>
          <p:cNvSpPr>
            <a:spLocks noGrp="1"/>
          </p:cNvSpPr>
          <p:nvPr>
            <p:ph type="ftr" sz="quarter" idx="3"/>
          </p:nvPr>
        </p:nvSpPr>
        <p:spPr>
          <a:xfrm>
            <a:off x="319978" y="4800784"/>
            <a:ext cx="2895600" cy="150065"/>
          </a:xfrm>
          <a:prstGeom prst="rect">
            <a:avLst/>
          </a:prstGeom>
        </p:spPr>
        <p:txBody>
          <a:bodyPr vert="horz" lIns="0" tIns="0" rIns="0" bIns="0" rtlCol="0" anchor="b" anchorCtr="0"/>
          <a:lstStyle>
            <a:lvl1pPr algn="l">
              <a:defRPr sz="700" b="1" kern="1200" spc="-100">
                <a:solidFill>
                  <a:schemeClr val="tx1"/>
                </a:solidFill>
                <a:latin typeface="Verdana"/>
                <a:cs typeface="Verdana"/>
              </a:defRPr>
            </a:lvl1pPr>
          </a:lstStyle>
          <a:p>
            <a:r>
              <a:rPr lang="fr-FR" dirty="0" smtClean="0"/>
              <a:t>Titre de la présentation - date </a:t>
            </a:r>
            <a:endParaRPr lang="fr-FR" dirty="0"/>
          </a:p>
        </p:txBody>
      </p:sp>
      <p:sp>
        <p:nvSpPr>
          <p:cNvPr id="6" name="Espace réservé du numéro de diapositive 5"/>
          <p:cNvSpPr>
            <a:spLocks noGrp="1"/>
          </p:cNvSpPr>
          <p:nvPr>
            <p:ph type="sldNum" sz="quarter" idx="4"/>
          </p:nvPr>
        </p:nvSpPr>
        <p:spPr>
          <a:xfrm>
            <a:off x="6553200" y="4800784"/>
            <a:ext cx="2133600" cy="150065"/>
          </a:xfrm>
          <a:prstGeom prst="rect">
            <a:avLst/>
          </a:prstGeom>
        </p:spPr>
        <p:txBody>
          <a:bodyPr vert="horz" lIns="0" tIns="0" rIns="0" bIns="0" rtlCol="0" anchor="b" anchorCtr="0"/>
          <a:lstStyle>
            <a:lvl1pPr algn="r">
              <a:defRPr sz="900" b="1" spc="-100">
                <a:solidFill>
                  <a:schemeClr val="tx1"/>
                </a:solidFill>
                <a:latin typeface="Verdana"/>
                <a:cs typeface="Verdana"/>
              </a:defRPr>
            </a:lvl1pPr>
          </a:lstStyle>
          <a:p>
            <a:fld id="{59894E3C-CCE6-F242-84E3-BCBDD257A1E1}" type="slidenum">
              <a:rPr lang="fr-FR" smtClean="0"/>
              <a:pPr/>
              <a:t>‹N°›</a:t>
            </a:fld>
            <a:endParaRPr lang="fr-FR" dirty="0"/>
          </a:p>
        </p:txBody>
      </p:sp>
    </p:spTree>
    <p:extLst>
      <p:ext uri="{BB962C8B-B14F-4D97-AF65-F5344CB8AC3E}">
        <p14:creationId xmlns:p14="http://schemas.microsoft.com/office/powerpoint/2010/main" val="241328464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0" r:id="rId4"/>
    <p:sldLayoutId id="2147483661" r:id="rId5"/>
    <p:sldLayoutId id="2147483662" r:id="rId6"/>
    <p:sldLayoutId id="2147483663" r:id="rId7"/>
    <p:sldLayoutId id="2147483664" r:id="rId8"/>
    <p:sldLayoutId id="2147483656" r:id="rId9"/>
    <p:sldLayoutId id="2147483650" r:id="rId10"/>
    <p:sldLayoutId id="2147483659" r:id="rId11"/>
  </p:sldLayoutIdLst>
  <p:hf hdr="0" ftr="0" dt="0"/>
  <p:txStyles>
    <p:titleStyle>
      <a:lvl1pPr algn="ctr" defTabSz="457200" rtl="0" eaLnBrk="1" latinLnBrk="0" hangingPunct="1">
        <a:spcBef>
          <a:spcPct val="0"/>
        </a:spcBef>
        <a:buNone/>
        <a:defRPr sz="2800" b="1" kern="1200" cap="all" spc="-100">
          <a:solidFill>
            <a:schemeClr val="tx1"/>
          </a:solidFill>
          <a:latin typeface="Verdana"/>
          <a:ea typeface="+mj-ea"/>
          <a:cs typeface="Verdana"/>
        </a:defRPr>
      </a:lvl1pPr>
    </p:titleStyle>
    <p:bodyStyle>
      <a:lvl1pPr marL="0" indent="0" algn="l" defTabSz="457200" rtl="0" eaLnBrk="1" latinLnBrk="0" hangingPunct="1">
        <a:spcBef>
          <a:spcPts val="0"/>
        </a:spcBef>
        <a:spcAft>
          <a:spcPts val="400"/>
        </a:spcAft>
        <a:buFont typeface="Arial"/>
        <a:buNone/>
        <a:defRPr sz="2000" b="1" kern="1200" cap="all" spc="-100">
          <a:solidFill>
            <a:schemeClr val="tx1"/>
          </a:solidFill>
          <a:latin typeface="Verdana"/>
          <a:ea typeface="+mn-ea"/>
          <a:cs typeface="Verdana"/>
        </a:defRPr>
      </a:lvl1pPr>
      <a:lvl2pPr marL="0" indent="0" algn="just" defTabSz="457200" rtl="0" eaLnBrk="1" latinLnBrk="0" hangingPunct="1">
        <a:spcBef>
          <a:spcPts val="0"/>
        </a:spcBef>
        <a:spcAft>
          <a:spcPts val="1000"/>
        </a:spcAft>
        <a:buFont typeface="Arial"/>
        <a:buNone/>
        <a:defRPr sz="18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6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704851" y="1568441"/>
            <a:ext cx="7772400" cy="984885"/>
          </a:xfrm>
        </p:spPr>
        <p:txBody>
          <a:bodyPr/>
          <a:lstStyle/>
          <a:p>
            <a:r>
              <a:rPr lang="fr-FR" sz="3600" dirty="0"/>
              <a:t>PSCOPF : </a:t>
            </a:r>
            <a:r>
              <a:rPr lang="fr-FR" sz="2800" dirty="0"/>
              <a:t>Description d’un module de calcul pour l’EOD court terme</a:t>
            </a:r>
          </a:p>
        </p:txBody>
      </p:sp>
      <p:sp>
        <p:nvSpPr>
          <p:cNvPr id="6" name="Espace réservé du texte 5"/>
          <p:cNvSpPr>
            <a:spLocks noGrp="1"/>
          </p:cNvSpPr>
          <p:nvPr>
            <p:ph type="body" sz="quarter" idx="10"/>
          </p:nvPr>
        </p:nvSpPr>
        <p:spPr/>
        <p:txBody>
          <a:bodyPr/>
          <a:lstStyle/>
          <a:p>
            <a:endParaRPr lang="fr-FR"/>
          </a:p>
        </p:txBody>
      </p:sp>
      <p:sp>
        <p:nvSpPr>
          <p:cNvPr id="3" name="Espace réservé du numéro de diapositive 2"/>
          <p:cNvSpPr>
            <a:spLocks noGrp="1"/>
          </p:cNvSpPr>
          <p:nvPr>
            <p:ph type="sldNum" sz="quarter" idx="4294967295"/>
          </p:nvPr>
        </p:nvSpPr>
        <p:spPr>
          <a:xfrm>
            <a:off x="7010400" y="4800600"/>
            <a:ext cx="2133600" cy="150813"/>
          </a:xfrm>
        </p:spPr>
        <p:txBody>
          <a:bodyPr/>
          <a:lstStyle/>
          <a:p>
            <a:fld id="{59894E3C-CCE6-F242-84E3-BCBDD257A1E1}" type="slidenum">
              <a:rPr lang="fr-FR" smtClean="0"/>
              <a:t>1</a:t>
            </a:fld>
            <a:endParaRPr lang="fr-FR"/>
          </a:p>
        </p:txBody>
      </p:sp>
    </p:spTree>
    <p:extLst>
      <p:ext uri="{BB962C8B-B14F-4D97-AF65-F5344CB8AC3E}">
        <p14:creationId xmlns:p14="http://schemas.microsoft.com/office/powerpoint/2010/main" val="16231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94612" y="1585533"/>
            <a:ext cx="8092188" cy="2857192"/>
          </a:xfrm>
        </p:spPr>
        <p:txBody>
          <a:bodyPr/>
          <a:lstStyle/>
          <a:p>
            <a:pPr marL="342900" lvl="1" indent="-342900">
              <a:buFont typeface="+mj-lt"/>
              <a:buAutoNum type="arabicPeriod"/>
            </a:pPr>
            <a:r>
              <a:rPr lang="fr-FR" dirty="0" smtClean="0"/>
              <a:t>Construction de </a:t>
            </a:r>
            <a:r>
              <a:rPr lang="fr-FR" dirty="0" err="1" smtClean="0"/>
              <a:t>usecase</a:t>
            </a:r>
            <a:r>
              <a:rPr lang="fr-FR" dirty="0" smtClean="0"/>
              <a:t> simple illustrant des points clés de la méthodologie (</a:t>
            </a:r>
            <a:r>
              <a:rPr lang="fr-FR" dirty="0" err="1" smtClean="0"/>
              <a:t>Eurodécision</a:t>
            </a:r>
            <a:r>
              <a:rPr lang="fr-FR" dirty="0" smtClean="0"/>
              <a:t> et RTE)</a:t>
            </a:r>
          </a:p>
          <a:p>
            <a:pPr marL="342900" lvl="1" indent="-342900">
              <a:buFont typeface="+mj-lt"/>
              <a:buAutoNum type="arabicPeriod"/>
            </a:pPr>
            <a:endParaRPr lang="fr-FR" dirty="0" smtClean="0"/>
          </a:p>
          <a:p>
            <a:pPr marL="342900" lvl="1" indent="-342900">
              <a:buFont typeface="+mj-lt"/>
              <a:buAutoNum type="arabicPeriod"/>
            </a:pPr>
            <a:r>
              <a:rPr lang="fr-FR" dirty="0" smtClean="0"/>
              <a:t>Implémentation de la contrainte de niveau de sécurité (XX% des scénarios? XX% des contraintes ? )</a:t>
            </a:r>
          </a:p>
          <a:p>
            <a:pPr marL="342900" lvl="1" indent="-342900">
              <a:buFont typeface="+mj-lt"/>
              <a:buAutoNum type="arabicPeriod"/>
            </a:pPr>
            <a:endParaRPr lang="fr-FR" dirty="0"/>
          </a:p>
          <a:p>
            <a:pPr marL="342900" lvl="1" indent="-342900">
              <a:buFont typeface="+mj-lt"/>
              <a:buAutoNum type="arabicPeriod"/>
            </a:pPr>
            <a:r>
              <a:rPr lang="fr-FR" dirty="0" smtClean="0"/>
              <a:t>Réflexions/Implémentation des N-1 et du curatif</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10</a:t>
            </a:fld>
            <a:endParaRPr lang="fr-FR"/>
          </a:p>
        </p:txBody>
      </p:sp>
      <p:sp>
        <p:nvSpPr>
          <p:cNvPr id="6" name="Espace réservé du texte 5"/>
          <p:cNvSpPr>
            <a:spLocks noGrp="1"/>
          </p:cNvSpPr>
          <p:nvPr>
            <p:ph type="body" sz="quarter" idx="13"/>
          </p:nvPr>
        </p:nvSpPr>
        <p:spPr>
          <a:xfrm>
            <a:off x="594612" y="363366"/>
            <a:ext cx="8092188" cy="400110"/>
          </a:xfrm>
        </p:spPr>
        <p:txBody>
          <a:bodyPr/>
          <a:lstStyle/>
          <a:p>
            <a:r>
              <a:rPr lang="fr-FR" dirty="0" smtClean="0"/>
              <a:t>A la cible</a:t>
            </a:r>
            <a:endParaRPr lang="fr-FR" dirty="0"/>
          </a:p>
        </p:txBody>
      </p:sp>
    </p:spTree>
    <p:extLst>
      <p:ext uri="{BB962C8B-B14F-4D97-AF65-F5344CB8AC3E}">
        <p14:creationId xmlns:p14="http://schemas.microsoft.com/office/powerpoint/2010/main" val="169024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594612" y="987760"/>
                <a:ext cx="8092188" cy="3467508"/>
              </a:xfrm>
            </p:spPr>
            <p:txBody>
              <a:bodyPr>
                <a:normAutofit fontScale="77500" lnSpcReduction="20000"/>
              </a:bodyPr>
              <a:lstStyle/>
              <a:p>
                <a:pPr lvl="1"/>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𝑚</m:t>
                                </m:r>
                                <m:r>
                                  <a:rPr lang="fr-FR" i="1">
                                    <a:latin typeface="Cambria Math" panose="02040503050406030204" pitchFamily="18" charset="0"/>
                                  </a:rPr>
                                  <m:t>𝑎𝑥</m:t>
                                </m:r>
                              </m:e>
                              <m:e>
                                <m:r>
                                  <a:rPr lang="fr-FR" i="1">
                                    <a:latin typeface="Cambria Math" panose="02040503050406030204" pitchFamily="18" charset="0"/>
                                  </a:rPr>
                                  <m:t>𝜌</m:t>
                                </m:r>
                              </m:e>
                              <m:e/>
                            </m:mr>
                            <m:mr>
                              <m:e/>
                              <m:e>
                                <m:r>
                                  <a:rPr lang="fr-FR" i="1">
                                    <a:latin typeface="Cambria Math" panose="02040503050406030204" pitchFamily="18" charset="0"/>
                                  </a:rPr>
                                  <m:t>𝑢</m:t>
                                </m:r>
                                <m:r>
                                  <a:rPr lang="fr-FR" i="1">
                                    <a:latin typeface="Cambria Math" panose="02040503050406030204" pitchFamily="18" charset="0"/>
                                  </a:rPr>
                                  <m:t>∈</m:t>
                                </m:r>
                                <m:r>
                                  <a:rPr lang="fr-FR" i="1">
                                    <a:latin typeface="Cambria Math" panose="02040503050406030204" pitchFamily="18" charset="0"/>
                                  </a:rPr>
                                  <m:t>𝑈𝑛𝑐𝑒𝑟𝑡𝑎𝑖𝑛𝑡𝑖𝑒𝑠</m:t>
                                </m:r>
                              </m:e>
                              <m:e/>
                            </m:mr>
                            <m:mr>
                              <m:e/>
                              <m:e>
                                <m:r>
                                  <a:rPr lang="fr-FR" b="0" i="1" smtClean="0">
                                    <a:latin typeface="Cambria Math" panose="02040503050406030204" pitchFamily="18" charset="0"/>
                                  </a:rPr>
                                  <m:t>𝑝𝑟𝑜𝑑</m:t>
                                </m:r>
                                <m:r>
                                  <a:rPr lang="fr-FR" i="1">
                                    <a:latin typeface="Cambria Math" panose="02040503050406030204" pitchFamily="18" charset="0"/>
                                  </a:rPr>
                                  <m:t>∈</m:t>
                                </m:r>
                                <m:r>
                                  <a:rPr lang="fr-FR" i="1">
                                    <a:latin typeface="Cambria Math" panose="02040503050406030204" pitchFamily="18" charset="0"/>
                                  </a:rPr>
                                  <m:t>𝐸𝑚𝑝𝑖𝑙𝑒𝑚𝑒𝑛𝑡𝐸𝑐𝑜</m:t>
                                </m:r>
                                <m:r>
                                  <a:rPr lang="fr-FR" i="1">
                                    <a:latin typeface="Cambria Math" panose="02040503050406030204" pitchFamily="18" charset="0"/>
                                  </a:rPr>
                                  <m:t>(</m:t>
                                </m:r>
                                <m:r>
                                  <a:rPr lang="fr-FR" i="1">
                                    <a:latin typeface="Cambria Math" panose="02040503050406030204" pitchFamily="18" charset="0"/>
                                  </a:rPr>
                                  <m:t>𝑢</m:t>
                                </m:r>
                                <m:r>
                                  <a:rPr lang="fr-FR" i="1">
                                    <a:latin typeface="Cambria Math" panose="02040503050406030204" pitchFamily="18" charset="0"/>
                                  </a:rPr>
                                  <m:t>)</m:t>
                                </m:r>
                              </m:e>
                              <m:e/>
                            </m:mr>
                            <m:mr>
                              <m:e/>
                              <m:e>
                                <m:r>
                                  <a:rPr lang="fr-FR" i="1">
                                    <a:latin typeface="Cambria Math" panose="02040503050406030204" pitchFamily="18" charset="0"/>
                                  </a:rPr>
                                  <m:t>𝜌</m:t>
                                </m:r>
                                <m:r>
                                  <a:rPr lang="fr-FR" i="1">
                                    <a:latin typeface="Cambria Math" panose="02040503050406030204" pitchFamily="18" charset="0"/>
                                  </a:rPr>
                                  <m:t>=</m:t>
                                </m:r>
                                <m:func>
                                  <m:funcPr>
                                    <m:ctrlPr>
                                      <a:rPr lang="fr-FR" i="1">
                                        <a:latin typeface="Cambria Math" panose="02040503050406030204" pitchFamily="18" charset="0"/>
                                      </a:rPr>
                                    </m:ctrlPr>
                                  </m:funcPr>
                                  <m:fName>
                                    <m:r>
                                      <m:rPr>
                                        <m:sty m:val="p"/>
                                      </m:rPr>
                                      <a:rPr lang="fr-FR" b="0" i="0" smtClean="0">
                                        <a:latin typeface="Cambria Math" panose="02040503050406030204" pitchFamily="18" charset="0"/>
                                      </a:rPr>
                                      <m:t>arg</m:t>
                                    </m:r>
                                    <m:r>
                                      <m:rPr>
                                        <m:sty m:val="p"/>
                                      </m:rPr>
                                      <a:rPr lang="fr-FR">
                                        <a:latin typeface="Cambria Math" panose="02040503050406030204" pitchFamily="18" charset="0"/>
                                      </a:rPr>
                                      <m:t>min</m:t>
                                    </m:r>
                                  </m:fName>
                                  <m:e>
                                    <m:r>
                                      <a:rPr lang="fr-FR" i="1">
                                        <a:latin typeface="Cambria Math" panose="02040503050406030204" pitchFamily="18" charset="0"/>
                                      </a:rPr>
                                      <m:t>𝑂𝑣𝑒𝑟𝐹𝑙𝑜𝑤</m:t>
                                    </m:r>
                                    <m:r>
                                      <a:rPr lang="fr-FR" i="1">
                                        <a:latin typeface="Cambria Math" panose="02040503050406030204" pitchFamily="18" charset="0"/>
                                      </a:rPr>
                                      <m:t>(</m:t>
                                    </m:r>
                                    <m:r>
                                      <a:rPr lang="fr-FR" i="1">
                                        <a:latin typeface="Cambria Math" panose="02040503050406030204" pitchFamily="18" charset="0"/>
                                      </a:rPr>
                                      <m:t>𝑝𝑟𝑜𝑑</m:t>
                                    </m:r>
                                    <m:r>
                                      <a:rPr lang="fr-FR" i="1">
                                        <a:latin typeface="Cambria Math" panose="02040503050406030204" pitchFamily="18" charset="0"/>
                                      </a:rPr>
                                      <m:t>)</m:t>
                                    </m:r>
                                  </m:e>
                                </m:func>
                              </m:e>
                              <m:e/>
                            </m:mr>
                            <m:mr>
                              <m:e/>
                              <m:e/>
                              <m:e/>
                            </m:mr>
                          </m:m>
                          <m:r>
                            <m:rPr>
                              <m:nor/>
                            </m:rPr>
                            <a:rPr lang="fr-FR" dirty="0"/>
                            <m:t> </m:t>
                          </m:r>
                        </m:e>
                      </m:d>
                    </m:oMath>
                  </m:oMathPara>
                </a14:m>
                <a:endParaRPr lang="fr-FR" b="0" dirty="0" smtClean="0"/>
              </a:p>
              <a:p>
                <a:pPr lvl="1"/>
                <a:endParaRPr lang="fr-FR" b="0" dirty="0" smtClean="0"/>
              </a:p>
              <a:p>
                <a:pPr lvl="1"/>
                <a14:m>
                  <m:oMath xmlns:m="http://schemas.openxmlformats.org/officeDocument/2006/math">
                    <m:r>
                      <a:rPr lang="fr-FR" i="1">
                        <a:latin typeface="Cambria Math" panose="02040503050406030204" pitchFamily="18" charset="0"/>
                      </a:rPr>
                      <m:t>𝐸𝑚𝑝𝑖𝑙𝑒𝑚𝑒𝑛𝑡𝐸𝑐𝑜</m:t>
                    </m:r>
                    <m:r>
                      <a:rPr lang="fr-FR" i="1">
                        <a:latin typeface="Cambria Math" panose="02040503050406030204" pitchFamily="18" charset="0"/>
                      </a:rPr>
                      <m:t>(</m:t>
                    </m:r>
                    <m:r>
                      <a:rPr lang="fr-FR" i="1">
                        <a:latin typeface="Cambria Math" panose="02040503050406030204" pitchFamily="18" charset="0"/>
                      </a:rPr>
                      <m:t>𝑢</m:t>
                    </m:r>
                    <m:r>
                      <a:rPr lang="fr-FR" i="1">
                        <a:latin typeface="Cambria Math" panose="02040503050406030204" pitchFamily="18" charset="0"/>
                      </a:rPr>
                      <m:t>)</m:t>
                    </m:r>
                    <m:d>
                      <m:dPr>
                        <m:begChr m:val="{"/>
                        <m:endChr m:val="}"/>
                        <m:ctrlPr>
                          <a:rPr lang="fr-FR" i="1">
                            <a:latin typeface="Cambria Math" panose="02040503050406030204" pitchFamily="18" charset="0"/>
                          </a:rPr>
                        </m:ctrlPr>
                      </m:dPr>
                      <m:e>
                        <m:m>
                          <m:mPr>
                            <m:mcs>
                              <m:mc>
                                <m:mcPr>
                                  <m:count m:val="1"/>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𝑥</m:t>
                              </m:r>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𝐼𝑁</m:t>
                                  </m:r>
                                  <m:r>
                                    <a:rPr lang="fr-FR" i="1">
                                      <a:latin typeface="Cambria Math" panose="02040503050406030204" pitchFamily="18" charset="0"/>
                                    </a:rPr>
                                    <m:t>;</m:t>
                                  </m:r>
                                  <m:r>
                                    <a:rPr lang="fr-FR" i="1">
                                      <a:latin typeface="Cambria Math" panose="02040503050406030204" pitchFamily="18" charset="0"/>
                                    </a:rPr>
                                    <m:t>𝑀𝐴𝑅𝐺𝐼𝑁𝐴𝐿</m:t>
                                  </m:r>
                                  <m:r>
                                    <a:rPr lang="fr-FR" i="1">
                                      <a:latin typeface="Cambria Math" panose="02040503050406030204" pitchFamily="18" charset="0"/>
                                    </a:rPr>
                                    <m:t>;</m:t>
                                  </m:r>
                                  <m:r>
                                    <a:rPr lang="fr-FR" i="1">
                                      <a:latin typeface="Cambria Math" panose="02040503050406030204" pitchFamily="18" charset="0"/>
                                    </a:rPr>
                                    <m:t>𝑂𝑈𝑇</m:t>
                                  </m:r>
                                </m:e>
                              </m:d>
                            </m:e>
                          </m:mr>
                          <m:mr>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𝐼𝑁</m:t>
                                      </m:r>
                                    </m:sub>
                                  </m:sSub>
                                </m:e>
                              </m:d>
                              <m:r>
                                <a:rPr lang="fr-FR" i="1">
                                  <a:latin typeface="Cambria Math" panose="02040503050406030204" pitchFamily="18" charset="0"/>
                                </a:rPr>
                                <m:t>⋅</m:t>
                              </m:r>
                              <m:r>
                                <a:rPr lang="fr-FR" i="1">
                                  <a:latin typeface="Cambria Math" panose="02040503050406030204" pitchFamily="18" charset="0"/>
                                </a:rPr>
                                <m:t>𝑝𝑀𝑎𝑥</m:t>
                              </m:r>
                              <m:r>
                                <a:rPr lang="fr-FR" i="1">
                                  <a:latin typeface="Cambria Math" panose="02040503050406030204" pitchFamily="18" charset="0"/>
                                </a:rPr>
                                <m:t>≤</m:t>
                              </m:r>
                              <m:r>
                                <a:rPr lang="fr-FR" b="0" i="1" smtClean="0">
                                  <a:latin typeface="Cambria Math" panose="02040503050406030204" pitchFamily="18" charset="0"/>
                                </a:rPr>
                                <m:t>𝑝𝑟𝑜𝑑</m:t>
                              </m:r>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1−</m:t>
                                      </m:r>
                                      <m:r>
                                        <a:rPr lang="fr-FR" i="1">
                                          <a:latin typeface="Cambria Math" panose="02040503050406030204" pitchFamily="18" charset="0"/>
                                        </a:rPr>
                                        <m:t>𝑥</m:t>
                                      </m:r>
                                    </m:e>
                                    <m:sub>
                                      <m:r>
                                        <a:rPr lang="fr-FR" i="1">
                                          <a:latin typeface="Cambria Math" panose="02040503050406030204" pitchFamily="18" charset="0"/>
                                        </a:rPr>
                                        <m:t>𝑂𝑈𝑇</m:t>
                                      </m:r>
                                    </m:sub>
                                  </m:sSub>
                                </m:e>
                              </m:d>
                              <m:r>
                                <a:rPr lang="fr-FR" i="1">
                                  <a:latin typeface="Cambria Math" panose="02040503050406030204" pitchFamily="18" charset="0"/>
                                </a:rPr>
                                <m:t>⋅</m:t>
                              </m:r>
                              <m:r>
                                <a:rPr lang="fr-FR" i="1">
                                  <a:latin typeface="Cambria Math" panose="02040503050406030204" pitchFamily="18" charset="0"/>
                                </a:rPr>
                                <m:t>𝑝𝑀𝑎𝑥</m:t>
                              </m:r>
                            </m:e>
                          </m:mr>
                          <m:mr>
                            <m:e>
                              <m:eqArr>
                                <m:eqArrPr>
                                  <m:ctrlPr>
                                    <a:rPr lang="fr-FR" i="1">
                                      <a:latin typeface="Cambria Math" panose="02040503050406030204" pitchFamily="18" charset="0"/>
                                    </a:rPr>
                                  </m:ctrlPr>
                                </m:eqArr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𝐼𝑁</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𝑀𝐴𝑅𝐺𝐼𝑁𝐴𝐿</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𝑂𝑈𝑇</m:t>
                                      </m:r>
                                    </m:sub>
                                  </m:sSub>
                                  <m:r>
                                    <a:rPr lang="fr-FR" i="1">
                                      <a:latin typeface="Cambria Math" panose="02040503050406030204" pitchFamily="18" charset="0"/>
                                    </a:rPr>
                                    <m:t>=1</m:t>
                                  </m:r>
                                </m:e>
                                <m:e>
                                  <m:nary>
                                    <m:naryPr>
                                      <m:chr m:val="∑"/>
                                      <m:subHide m:val="on"/>
                                      <m:supHide m:val="on"/>
                                      <m:ctrlPr>
                                        <a:rPr lang="fr-FR" i="1">
                                          <a:latin typeface="Cambria Math" panose="02040503050406030204" pitchFamily="18" charset="0"/>
                                        </a:rPr>
                                      </m:ctrlPr>
                                    </m:naryPr>
                                    <m:sub/>
                                    <m:sup/>
                                    <m:e>
                                      <m:r>
                                        <a:rPr lang="fr-FR" i="1">
                                          <a:latin typeface="Cambria Math" panose="02040503050406030204" pitchFamily="18" charset="0"/>
                                        </a:rPr>
                                        <m:t>𝑝</m:t>
                                      </m:r>
                                      <m:r>
                                        <a:rPr lang="fr-FR" b="0" i="1" smtClean="0">
                                          <a:latin typeface="Cambria Math" panose="02040503050406030204" pitchFamily="18" charset="0"/>
                                        </a:rPr>
                                        <m:t>𝑟𝑜𝑑</m:t>
                                      </m:r>
                                    </m:e>
                                  </m:nary>
                                  <m:r>
                                    <a:rPr lang="fr-FR" i="1">
                                      <a:latin typeface="Cambria Math" panose="02040503050406030204" pitchFamily="18" charset="0"/>
                                    </a:rPr>
                                    <m:t>=</m:t>
                                  </m:r>
                                  <m:r>
                                    <a:rPr lang="fr-FR" i="1">
                                      <a:latin typeface="Cambria Math" panose="02040503050406030204" pitchFamily="18" charset="0"/>
                                    </a:rPr>
                                    <m:t>𝑢</m:t>
                                  </m:r>
                                </m:e>
                                <m:e>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𝐼𝑁</m:t>
                                      </m:r>
                                    </m:sub>
                                    <m:sup>
                                      <m:r>
                                        <a:rPr lang="fr-FR" i="1">
                                          <a:latin typeface="Cambria Math" panose="02040503050406030204" pitchFamily="18" charset="0"/>
                                        </a:rPr>
                                        <m:t>𝑖</m:t>
                                      </m:r>
                                    </m:sup>
                                  </m:sSubSup>
                                  <m:r>
                                    <a:rPr lang="fr-FR"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𝐼𝑁</m:t>
                                      </m:r>
                                    </m:sub>
                                    <m:sup>
                                      <m:r>
                                        <a:rPr lang="fr-FR" b="0" i="1" smtClean="0">
                                          <a:latin typeface="Cambria Math" panose="02040503050406030204" pitchFamily="18" charset="0"/>
                                        </a:rPr>
                                        <m:t>𝑗</m:t>
                                      </m:r>
                                    </m:sup>
                                  </m:sSubSup>
                                  <m:r>
                                    <a:rPr lang="fr-FR" b="0" i="1" smtClean="0">
                                      <a:latin typeface="Cambria Math" panose="02040503050406030204" pitchFamily="18" charset="0"/>
                                    </a:rPr>
                                    <m:t> </m:t>
                                  </m:r>
                                  <m:r>
                                    <a:rPr lang="fr-FR" b="0" i="1" smtClean="0">
                                      <a:latin typeface="Cambria Math" panose="02040503050406030204" pitchFamily="18" charset="0"/>
                                    </a:rPr>
                                    <m:t>𝑖𝑓</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𝑗</m:t>
                                      </m:r>
                                    </m:sub>
                                  </m:sSub>
                                </m:e>
                              </m:eqArr>
                            </m:e>
                          </m:mr>
                        </m:m>
                      </m:e>
                    </m:d>
                  </m:oMath>
                </a14:m>
                <a:r>
                  <a:rPr lang="fr-FR" dirty="0" smtClean="0"/>
                  <a:t> 	</a:t>
                </a:r>
                <a14:m>
                  <m:oMath xmlns:m="http://schemas.openxmlformats.org/officeDocument/2006/math">
                    <m:r>
                      <a:rPr lang="fr-FR" b="0" i="0" smtClean="0">
                        <a:latin typeface="Cambria Math" panose="02040503050406030204" pitchFamily="18" charset="0"/>
                      </a:rPr>
                      <m:t> </m:t>
                    </m:r>
                    <m:r>
                      <a:rPr lang="fr-FR" i="1">
                        <a:latin typeface="Cambria Math" panose="02040503050406030204" pitchFamily="18" charset="0"/>
                      </a:rPr>
                      <m:t>𝑂𝑣𝑒𝑟𝐹𝑙𝑜𝑤</m:t>
                    </m:r>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m:t>
                    </m:r>
                    <m:d>
                      <m:dPr>
                        <m:begChr m:val="{"/>
                        <m:endChr m:val="}"/>
                        <m:ctrlPr>
                          <a:rPr lang="fr-FR" i="1">
                            <a:latin typeface="Cambria Math" panose="02040503050406030204" pitchFamily="18" charset="0"/>
                          </a:rPr>
                        </m:ctrlPr>
                      </m:dPr>
                      <m:e>
                        <m:eqArr>
                          <m:eqArrPr>
                            <m:ctrlPr>
                              <a:rPr lang="fr-FR" b="0" i="1" smtClean="0">
                                <a:latin typeface="Cambria Math" panose="02040503050406030204" pitchFamily="18" charset="0"/>
                              </a:rPr>
                            </m:ctrlPr>
                          </m:eqArrPr>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r>
                                  <a:rPr lang="fr-FR" b="0" i="1" smtClean="0">
                                    <a:latin typeface="Cambria Math" panose="02040503050406030204" pitchFamily="18" charset="0"/>
                                  </a:rPr>
                                  <m:t>𝜌</m:t>
                                </m:r>
                              </m:e>
                            </m:func>
                          </m:e>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𝑃𝑇𝐷𝐹</m:t>
                                </m:r>
                                <m:r>
                                  <a:rPr lang="fr-FR" b="0" i="1" smtClean="0">
                                    <a:latin typeface="Cambria Math" panose="02040503050406030204" pitchFamily="18" charset="0"/>
                                  </a:rPr>
                                  <m:t>⋅</m:t>
                                </m:r>
                                <m:r>
                                  <a:rPr lang="fr-FR" b="0" i="1" smtClean="0">
                                    <a:latin typeface="Cambria Math" panose="02040503050406030204" pitchFamily="18" charset="0"/>
                                  </a:rPr>
                                  <m:t>𝑝𝑟𝑜𝑑</m:t>
                                </m:r>
                              </m:e>
                            </m:d>
                            <m:r>
                              <a:rPr lang="fr-FR" b="0" i="1" smtClean="0">
                                <a:latin typeface="Cambria Math" panose="02040503050406030204" pitchFamily="18" charset="0"/>
                              </a:rPr>
                              <m:t>−</m:t>
                            </m:r>
                            <m:r>
                              <a:rPr lang="fr-FR" b="0" i="1" smtClean="0">
                                <a:latin typeface="Cambria Math" panose="02040503050406030204" pitchFamily="18" charset="0"/>
                              </a:rPr>
                              <m:t>𝑈</m:t>
                            </m:r>
                            <m:r>
                              <a:rPr lang="fr-FR" b="0" i="1" smtClean="0">
                                <a:latin typeface="Cambria Math" panose="02040503050406030204" pitchFamily="18" charset="0"/>
                              </a:rPr>
                              <m:t>−</m:t>
                            </m:r>
                            <m:r>
                              <a:rPr lang="fr-FR" b="0" i="1" smtClean="0">
                                <a:latin typeface="Cambria Math" panose="02040503050406030204" pitchFamily="18" charset="0"/>
                              </a:rPr>
                              <m:t>𝜌</m:t>
                            </m:r>
                            <m:r>
                              <a:rPr lang="fr-FR" b="0" i="1" smtClean="0">
                                <a:latin typeface="Cambria Math" panose="02040503050406030204" pitchFamily="18" charset="0"/>
                              </a:rPr>
                              <m:t>≤0</m:t>
                            </m:r>
                          </m:e>
                          <m:e/>
                          <m:e/>
                        </m:eqArr>
                      </m:e>
                    </m:d>
                  </m:oMath>
                </a14:m>
                <a:endParaRPr lang="fr-FR" dirty="0" smtClean="0"/>
              </a:p>
              <a:p>
                <a:pPr lvl="1"/>
                <a:endParaRPr lang="fr-FR" dirty="0" smtClean="0"/>
              </a:p>
              <a:p>
                <a:pPr lvl="1"/>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𝑈𝑛𝑐𝑒𝑟𝑡𝑎𝑖𝑛𝑡𝑖𝑒𝑠</m:t>
                      </m:r>
                      <m:r>
                        <a:rPr lang="fr-FR" i="1">
                          <a:latin typeface="Cambria Math" panose="02040503050406030204" pitchFamily="18" charset="0"/>
                        </a:rPr>
                        <m:t> </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𝑢</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𝑙</m:t>
                                  </m:r>
                                  <m:r>
                                    <a:rPr lang="fr-FR" b="0" i="1" smtClean="0">
                                      <a:latin typeface="Cambria Math" panose="02040503050406030204" pitchFamily="18" charset="0"/>
                                    </a:rPr>
                                    <m:t>,</m:t>
                                  </m:r>
                                  <m:r>
                                    <a:rPr lang="fr-FR" b="0" i="1" smtClean="0">
                                      <a:latin typeface="Cambria Math" panose="02040503050406030204" pitchFamily="18" charset="0"/>
                                    </a:rPr>
                                    <m:t>𝑢</m:t>
                                  </m:r>
                                </m:e>
                              </m:d>
                            </m:e>
                            <m:sup/>
                          </m:sSup>
                        </m:e>
                      </m:d>
                    </m:oMath>
                  </m:oMathPara>
                </a14:m>
                <a:endParaRPr lang="fr-FR"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594612" y="987760"/>
                <a:ext cx="8092188" cy="3467508"/>
              </a:xfrm>
              <a:blipFill rotWithShape="0">
                <a:blip r:embed="rId2"/>
                <a:stretch>
                  <a:fillRect/>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11</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juge de paix</a:t>
            </a:r>
            <a:endParaRPr lang="fr-FR" dirty="0"/>
          </a:p>
        </p:txBody>
      </p:sp>
    </p:spTree>
    <p:extLst>
      <p:ext uri="{BB962C8B-B14F-4D97-AF65-F5344CB8AC3E}">
        <p14:creationId xmlns:p14="http://schemas.microsoft.com/office/powerpoint/2010/main" val="282648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630545"/>
            <a:ext cx="7703412" cy="2862322"/>
          </a:xfrm>
        </p:spPr>
        <p:txBody>
          <a:bodyPr/>
          <a:lstStyle/>
          <a:p>
            <a:pPr marL="285750" lvl="1" indent="-285750">
              <a:buFont typeface="Arial" panose="020B0604020202020204" pitchFamily="34" charset="0"/>
              <a:buChar char="•"/>
            </a:pPr>
            <a:r>
              <a:rPr lang="fr-FR" sz="1800" dirty="0" smtClean="0"/>
              <a:t>Description de la problématique que l’on veut résoudre</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Description des entrées/sorties</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actuellement implémenté</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à la cible</a:t>
            </a:r>
            <a:endParaRPr lang="fr-FR" sz="1800"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2</a:t>
            </a:fld>
            <a:endParaRPr lang="fr-FR"/>
          </a:p>
        </p:txBody>
      </p:sp>
      <p:sp>
        <p:nvSpPr>
          <p:cNvPr id="4" name="Espace réservé du texte 3"/>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381896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45438"/>
                <a:ext cx="8092188" cy="4498667"/>
              </a:xfrm>
            </p:spPr>
            <p:txBody>
              <a:bodyPr/>
              <a:lstStyle/>
              <a:p>
                <a:pPr lvl="1"/>
                <a:r>
                  <a:rPr lang="fr-FR" dirty="0" smtClean="0"/>
                  <a:t>Pour un pas de temps d’étude </a:t>
                </a:r>
                <a14:m>
                  <m:oMath xmlns:m="http://schemas.openxmlformats.org/officeDocument/2006/math">
                    <m:r>
                      <a:rPr lang="fr-FR" b="0" i="1" smtClean="0">
                        <a:latin typeface="Cambria Math" panose="02040503050406030204" pitchFamily="18" charset="0"/>
                      </a:rPr>
                      <m:t>𝑡𝑠</m:t>
                    </m:r>
                    <m:r>
                      <a:rPr lang="fr-FR" b="0" i="0" smtClean="0">
                        <a:latin typeface="Cambria Math" panose="02040503050406030204" pitchFamily="18" charset="0"/>
                      </a:rPr>
                      <m:t> </m:t>
                    </m:r>
                  </m:oMath>
                </a14:m>
                <a:r>
                  <a:rPr lang="fr-FR" dirty="0" smtClean="0"/>
                  <a:t>que l’on découpe en </a:t>
                </a:r>
                <a14:m>
                  <m:oMath xmlns:m="http://schemas.openxmlformats.org/officeDocument/2006/math">
                    <m:r>
                      <a:rPr lang="fr-FR" i="1" dirty="0" smtClean="0">
                        <a:latin typeface="Cambria Math" panose="02040503050406030204" pitchFamily="18" charset="0"/>
                      </a:rPr>
                      <m:t>4</m:t>
                    </m:r>
                  </m:oMath>
                </a14:m>
                <a:r>
                  <a:rPr lang="fr-FR" dirty="0" smtClean="0"/>
                  <a:t> quarts d’heure, à une certaine échéance </a:t>
                </a:r>
                <a14:m>
                  <m:oMath xmlns:m="http://schemas.openxmlformats.org/officeDocument/2006/math">
                    <m:r>
                      <a:rPr lang="fr-FR" b="0" i="1" smtClean="0">
                        <a:latin typeface="Cambria Math" panose="02040503050406030204" pitchFamily="18" charset="0"/>
                      </a:rPr>
                      <m:t>𝑒𝑐h</m:t>
                    </m:r>
                  </m:oMath>
                </a14:m>
                <a:r>
                  <a:rPr lang="fr-FR" dirty="0" smtClean="0"/>
                  <a:t>, on dispose d’une description :</a:t>
                </a:r>
              </a:p>
              <a:p>
                <a:pPr marL="285750" lvl="1" indent="-285750">
                  <a:buFont typeface="Arial" panose="020B0604020202020204" pitchFamily="34" charset="0"/>
                  <a:buChar char="•"/>
                </a:pPr>
                <a:r>
                  <a:rPr lang="fr-FR" dirty="0"/>
                  <a:t>du planning prévisionnel</a:t>
                </a:r>
              </a:p>
              <a:p>
                <a:pPr marL="285750" lvl="1" indent="-285750">
                  <a:buFont typeface="Arial" panose="020B0604020202020204" pitchFamily="34" charset="0"/>
                  <a:buChar char="•"/>
                </a:pPr>
                <a:r>
                  <a:rPr lang="fr-FR" dirty="0" smtClean="0"/>
                  <a:t>du réseau de transport</a:t>
                </a:r>
              </a:p>
              <a:p>
                <a:pPr marL="285750" lvl="1" indent="-285750">
                  <a:buFont typeface="Arial" panose="020B0604020202020204" pitchFamily="34" charset="0"/>
                  <a:buChar char="•"/>
                </a:pPr>
                <a:r>
                  <a:rPr lang="fr-FR" dirty="0" smtClean="0"/>
                  <a:t>des incertitudes sur les injections nodales</a:t>
                </a:r>
              </a:p>
              <a:p>
                <a:pPr marL="285750" lvl="1" indent="-285750">
                  <a:buFont typeface="Arial" panose="020B0604020202020204" pitchFamily="34" charset="0"/>
                  <a:buChar char="•"/>
                </a:pPr>
                <a:r>
                  <a:rPr lang="fr-FR" dirty="0" smtClean="0"/>
                  <a:t>de la réserve disponible</a:t>
                </a:r>
              </a:p>
              <a:p>
                <a:pPr lvl="1"/>
                <a:r>
                  <a:rPr lang="fr-FR" b="1" i="1" u="sng" dirty="0" smtClean="0"/>
                  <a:t>Objectifs</a:t>
                </a:r>
                <a:r>
                  <a:rPr lang="fr-FR" dirty="0" smtClean="0"/>
                  <a:t>: déterminer les actions préventives à mettre en œuvre pour garantir la sécurité d’approvisionnement (principalement les limites sur les lignes)</a:t>
                </a:r>
              </a:p>
              <a:p>
                <a:pPr lvl="1"/>
                <a:r>
                  <a:rPr lang="fr-FR" b="1" i="1" u="sng" dirty="0" smtClean="0"/>
                  <a:t>Intuitions</a:t>
                </a:r>
                <a:r>
                  <a:rPr lang="fr-FR" dirty="0" smtClean="0"/>
                  <a:t>: prendre des décisions trop tôt va coûter cher ou ne sera pas possible (à cause d’un manque de réserve). En prenant des décisions au plus proche du temps réel, on optimise les décisions.</a:t>
                </a:r>
              </a:p>
              <a:p>
                <a:pPr marL="285750" lvl="1" indent="-285750">
                  <a:buFont typeface="Arial" panose="020B0604020202020204" pitchFamily="34" charset="0"/>
                  <a:buChar char="•"/>
                </a:pPr>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45438"/>
                <a:ext cx="8092188" cy="4498667"/>
              </a:xfrm>
              <a:blipFill rotWithShape="0">
                <a:blip r:embed="rId2"/>
                <a:stretch>
                  <a:fillRect l="-1809" t="-176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3</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La problématique</a:t>
            </a:r>
            <a:endParaRPr lang="fr-FR" dirty="0"/>
          </a:p>
        </p:txBody>
      </p:sp>
    </p:spTree>
    <p:extLst>
      <p:ext uri="{BB962C8B-B14F-4D97-AF65-F5344CB8AC3E}">
        <p14:creationId xmlns:p14="http://schemas.microsoft.com/office/powerpoint/2010/main" val="119326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81786"/>
                <a:ext cx="8092188" cy="4903907"/>
              </a:xfrm>
            </p:spPr>
            <p:txBody>
              <a:bodyPr>
                <a:noAutofit/>
              </a:bodyPr>
              <a:lstStyle/>
              <a:p>
                <a:pPr lvl="1"/>
                <a:r>
                  <a:rPr lang="fr-FR" sz="1100" dirty="0" smtClean="0"/>
                  <a:t>Le réseaux est représenté par la données des </a:t>
                </a:r>
                <a:r>
                  <a:rPr lang="fr-FR" sz="1100" dirty="0" err="1" smtClean="0"/>
                  <a:t>PTDFs</a:t>
                </a:r>
                <a:r>
                  <a:rPr lang="fr-FR" sz="1100" dirty="0" smtClean="0"/>
                  <a:t>, c’est-à-dire comment se réparti </a:t>
                </a:r>
                <a14:m>
                  <m:oMath xmlns:m="http://schemas.openxmlformats.org/officeDocument/2006/math">
                    <m:r>
                      <a:rPr lang="fr-FR" sz="1100" b="0" i="1" smtClean="0">
                        <a:latin typeface="Cambria Math" panose="02040503050406030204" pitchFamily="18" charset="0"/>
                      </a:rPr>
                      <m:t>1</m:t>
                    </m:r>
                    <m:r>
                      <a:rPr lang="fr-FR" sz="1100" b="0" i="1" smtClean="0">
                        <a:latin typeface="Cambria Math" panose="02040503050406030204" pitchFamily="18" charset="0"/>
                      </a:rPr>
                      <m:t>𝑀𝑊</m:t>
                    </m:r>
                  </m:oMath>
                </a14:m>
                <a:r>
                  <a:rPr lang="fr-FR" sz="1100" dirty="0" smtClean="0"/>
                  <a:t> injecté à un nœud sur chaque ligne. Les contraintes réseau sont des limites en MW sur les ouvrages surveillés </a:t>
                </a:r>
                <a:r>
                  <a:rPr lang="fr-FR" sz="1100" dirty="0"/>
                  <a:t>: </a:t>
                </a:r>
                <a14:m>
                  <m:oMath xmlns:m="http://schemas.openxmlformats.org/officeDocument/2006/math">
                    <m:d>
                      <m:dPr>
                        <m:ctrlPr>
                          <a:rPr lang="fr-FR" sz="1100" b="0" i="1" dirty="0" smtClean="0">
                            <a:latin typeface="Cambria Math" panose="02040503050406030204" pitchFamily="18" charset="0"/>
                          </a:rPr>
                        </m:ctrlPr>
                      </m:dPr>
                      <m:e>
                        <m:r>
                          <a:rPr lang="fr-FR" sz="1100" i="1" dirty="0">
                            <a:latin typeface="Cambria Math" panose="02040503050406030204" pitchFamily="18" charset="0"/>
                          </a:rPr>
                          <m:t>𝑏𝑟𝑎𝑛𝑐h</m:t>
                        </m:r>
                        <m:r>
                          <m:rPr>
                            <m:lit/>
                          </m:rPr>
                          <a:rPr lang="fr-FR" sz="1100" i="1" dirty="0">
                            <a:latin typeface="Cambria Math" panose="02040503050406030204" pitchFamily="18" charset="0"/>
                          </a:rPr>
                          <m:t>_</m:t>
                        </m:r>
                        <m:r>
                          <a:rPr lang="fr-FR" sz="1100" i="1" dirty="0">
                            <a:latin typeface="Cambria Math" panose="02040503050406030204" pitchFamily="18" charset="0"/>
                          </a:rPr>
                          <m:t>𝑛𝑎𝑚𝑒</m:t>
                        </m:r>
                        <m:r>
                          <a:rPr lang="fr-FR" sz="1100" b="0" i="1" dirty="0" smtClean="0">
                            <a:latin typeface="Cambria Math" panose="02040503050406030204" pitchFamily="18" charset="0"/>
                          </a:rPr>
                          <m:t>,  </m:t>
                        </m:r>
                        <m:r>
                          <a:rPr lang="fr-FR" sz="1100" i="1" dirty="0">
                            <a:latin typeface="Cambria Math" panose="02040503050406030204" pitchFamily="18" charset="0"/>
                          </a:rPr>
                          <m:t>𝑏𝑢𝑠</m:t>
                        </m:r>
                        <m:r>
                          <m:rPr>
                            <m:lit/>
                          </m:rPr>
                          <a:rPr lang="fr-FR" sz="1100" i="1" dirty="0">
                            <a:latin typeface="Cambria Math" panose="02040503050406030204" pitchFamily="18" charset="0"/>
                          </a:rPr>
                          <m:t>_</m:t>
                        </m:r>
                        <m:r>
                          <a:rPr lang="fr-FR" sz="1100" i="1" dirty="0">
                            <a:latin typeface="Cambria Math" panose="02040503050406030204" pitchFamily="18" charset="0"/>
                          </a:rPr>
                          <m:t>𝑛𝑎𝑚𝑒</m:t>
                        </m:r>
                      </m:e>
                    </m:d>
                    <m:r>
                      <a:rPr lang="fr-FR" sz="1100" i="1" dirty="0">
                        <a:latin typeface="Cambria Math" panose="02040503050406030204" pitchFamily="18" charset="0"/>
                      </a:rPr>
                      <m:t>→</m:t>
                    </m:r>
                    <m:r>
                      <a:rPr lang="fr-FR" sz="1100" i="1" dirty="0">
                        <a:latin typeface="Cambria Math" panose="02040503050406030204" pitchFamily="18" charset="0"/>
                      </a:rPr>
                      <m:t>𝑣𝑎𝑙𝑒𝑢𝑟</m:t>
                    </m:r>
                  </m:oMath>
                </a14:m>
                <a:endParaRPr lang="fr-FR" sz="1100" dirty="0" smtClean="0"/>
              </a:p>
              <a:p>
                <a:pPr marL="285750" lvl="1" indent="-285750">
                  <a:buFont typeface="Wingdings" panose="05000000000000000000" pitchFamily="2" charset="2"/>
                  <a:buChar char="Ø"/>
                </a:pPr>
                <a:r>
                  <a:rPr lang="fr-FR" sz="1100" i="1" dirty="0" smtClean="0"/>
                  <a:t>Le choix du </a:t>
                </a:r>
                <a:r>
                  <a:rPr lang="fr-FR" sz="1100" i="1" dirty="0" err="1" smtClean="0"/>
                  <a:t>slack</a:t>
                </a:r>
                <a:r>
                  <a:rPr lang="fr-FR" sz="1100" i="1" dirty="0" smtClean="0"/>
                  <a:t> modélise les « mécanismes d’équilibrage en temps réel ». Pour l’instant nous utilisons un </a:t>
                </a:r>
                <a:r>
                  <a:rPr lang="fr-FR" sz="1100" i="1" dirty="0" err="1" smtClean="0"/>
                  <a:t>slack</a:t>
                </a:r>
                <a:r>
                  <a:rPr lang="fr-FR" sz="1100" i="1" dirty="0" smtClean="0"/>
                  <a:t> réparti à tous les nœuds. </a:t>
                </a:r>
              </a:p>
              <a:p>
                <a:pPr marL="285750" lvl="1" indent="-285750">
                  <a:buFont typeface="Wingdings" panose="05000000000000000000" pitchFamily="2" charset="2"/>
                  <a:buChar char="Ø"/>
                </a:pPr>
                <a:endParaRPr lang="fr-FR" sz="1100" dirty="0" smtClean="0"/>
              </a:p>
              <a:p>
                <a:pPr lvl="1"/>
                <a:r>
                  <a:rPr lang="fr-FR" sz="1100" dirty="0" smtClean="0"/>
                  <a:t>Les incertitudes nodales sont supposées générée en amont et décrites de façon simple : </a:t>
                </a:r>
                <a14:m>
                  <m:oMath xmlns:m="http://schemas.openxmlformats.org/officeDocument/2006/math">
                    <m:d>
                      <m:dPr>
                        <m:ctrlPr>
                          <a:rPr lang="fr-FR" sz="1100" i="1" dirty="0" smtClean="0">
                            <a:latin typeface="Cambria Math" panose="02040503050406030204" pitchFamily="18" charset="0"/>
                          </a:rPr>
                        </m:ctrlPr>
                      </m:dPr>
                      <m:e>
                        <m:r>
                          <a:rPr lang="fr-FR" sz="1100" i="1" dirty="0" err="1" smtClean="0">
                            <a:latin typeface="Cambria Math" panose="02040503050406030204" pitchFamily="18" charset="0"/>
                          </a:rPr>
                          <m:t>𝑛𝑎𝑚𝑒</m:t>
                        </m:r>
                        <m:r>
                          <a:rPr lang="fr-FR" sz="1100" i="1" dirty="0" smtClean="0">
                            <a:latin typeface="Cambria Math" panose="02040503050406030204" pitchFamily="18" charset="0"/>
                          </a:rPr>
                          <m:t>, </m:t>
                        </m:r>
                        <m:r>
                          <a:rPr lang="fr-FR" sz="1100" i="1" dirty="0" smtClean="0">
                            <a:latin typeface="Cambria Math" panose="02040503050406030204" pitchFamily="18" charset="0"/>
                          </a:rPr>
                          <m:t>𝑠𝑐𝑒𝑛𝑎𝑟𝑖𝑜</m:t>
                        </m:r>
                        <m:r>
                          <a:rPr lang="fr-FR" sz="1100" i="1" dirty="0" smtClean="0">
                            <a:latin typeface="Cambria Math" panose="02040503050406030204" pitchFamily="18" charset="0"/>
                          </a:rPr>
                          <m:t>, </m:t>
                        </m:r>
                        <m:r>
                          <a:rPr lang="fr-FR" sz="1100" i="1" dirty="0" err="1" smtClean="0">
                            <a:latin typeface="Cambria Math" panose="02040503050406030204" pitchFamily="18" charset="0"/>
                          </a:rPr>
                          <m:t>𝑒𝑐h</m:t>
                        </m:r>
                        <m:r>
                          <a:rPr lang="fr-FR" sz="1100" i="1" dirty="0" smtClean="0">
                            <a:latin typeface="Cambria Math" panose="02040503050406030204" pitchFamily="18" charset="0"/>
                          </a:rPr>
                          <m:t>, </m:t>
                        </m:r>
                        <m:r>
                          <a:rPr lang="fr-FR" sz="1100" i="1" dirty="0" err="1" smtClean="0">
                            <a:latin typeface="Cambria Math" panose="02040503050406030204" pitchFamily="18" charset="0"/>
                          </a:rPr>
                          <m:t>𝑡𝑠</m:t>
                        </m:r>
                      </m:e>
                    </m:d>
                    <m:r>
                      <a:rPr lang="fr-FR" sz="1100" b="0" i="1" dirty="0" smtClean="0">
                        <a:latin typeface="Cambria Math" panose="02040503050406030204" pitchFamily="18" charset="0"/>
                      </a:rPr>
                      <m:t>→</m:t>
                    </m:r>
                    <m:r>
                      <a:rPr lang="fr-FR" sz="1100" i="1" dirty="0" smtClean="0">
                        <a:latin typeface="Cambria Math" panose="02040503050406030204" pitchFamily="18" charset="0"/>
                      </a:rPr>
                      <m:t>𝑣𝑎𝑙𝑒𝑢𝑟</m:t>
                    </m:r>
                  </m:oMath>
                </a14:m>
                <a:endParaRPr lang="fr-FR" sz="1100" dirty="0" smtClean="0"/>
              </a:p>
              <a:p>
                <a:pPr marL="285750" lvl="1" indent="-285750">
                  <a:buFont typeface="Wingdings" panose="05000000000000000000" pitchFamily="2" charset="2"/>
                  <a:buChar char="Ø"/>
                </a:pPr>
                <a:r>
                  <a:rPr lang="fr-FR" sz="1100" i="1" dirty="0" smtClean="0"/>
                  <a:t>Il sera donc possible de changer les lois de probabilités, ou d’ajouter l’impact d’une brique « plateforme/marché » au aléa climatique</a:t>
                </a:r>
              </a:p>
              <a:p>
                <a:pPr marL="285750" lvl="1" indent="-285750">
                  <a:buFont typeface="Wingdings" panose="05000000000000000000" pitchFamily="2" charset="2"/>
                  <a:buChar char="Ø"/>
                </a:pPr>
                <a:r>
                  <a:rPr lang="fr-FR" sz="1100" i="1" dirty="0" smtClean="0"/>
                  <a:t>Toute la méthodologie repose sur le fait que le cône d’incertitude se réduit plus on se rapproche du temps réel</a:t>
                </a:r>
              </a:p>
              <a:p>
                <a:pPr lvl="1"/>
                <a:endParaRPr lang="fr-FR" sz="1100" i="1" dirty="0" smtClean="0"/>
              </a:p>
              <a:p>
                <a:pPr lvl="1"/>
                <a:r>
                  <a:rPr lang="fr-FR" sz="1100" dirty="0" smtClean="0"/>
                  <a:t>Les description des groupes de production englobent le planning prévisionnel, le </a:t>
                </a:r>
                <a:r>
                  <a:rPr lang="fr-FR" sz="1100" dirty="0" err="1" smtClean="0"/>
                  <a:t>pMin</a:t>
                </a:r>
                <a:r>
                  <a:rPr lang="fr-FR" sz="1100" dirty="0" smtClean="0"/>
                  <a:t>/</a:t>
                </a:r>
                <a:r>
                  <a:rPr lang="fr-FR" sz="1100" dirty="0" err="1" smtClean="0"/>
                  <a:t>pMax</a:t>
                </a:r>
                <a:r>
                  <a:rPr lang="fr-FR" sz="1100" dirty="0" smtClean="0"/>
                  <a:t>, coût de démarrage et coût proportionnel, DMO. </a:t>
                </a:r>
                <a:endParaRPr lang="fr-FR" sz="1100" dirty="0"/>
              </a:p>
              <a:p>
                <a:pPr marL="171450" lvl="1" indent="-171450">
                  <a:buFont typeface="Wingdings" panose="05000000000000000000" pitchFamily="2" charset="2"/>
                  <a:buChar char="Ø"/>
                </a:pPr>
                <a:r>
                  <a:rPr lang="fr-FR" sz="1100" i="1" dirty="0" smtClean="0"/>
                  <a:t>Les contraintes plus complexes (énergies, gradients, pallier, etc.) sont pour l’instant relaxées</a:t>
                </a:r>
              </a:p>
              <a:p>
                <a:pPr lvl="1"/>
                <a:endParaRPr lang="fr-FR" sz="1100" i="1" dirty="0"/>
              </a:p>
              <a:p>
                <a:pPr lvl="1"/>
                <a:r>
                  <a:rPr lang="fr-FR" sz="1100" dirty="0" smtClean="0"/>
                  <a:t>La flexibilité présente dans le réseau est représentée par une « réserve » donnée en entrée, en énergie, sur chaque pas de temps.</a:t>
                </a:r>
              </a:p>
              <a:p>
                <a:pPr marL="171450" lvl="1" indent="-171450">
                  <a:buFont typeface="Wingdings" panose="05000000000000000000" pitchFamily="2" charset="2"/>
                  <a:buChar char="Ø"/>
                </a:pPr>
                <a:r>
                  <a:rPr lang="fr-FR" sz="1100" i="1" dirty="0" smtClean="0"/>
                  <a:t>Cette énergie peut-être calculer en amont de plein de façon (quantile des flexibilité observées sur chaque scénario etc.)</a:t>
                </a:r>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81786"/>
                <a:ext cx="8092188" cy="4903907"/>
              </a:xfrm>
              <a:blipFill rotWithShape="0">
                <a:blip r:embed="rId2"/>
                <a:stretch>
                  <a:fillRect l="-1130" t="-1119" r="-1055"/>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4</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données d’entrée</a:t>
            </a:r>
            <a:endParaRPr lang="fr-FR" dirty="0"/>
          </a:p>
        </p:txBody>
      </p:sp>
    </p:spTree>
    <p:extLst>
      <p:ext uri="{BB962C8B-B14F-4D97-AF65-F5344CB8AC3E}">
        <p14:creationId xmlns:p14="http://schemas.microsoft.com/office/powerpoint/2010/main" val="260829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976604"/>
            <a:ext cx="8092188" cy="4093428"/>
          </a:xfrm>
        </p:spPr>
        <p:txBody>
          <a:bodyPr/>
          <a:lstStyle/>
          <a:p>
            <a:pPr lvl="1"/>
            <a:r>
              <a:rPr lang="fr-FR" dirty="0" smtClean="0"/>
              <a:t>En sortie, l’information principale sont les décisions d’imposition (</a:t>
            </a:r>
            <a:r>
              <a:rPr lang="fr-FR" dirty="0" err="1" smtClean="0"/>
              <a:t>resp</a:t>
            </a:r>
            <a:r>
              <a:rPr lang="fr-FR" dirty="0" smtClean="0"/>
              <a:t>. limitations) des groupes thermiques (</a:t>
            </a:r>
            <a:r>
              <a:rPr lang="fr-FR" dirty="0" err="1" smtClean="0"/>
              <a:t>resp</a:t>
            </a:r>
            <a:r>
              <a:rPr lang="fr-FR" dirty="0" smtClean="0"/>
              <a:t>. </a:t>
            </a:r>
            <a:r>
              <a:rPr lang="fr-FR" dirty="0" err="1" smtClean="0"/>
              <a:t>EnR</a:t>
            </a:r>
            <a:r>
              <a:rPr lang="fr-FR" dirty="0" smtClean="0"/>
              <a:t>). En bonus, nous disposons également des plannings sur chaque réalisation et chaque pas de temps, cela permet de tracer des courbes etc., suivre la charges des ouvrages, etc.</a:t>
            </a:r>
          </a:p>
          <a:p>
            <a:pPr lvl="1"/>
            <a:endParaRPr lang="fr-FR" dirty="0"/>
          </a:p>
          <a:p>
            <a:pPr lvl="1"/>
            <a:r>
              <a:rPr lang="fr-FR" dirty="0" smtClean="0"/>
              <a:t>Ces sorties peuvent : </a:t>
            </a:r>
          </a:p>
          <a:p>
            <a:pPr marL="285750" lvl="1" indent="-285750">
              <a:buFont typeface="Wingdings" panose="05000000000000000000" pitchFamily="2" charset="2"/>
              <a:buChar char="Ø"/>
            </a:pPr>
            <a:r>
              <a:rPr lang="fr-FR" i="1" dirty="0" smtClean="0"/>
              <a:t>servir à faire des simulations sur de nouveaux aléas, afin de simuler le temps réel</a:t>
            </a:r>
          </a:p>
          <a:p>
            <a:pPr marL="285750" lvl="1" indent="-285750">
              <a:buFont typeface="Wingdings" panose="05000000000000000000" pitchFamily="2" charset="2"/>
              <a:buChar char="Ø"/>
            </a:pPr>
            <a:r>
              <a:rPr lang="fr-FR" i="1" dirty="0" smtClean="0"/>
              <a:t>faire une analyse </a:t>
            </a:r>
            <a:r>
              <a:rPr lang="fr-FR" i="1" dirty="0" err="1" smtClean="0"/>
              <a:t>worst</a:t>
            </a:r>
            <a:r>
              <a:rPr lang="fr-FR" i="1" dirty="0" smtClean="0"/>
              <a:t> case pour l’</a:t>
            </a:r>
            <a:r>
              <a:rPr lang="fr-FR" i="1" dirty="0" err="1" smtClean="0"/>
              <a:t>adequacy</a:t>
            </a:r>
            <a:r>
              <a:rPr lang="fr-FR" i="1" dirty="0" smtClean="0"/>
              <a:t> ou bien pou affiner les besoins en réserves</a:t>
            </a:r>
          </a:p>
          <a:p>
            <a:pPr lvl="1"/>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5</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sorties</a:t>
            </a:r>
            <a:endParaRPr lang="fr-FR" dirty="0"/>
          </a:p>
        </p:txBody>
      </p:sp>
    </p:spTree>
    <p:extLst>
      <p:ext uri="{BB962C8B-B14F-4D97-AF65-F5344CB8AC3E}">
        <p14:creationId xmlns:p14="http://schemas.microsoft.com/office/powerpoint/2010/main" val="266666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3477875"/>
              </a:xfrm>
            </p:spPr>
            <p:txBody>
              <a:bodyPr/>
              <a:lstStyle/>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𝑙𝑖𝑚𝑖𝑡𝑒𝑑</m:t>
                    </m:r>
                  </m:oMath>
                </a14:m>
                <a:r>
                  <a:rPr lang="fr-FR" dirty="0" smtClean="0"/>
                  <a:t> : la puissance de limitation et le booléen indiquant une limitations</a:t>
                </a:r>
              </a:p>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𝑒𝑛𝑟</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e>
                        </m:d>
                      </m:e>
                    </m:func>
                    <m:r>
                      <a:rPr lang="fr-FR" i="1" smtClean="0">
                        <a:latin typeface="Cambria Math" panose="02040503050406030204" pitchFamily="18" charset="0"/>
                      </a:rPr>
                      <m:t>=</m:t>
                    </m:r>
                    <m:r>
                      <a:rPr lang="fr-FR" i="1" smtClean="0">
                        <a:latin typeface="Cambria Math" panose="02040503050406030204" pitchFamily="18" charset="0"/>
                      </a:rPr>
                      <m:t>𝑃</m:t>
                    </m:r>
                    <m:d>
                      <m:dPr>
                        <m:begChr m:val="["/>
                        <m:endChr m:val="]"/>
                        <m:ctrlPr>
                          <a:rPr lang="fr-FR" i="1">
                            <a:latin typeface="Cambria Math" panose="02040503050406030204" pitchFamily="18" charset="0"/>
                          </a:rPr>
                        </m:ctrlPr>
                      </m:dPr>
                      <m:e>
                        <m:r>
                          <a:rPr lang="fr-FR" i="1">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i="1">
                        <a:latin typeface="Cambria Math" panose="02040503050406030204" pitchFamily="18" charset="0"/>
                      </a:rPr>
                      <m:t>𝑙𝑖𝑚𝑖𝑡𝑒𝑑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_</m:t>
                    </m:r>
                    <m:r>
                      <a:rPr lang="fr-FR" b="0" i="1" smtClean="0">
                        <a:latin typeface="Cambria Math" panose="02040503050406030204" pitchFamily="18" charset="0"/>
                      </a:rPr>
                      <m:t>𝑙𝑖𝑚</m:t>
                    </m:r>
                  </m:oMath>
                </a14:m>
                <a:r>
                  <a:rPr lang="fr-FR" dirty="0" smtClean="0"/>
                  <a:t>: la puissance réellement injectée par le groupe</a:t>
                </a:r>
              </a:p>
              <a:p>
                <a:pPr marL="285750" lvl="1" indent="-285750" algn="ctr">
                  <a:buFont typeface="Wingdings" panose="05000000000000000000" pitchFamily="2" charset="2"/>
                  <a:buChar char="Ø"/>
                </a:pPr>
                <a:r>
                  <a:rPr lang="fr-FR" sz="1600" i="1" dirty="0" smtClean="0"/>
                  <a:t>Attention modèle non linéaire, beaucoup de variables entières</a:t>
                </a:r>
              </a:p>
              <a:p>
                <a:pPr marL="285750" lvl="1" indent="-285750" algn="ctr">
                  <a:buFont typeface="Wingdings" panose="05000000000000000000" pitchFamily="2" charset="2"/>
                  <a:buChar char="Ø"/>
                </a:pPr>
                <a:endParaRPr lang="fr-FR" sz="1600" i="1" dirty="0" smtClean="0"/>
              </a:p>
              <a:p>
                <a:pPr lvl="1"/>
                <a14:m>
                  <m:oMath xmlns:m="http://schemas.openxmlformats.org/officeDocument/2006/math">
                    <m:r>
                      <a:rPr lang="fr-FR" b="0" i="1" smtClean="0">
                        <a:latin typeface="Cambria Math" panose="02040503050406030204" pitchFamily="18" charset="0"/>
                      </a:rPr>
                      <m:t>𝑐</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m:t>
                    </m:r>
                    <m:r>
                      <m:rPr>
                        <m:sty m:val="p"/>
                      </m:rPr>
                      <a:rPr lang="fr-FR" b="0" i="0" smtClean="0">
                        <a:latin typeface="Cambria Math" panose="02040503050406030204" pitchFamily="18" charset="0"/>
                      </a:rPr>
                      <m:t>max</m:t>
                    </m:r>
                    <m:r>
                      <a:rPr lang="fr-FR" b="0" i="1" smtClean="0">
                        <a:latin typeface="Cambria Math" panose="02040503050406030204" pitchFamily="18" charset="0"/>
                      </a:rPr>
                      <m:t>⁡(</m:t>
                    </m:r>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0)</m:t>
                    </m:r>
                  </m:oMath>
                </a14:m>
                <a:r>
                  <a:rPr lang="fr-FR" dirty="0" smtClean="0"/>
                  <a:t> : la puissance écrêtée utilisée pour calculer les coûts</a:t>
                </a:r>
              </a:p>
              <a:p>
                <a:pPr lvl="1"/>
                <a:endParaRPr lang="fr-FR" dirty="0" smtClean="0"/>
              </a:p>
              <a:p>
                <a:pPr lvl="1"/>
                <a:r>
                  <a:rPr lang="fr-FR" dirty="0" smtClean="0"/>
                  <a:t>Ce modèle permet d’avoir les distributions d’écrêtements et de modéliser finement les coûts d’écrêtement.</a:t>
                </a:r>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3477875"/>
              </a:xfrm>
              <a:blipFill rotWithShape="0">
                <a:blip r:embed="rId2"/>
                <a:stretch>
                  <a:fillRect l="-1809" t="-2277" r="-1733" b="-3152"/>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6</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limitable</a:t>
            </a:r>
            <a:endParaRPr lang="fr-FR" dirty="0"/>
          </a:p>
        </p:txBody>
      </p:sp>
    </p:spTree>
    <p:extLst>
      <p:ext uri="{BB962C8B-B14F-4D97-AF65-F5344CB8AC3E}">
        <p14:creationId xmlns:p14="http://schemas.microsoft.com/office/powerpoint/2010/main" val="58272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3816429"/>
              </a:xfrm>
            </p:spPr>
            <p:txBody>
              <a:bodyPr/>
              <a:lstStyle/>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𝑜𝑛</m:t>
                    </m:r>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𝑠𝑡𝑎𝑟𝑡</m:t>
                    </m:r>
                  </m:oMath>
                </a14:m>
                <a:r>
                  <a:rPr lang="fr-FR" dirty="0" smtClean="0"/>
                  <a:t> : unit-</a:t>
                </a:r>
                <a:r>
                  <a:rPr lang="fr-FR" dirty="0" err="1" smtClean="0"/>
                  <a:t>commitment</a:t>
                </a:r>
                <a:r>
                  <a:rPr lang="fr-FR" dirty="0" smtClean="0"/>
                  <a:t> classique</a:t>
                </a:r>
              </a:p>
              <a:p>
                <a:pPr lvl="1"/>
                <a14:m>
                  <m:oMath xmlns:m="http://schemas.openxmlformats.org/officeDocument/2006/math">
                    <m:r>
                      <a:rPr lang="fr-FR" i="1">
                        <a:latin typeface="Cambria Math" panose="02040503050406030204" pitchFamily="18" charset="0"/>
                      </a:rPr>
                      <m:t>𝑐</m:t>
                    </m:r>
                    <m:r>
                      <m:rPr>
                        <m:lit/>
                      </m:rPr>
                      <a:rPr lang="fr-FR" i="1">
                        <a:latin typeface="Cambria Math" panose="02040503050406030204" pitchFamily="18" charset="0"/>
                      </a:rPr>
                      <m:t>_</m:t>
                    </m:r>
                    <m:r>
                      <a:rPr lang="fr-FR" i="1">
                        <a:latin typeface="Cambria Math" panose="02040503050406030204" pitchFamily="18" charset="0"/>
                      </a:rPr>
                      <m:t>𝑖𝑚𝑝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i="1">
                                <a:latin typeface="Cambria Math" panose="02040503050406030204" pitchFamily="18" charset="0"/>
                              </a:rPr>
                            </m:ctrlPr>
                          </m:dPr>
                          <m:e>
                            <m:r>
                              <a:rPr lang="fr-FR" i="1">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m:t>
                        </m:r>
                      </m:e>
                    </m:d>
                    <m:r>
                      <a:rPr lang="fr-FR" b="0" i="1" smtClean="0">
                        <a:latin typeface="Cambria Math" panose="02040503050406030204" pitchFamily="18" charset="0"/>
                      </a:rPr>
                      <m:t> </m:t>
                    </m:r>
                  </m:oMath>
                </a14:m>
                <a:r>
                  <a:rPr lang="fr-FR" dirty="0" smtClean="0"/>
                  <a:t>: l’écart de production permettant de calculer les coûts d’imposition</a:t>
                </a:r>
              </a:p>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d>
                      <m:dPr>
                        <m:ctrlPr>
                          <a:rPr lang="fr-FR" b="0" i="1" smtClean="0">
                            <a:latin typeface="Cambria Math" panose="02040503050406030204" pitchFamily="18" charset="0"/>
                          </a:rPr>
                        </m:ctrlPr>
                      </m:dPr>
                      <m:e>
                        <m:r>
                          <a:rPr lang="fr-FR" b="0" i="1" smtClean="0">
                            <a:latin typeface="Cambria Math" panose="02040503050406030204" pitchFamily="18" charset="0"/>
                          </a:rPr>
                          <m:t>1−</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oMath>
                </a14:m>
                <a:r>
                  <a:rPr lang="fr-FR" b="0" dirty="0" smtClean="0"/>
                  <a:t> : si le groupe est imposé, alors la valeur est la même pour tous les scénarios, si non on prend la donnée (et ça change en fonction du scénario)</a:t>
                </a:r>
              </a:p>
              <a:p>
                <a:pPr marL="285750" lvl="1" indent="-285750" algn="ctr">
                  <a:buFont typeface="Wingdings" panose="05000000000000000000" pitchFamily="2" charset="2"/>
                  <a:buChar char="Ø"/>
                </a:pPr>
                <a:r>
                  <a:rPr lang="fr-FR" sz="1600" i="1" dirty="0" smtClean="0"/>
                  <a:t>Le coût de démarrage est payé une fois pour tous les scénarios, les écarts sont payés en fonction de chaque scénario</a:t>
                </a:r>
                <a:endParaRPr lang="fr-FR" b="0" i="1" dirty="0" smtClean="0"/>
              </a:p>
              <a:p>
                <a:pPr lvl="1"/>
                <a:endParaRPr lang="fr-FR" dirty="0"/>
              </a:p>
              <a:p>
                <a:pPr lvl="1"/>
                <a:endParaRPr lang="fr-FR" dirty="0"/>
              </a:p>
              <a:p>
                <a:pPr lvl="1"/>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3816429"/>
              </a:xfrm>
              <a:blipFill rotWithShape="0">
                <a:blip r:embed="rId2"/>
                <a:stretch>
                  <a:fillRect l="-1809" t="-2077"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7</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imposable</a:t>
            </a:r>
            <a:endParaRPr lang="fr-FR" dirty="0"/>
          </a:p>
        </p:txBody>
      </p:sp>
    </p:spTree>
    <p:extLst>
      <p:ext uri="{BB962C8B-B14F-4D97-AF65-F5344CB8AC3E}">
        <p14:creationId xmlns:p14="http://schemas.microsoft.com/office/powerpoint/2010/main" val="356599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4275722"/>
              </a:xfrm>
            </p:spPr>
            <p:txBody>
              <a:bodyPr/>
              <a:lstStyle/>
              <a:p>
                <a:pPr lvl="1"/>
                <a:r>
                  <a:rPr lang="fr-FR" dirty="0" smtClean="0"/>
                  <a:t>La contrainte d’EOD est « simple », </a:t>
                </a:r>
                <a14:m>
                  <m:oMath xmlns:m="http://schemas.openxmlformats.org/officeDocument/2006/math">
                    <m:r>
                      <a:rPr lang="fr-FR" b="0" i="1" smtClean="0">
                        <a:latin typeface="Cambria Math" panose="02040503050406030204" pitchFamily="18" charset="0"/>
                      </a:rPr>
                      <m:t>𝑝𝑟𝑜𝑑</m:t>
                    </m:r>
                    <m:r>
                      <a:rPr lang="fr-FR" b="0" i="1" smtClean="0">
                        <a:latin typeface="Cambria Math" panose="02040503050406030204" pitchFamily="18" charset="0"/>
                      </a:rPr>
                      <m:t>=</m:t>
                    </m:r>
                    <m:r>
                      <a:rPr lang="fr-FR" b="0" i="1" smtClean="0">
                        <a:latin typeface="Cambria Math" panose="02040503050406030204" pitchFamily="18" charset="0"/>
                      </a:rPr>
                      <m:t>𝑐𝑜𝑛𝑠𝑜</m:t>
                    </m:r>
                  </m:oMath>
                </a14:m>
                <a:r>
                  <a:rPr lang="fr-FR" dirty="0" smtClean="0"/>
                  <a:t> mais avec la réserve!</a:t>
                </a:r>
              </a:p>
              <a:p>
                <a:pPr lvl="1"/>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𝑝𝑟𝑜𝑑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𝑐𝑜𝑛𝑠𝑜</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oMath>
                    <m:oMath xmlns:m="http://schemas.openxmlformats.org/officeDocument/2006/math">
                      <m:r>
                        <a:rPr lang="fr-FR" b="0" i="1" smtClean="0">
                          <a:latin typeface="Cambria Math" panose="02040503050406030204" pitchFamily="18" charset="0"/>
                        </a:rPr>
                        <m:t>𝑟𝑒𝑠𝑒𝑟𝑣𝑒𝑀𝑖𝑛</m:t>
                      </m:r>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𝑟𝑒𝑠𝑒𝑟𝑣𝑒𝑀𝑎𝑥</m:t>
                      </m:r>
                    </m:oMath>
                  </m:oMathPara>
                </a14:m>
                <a:endParaRPr lang="fr-FR" dirty="0" smtClean="0"/>
              </a:p>
              <a:p>
                <a:pPr lvl="1"/>
                <a:r>
                  <a:rPr lang="fr-FR" dirty="0" smtClean="0"/>
                  <a:t>Le niveau de réserve est donné en entrée, il n’est donc pas garanti que le problème soit faisable, on va chercher la réserve la plus basse qui permet de faire l’EOD.</a:t>
                </a:r>
              </a:p>
              <a:p>
                <a:pPr lvl="1"/>
                <a:r>
                  <a:rPr lang="fr-FR" dirty="0" smtClean="0"/>
                  <a:t>En pratique, on ajoute des variables d’écart de défaillance et déversement pour toujours avoir des problèmes faisables.</a:t>
                </a:r>
              </a:p>
              <a:p>
                <a:pPr lvl="1"/>
                <a:r>
                  <a:rPr lang="fr-FR" dirty="0" smtClean="0"/>
                  <a:t>La contrainte sur les lignes est de limiter le flux </a:t>
                </a:r>
              </a:p>
              <a:p>
                <a:pPr lvl="1"/>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nary>
                            <m:naryPr>
                              <m:chr m:val="∑"/>
                              <m:subHide m:val="on"/>
                              <m:supHide m:val="on"/>
                              <m:ctrlPr>
                                <a:rPr lang="fr-FR" b="0" i="1" smtClean="0">
                                  <a:latin typeface="Cambria Math" panose="02040503050406030204" pitchFamily="18" charset="0"/>
                                </a:rPr>
                              </m:ctrlPr>
                            </m:naryPr>
                            <m:sub/>
                            <m:sup/>
                            <m:e>
                              <m:r>
                                <a:rPr lang="fr-FR" i="1">
                                  <a:latin typeface="Cambria Math" panose="02040503050406030204" pitchFamily="18" charset="0"/>
                                </a:rPr>
                                <m:t>𝑃𝑇𝐷𝐹</m:t>
                              </m:r>
                              <m:d>
                                <m:dPr>
                                  <m:ctrlPr>
                                    <a:rPr lang="fr-FR" i="1">
                                      <a:latin typeface="Cambria Math" panose="02040503050406030204" pitchFamily="18" charset="0"/>
                                    </a:rPr>
                                  </m:ctrlPr>
                                </m:dPr>
                                <m:e>
                                  <m:r>
                                    <a:rPr lang="fr-FR" i="1">
                                      <a:latin typeface="Cambria Math" panose="02040503050406030204" pitchFamily="18" charset="0"/>
                                    </a:rPr>
                                    <m:t>𝑏𝑢𝑠</m:t>
                                  </m:r>
                                  <m:r>
                                    <a:rPr lang="fr-FR" i="1">
                                      <a:latin typeface="Cambria Math" panose="02040503050406030204" pitchFamily="18" charset="0"/>
                                    </a:rPr>
                                    <m:t>, </m:t>
                                  </m:r>
                                  <m:r>
                                    <a:rPr lang="fr-FR" i="1">
                                      <a:latin typeface="Cambria Math" panose="02040503050406030204" pitchFamily="18" charset="0"/>
                                    </a:rPr>
                                    <m:t>𝑏𝑟𝑎𝑛𝑐h</m:t>
                                  </m:r>
                                </m:e>
                              </m:d>
                              <m:r>
                                <a:rPr lang="fr-FR" b="0" i="1" smtClean="0">
                                  <a:latin typeface="Cambria Math" panose="02040503050406030204" pitchFamily="18" charset="0"/>
                                </a:rPr>
                                <m:t>⋅(</m:t>
                              </m:r>
                              <m:r>
                                <a:rPr lang="fr-FR" i="1">
                                  <a:latin typeface="Cambria Math" panose="02040503050406030204" pitchFamily="18" charset="0"/>
                                </a:rPr>
                                <m:t>𝑝</m:t>
                              </m:r>
                              <m:d>
                                <m:dPr>
                                  <m:begChr m:val="["/>
                                  <m:endChr m:val="]"/>
                                  <m:ctrlPr>
                                    <a:rPr lang="fr-FR" i="1">
                                      <a:latin typeface="Cambria Math" panose="02040503050406030204" pitchFamily="18" charset="0"/>
                                    </a:rPr>
                                  </m:ctrlPr>
                                </m:dPr>
                                <m:e>
                                  <m:r>
                                    <a:rPr lang="fr-FR" i="1">
                                      <a:latin typeface="Cambria Math" panose="02040503050406030204" pitchFamily="18" charset="0"/>
                                    </a:rPr>
                                    <m:t>𝑏𝑢𝑠</m:t>
                                  </m:r>
                                </m:e>
                              </m:d>
                              <m:r>
                                <a:rPr lang="fr-FR" b="0" i="1" smtClean="0">
                                  <a:latin typeface="Cambria Math" panose="02040503050406030204" pitchFamily="18" charset="0"/>
                                </a:rPr>
                                <m:t>−</m:t>
                              </m:r>
                              <m:r>
                                <a:rPr lang="fr-FR" b="0" i="1" smtClean="0">
                                  <a:latin typeface="Cambria Math" panose="02040503050406030204" pitchFamily="18" charset="0"/>
                                </a:rPr>
                                <m:t>𝑙𝑜𝑎𝑑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𝑏𝑢𝑠</m:t>
                                  </m:r>
                                  <m:r>
                                    <a:rPr lang="fr-FR" b="0" i="1" smtClean="0">
                                      <a:latin typeface="Cambria Math" panose="02040503050406030204" pitchFamily="18" charset="0"/>
                                    </a:rPr>
                                    <m:t>,</m:t>
                                  </m:r>
                                  <m:r>
                                    <a:rPr lang="fr-FR" b="0" i="1" smtClean="0">
                                      <a:latin typeface="Cambria Math" panose="02040503050406030204" pitchFamily="18" charset="0"/>
                                    </a:rPr>
                                    <m:t>𝑠</m:t>
                                  </m:r>
                                </m:e>
                              </m:d>
                              <m:r>
                                <a:rPr lang="fr-FR" b="0" i="1" smtClean="0">
                                  <a:latin typeface="Cambria Math" panose="02040503050406030204" pitchFamily="18" charset="0"/>
                                </a:rPr>
                                <m:t>)</m:t>
                              </m:r>
                            </m:e>
                          </m:nary>
                        </m:e>
                      </m:d>
                      <m:r>
                        <a:rPr lang="fr-FR" b="0" i="1" smtClean="0">
                          <a:latin typeface="Cambria Math" panose="02040503050406030204" pitchFamily="18" charset="0"/>
                        </a:rPr>
                        <m:t>≤</m:t>
                      </m:r>
                      <m:r>
                        <a:rPr lang="fr-FR" i="1">
                          <a:latin typeface="Cambria Math" panose="02040503050406030204" pitchFamily="18" charset="0"/>
                        </a:rPr>
                        <m:t>𝐿𝐼𝑀𝐼𝑇</m:t>
                      </m:r>
                      <m:r>
                        <a:rPr lang="fr-FR" i="1">
                          <a:latin typeface="Cambria Math" panose="02040503050406030204" pitchFamily="18" charset="0"/>
                        </a:rPr>
                        <m:t>[</m:t>
                      </m:r>
                      <m:r>
                        <a:rPr lang="fr-FR" i="1">
                          <a:latin typeface="Cambria Math" panose="02040503050406030204" pitchFamily="18" charset="0"/>
                        </a:rPr>
                        <m:t>𝑏𝑟𝑎𝑛𝑐h</m:t>
                      </m:r>
                      <m:r>
                        <a:rPr lang="fr-FR" i="1">
                          <a:latin typeface="Cambria Math" panose="02040503050406030204" pitchFamily="18" charset="0"/>
                        </a:rPr>
                        <m:t>]</m:t>
                      </m:r>
                    </m:oMath>
                  </m:oMathPara>
                </a14:m>
                <a:endParaRPr lang="fr-FR" dirty="0" smtClean="0"/>
              </a:p>
              <a:p>
                <a:pPr lvl="1"/>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4275722"/>
              </a:xfrm>
              <a:blipFill rotWithShape="0">
                <a:blip r:embed="rId2"/>
                <a:stretch>
                  <a:fillRect l="-1809" t="-185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8</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EOD sous contraintes de sécurité</a:t>
            </a:r>
            <a:endParaRPr lang="fr-FR" dirty="0"/>
          </a:p>
        </p:txBody>
      </p:sp>
    </p:spTree>
    <p:extLst>
      <p:ext uri="{BB962C8B-B14F-4D97-AF65-F5344CB8AC3E}">
        <p14:creationId xmlns:p14="http://schemas.microsoft.com/office/powerpoint/2010/main" val="4011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019476"/>
            <a:ext cx="8092188" cy="682238"/>
          </a:xfrm>
        </p:spPr>
        <p:txBody>
          <a:bodyPr/>
          <a:lstStyle/>
          <a:p>
            <a:pPr lvl="1"/>
            <a:r>
              <a:rPr lang="fr-FR" dirty="0" smtClean="0"/>
              <a:t>On paye les coûts d’ajustement etc.</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9</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la fonction objectif</a:t>
            </a:r>
            <a:endParaRPr lang="fr-FR" dirty="0"/>
          </a:p>
        </p:txBody>
      </p:sp>
    </p:spTree>
    <p:extLst>
      <p:ext uri="{BB962C8B-B14F-4D97-AF65-F5344CB8AC3E}">
        <p14:creationId xmlns:p14="http://schemas.microsoft.com/office/powerpoint/2010/main" val="265161574"/>
      </p:ext>
    </p:extLst>
  </p:cSld>
  <p:clrMapOvr>
    <a:masterClrMapping/>
  </p:clrMapOvr>
</p:sld>
</file>

<file path=ppt/theme/theme1.xml><?xml version="1.0" encoding="utf-8"?>
<a:theme xmlns:a="http://schemas.openxmlformats.org/drawingml/2006/main" name="Thème par défaut">
  <a:themeElements>
    <a:clrScheme name="RTE 2016">
      <a:dk1>
        <a:sysClr val="windowText" lastClr="000000"/>
      </a:dk1>
      <a:lt1>
        <a:sysClr val="window" lastClr="FFFFFF"/>
      </a:lt1>
      <a:dk2>
        <a:srgbClr val="000000"/>
      </a:dk2>
      <a:lt2>
        <a:srgbClr val="FFFFFF"/>
      </a:lt2>
      <a:accent1>
        <a:srgbClr val="DC0059"/>
      </a:accent1>
      <a:accent2>
        <a:srgbClr val="EC775C"/>
      </a:accent2>
      <a:accent3>
        <a:srgbClr val="00518B"/>
      </a:accent3>
      <a:accent4>
        <a:srgbClr val="00A6D9"/>
      </a:accent4>
      <a:accent5>
        <a:srgbClr val="38B6BC"/>
      </a:accent5>
      <a:accent6>
        <a:srgbClr val="574C52"/>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Thème par défaut.thmx</Template>
  <TotalTime>11283</TotalTime>
  <Words>393</Words>
  <Application>Microsoft Office PowerPoint</Application>
  <PresentationFormat>Affichage à l'écran (16:9)</PresentationFormat>
  <Paragraphs>83</Paragraphs>
  <Slides>11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Cambria Math</vt:lpstr>
      <vt:lpstr>Verdana</vt:lpstr>
      <vt:lpstr>Wingdings</vt:lpstr>
      <vt:lpstr>Thème par défaut</vt:lpstr>
      <vt:lpstr>PSCOPF : Description d’un module de calcul pour l’EOD court terme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 S</dc:creator>
  <cp:lastModifiedBy>RUIZ Manuel</cp:lastModifiedBy>
  <cp:revision>451</cp:revision>
  <cp:lastPrinted>2017-05-18T08:18:26Z</cp:lastPrinted>
  <dcterms:created xsi:type="dcterms:W3CDTF">2016-12-28T11:42:57Z</dcterms:created>
  <dcterms:modified xsi:type="dcterms:W3CDTF">2021-12-09T13:45:05Z</dcterms:modified>
</cp:coreProperties>
</file>