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57" r:id="rId3"/>
    <p:sldId id="260" r:id="rId4"/>
    <p:sldId id="285" r:id="rId5"/>
    <p:sldId id="284" r:id="rId6"/>
    <p:sldId id="286" r:id="rId7"/>
    <p:sldId id="283" r:id="rId8"/>
    <p:sldId id="288" r:id="rId9"/>
    <p:sldId id="289" r:id="rId10"/>
    <p:sldId id="287" r:id="rId11"/>
    <p:sldId id="262" r:id="rId12"/>
    <p:sldId id="290" r:id="rId13"/>
    <p:sldId id="292" r:id="rId14"/>
    <p:sldId id="261" r:id="rId15"/>
    <p:sldId id="293" r:id="rId16"/>
    <p:sldId id="294" r:id="rId17"/>
    <p:sldId id="295" r:id="rId18"/>
    <p:sldId id="297" r:id="rId19"/>
    <p:sldId id="298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526"/>
    <a:srgbClr val="2CA02C"/>
    <a:srgbClr val="34A434"/>
    <a:srgbClr val="FF7E0D"/>
    <a:srgbClr val="1D75B3"/>
    <a:srgbClr val="E29CA1"/>
    <a:srgbClr val="97AACB"/>
    <a:srgbClr val="C6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0A06-4D0B-433C-BA1D-010A3622917D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442BE-4783-48B9-AC0C-0E33C0C72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这个例子是简单的</a:t>
            </a:r>
            <a:r>
              <a:rPr lang="en-US" altLang="zh-CN" dirty="0"/>
              <a:t>DDM</a:t>
            </a:r>
            <a:r>
              <a:rPr lang="zh-CN" altLang="en-US" dirty="0"/>
              <a:t>模型拟合过程，即这模型中只有三个参数，完整的模型有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号被试在多个</a:t>
            </a:r>
            <a:r>
              <a:rPr lang="en-US" altLang="zh-CN" dirty="0"/>
              <a:t>trial</a:t>
            </a:r>
            <a:r>
              <a:rPr lang="zh-CN" altLang="en-US" dirty="0"/>
              <a:t>上的</a:t>
            </a:r>
            <a:r>
              <a:rPr lang="en-US" altLang="zh-CN" dirty="0"/>
              <a:t>RT</a:t>
            </a:r>
            <a:r>
              <a:rPr lang="zh-CN" altLang="en-US" dirty="0"/>
              <a:t>可以表示为上</a:t>
            </a:r>
            <a:endParaRPr lang="en-US" altLang="zh-CN" dirty="0"/>
          </a:p>
          <a:p>
            <a:r>
              <a:rPr lang="zh-CN" altLang="en-US" dirty="0"/>
              <a:t>多个</a:t>
            </a:r>
            <a:r>
              <a:rPr lang="en-US" altLang="zh-CN" dirty="0"/>
              <a:t>trial</a:t>
            </a:r>
            <a:r>
              <a:rPr lang="zh-CN" altLang="en-US" dirty="0"/>
              <a:t>的</a:t>
            </a:r>
            <a:r>
              <a:rPr lang="en-US" altLang="zh-CN" dirty="0"/>
              <a:t>RT</a:t>
            </a:r>
            <a:r>
              <a:rPr lang="zh-CN" altLang="en-US" dirty="0"/>
              <a:t>表现为一个连续随机变量的分布形式</a:t>
            </a:r>
            <a:endParaRPr lang="en-US" altLang="zh-CN" dirty="0"/>
          </a:p>
          <a:p>
            <a:r>
              <a:rPr lang="zh-CN" altLang="en-US" dirty="0"/>
              <a:t>规定函数</a:t>
            </a:r>
            <a:r>
              <a:rPr lang="en-US" altLang="zh-CN" dirty="0"/>
              <a:t>f(t)</a:t>
            </a:r>
            <a:r>
              <a:rPr lang="zh-CN" altLang="en-US" dirty="0"/>
              <a:t>，使其具有参数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，逼近实际</a:t>
            </a:r>
            <a:r>
              <a:rPr lang="en-US" altLang="zh-CN" dirty="0"/>
              <a:t>rt</a:t>
            </a:r>
            <a:r>
              <a:rPr lang="zh-CN" altLang="en-US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6F6F-0998-4C6D-BED7-515FED2B3A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2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42BE-4783-48B9-AC0C-0E33C0C726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0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8C038-AF4E-F871-2AC3-9BDCEC59E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DD33F-63D6-368D-C4D7-69D297C85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4491F-8609-43C7-7B05-4731C40F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402AB-282D-5075-4C24-58A41213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6B390-5025-F7C9-CCDC-C27AD8B1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9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E732-06BF-4B47-B609-80518153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2F054-8F05-81F3-35DC-10D5FC10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47EBF-6FF1-52A4-CC9F-4AE29DB2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A4D0E-C84F-CE68-22F8-A37C95C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4A3A8-C5A0-70A8-3912-540741E4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CD5FA2-275B-1858-0733-90DE43314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A3C39-A2A2-ED32-A614-134799402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D5E32-C1B9-5F06-AA38-C64E904D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77AF1-C463-19D6-242F-A4658478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78A22-000E-700E-ADFE-0D42E91C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52C57-DB97-CA56-44A5-2251C51B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9684C-32B5-2A40-17E3-FA579E8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BA1F9-F5A1-9FA5-1C93-F1DD752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FD8E8-DF00-0787-0922-EF47732B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47A08-D98F-1FF3-53F5-3DBD8A21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1FE2-7B70-E7F7-9749-F6DCE881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C336F-FB08-4DCD-CF28-6B311B07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7FADF-8194-25E7-CE6D-2011E37C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C5B3-1070-3409-65AB-50607F44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71F26-38FB-6B57-4A6B-90B0F6FD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A83B5-E134-8661-F9E5-4ACBF2B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D5103-7647-B9DC-A10B-E094562A7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2D937-E0AB-FA4A-A851-845EEBCD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EF7F0-54E3-FA1E-D875-3C0613AC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7E85F-CD00-2001-013F-56F81B66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9BF80-2267-FCB4-1354-3D8B292A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12AD-002A-4128-CD9D-36F5B079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EDA60-0EC0-5B84-29C0-7F277B94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8564E-566C-56F7-5695-3201864C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7971B-414D-75D9-229D-6F4B3EE3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A0D65D-14F4-27BE-B89B-5E3A7C81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74493-DBB9-01DF-FE85-B0F9C96B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EC6D08-A112-C449-687E-221E4A81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4E88DA-833D-5973-9590-F5B33C2C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B139-AA92-6DD0-D5BD-638C20F2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C71C0F-9050-9856-FF2C-43ED62C1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A1CAD-CDB4-C508-20FE-F3FF612A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69712-A938-AAF5-F515-3528AE9C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2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C0D6B-43BB-4736-DE90-F8F92A6F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07FFC-79EC-4914-34D4-27D53204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02B93-54A2-3C8A-33C3-15F6A9A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FFF0-439B-1DDF-EE3B-F5364797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FB6D8-E43E-D7A9-B2CA-3A467334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A779E-CA66-9512-774C-96AD4569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6884F-B811-B549-A71D-AD76BD30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8C13-1D83-6DBB-0B23-29EEB11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FAF33-BCB8-96BD-65F3-552C408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8DC3-95E3-AFFC-FFAC-76585C62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573A56-805C-F3B6-505D-C048100E7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750F5-AFB6-7C4F-3AEC-C9DE8540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D4359-2719-A9AA-E0A5-EADE0F96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F9DFB-D5CF-A198-5218-AD2CB15F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EF6C3-E852-82DB-0170-BDE1C9B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FD959-19D1-5336-8754-832B68FC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B306A-92E4-4FDB-90FD-FADE8894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BC2F9-F0FC-AD91-7ACC-366D1685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9FF4-E9CD-4ECF-AFC2-5CBB0E6CB5E2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3B207-E9F0-1561-3F6A-CC817F9D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894C4-8C66-A057-D96C-4E1095551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2045-304F-424A-AF33-DB717C6E2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Bh4113776/?spm_id_from=333.999.0.0&amp;vd_source=92b79541a528808aec54b80d3d3a3a7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pW411J7s8/?spm_id_from=333.337.search-card.all.click&amp;vd_source=92b79541a528808aec54b80d3d3a3a7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265B84-AC31-955B-1805-959E0B773EBA}"/>
              </a:ext>
            </a:extLst>
          </p:cNvPr>
          <p:cNvSpPr txBox="1"/>
          <p:nvPr/>
        </p:nvSpPr>
        <p:spPr>
          <a:xfrm>
            <a:off x="2894772" y="3136612"/>
            <a:ext cx="640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EEG</a:t>
            </a:r>
            <a:r>
              <a:rPr lang="zh-CN" altLang="en-US" sz="3200" b="1" dirty="0"/>
              <a:t>信号处理与分层漂移扩散建模</a:t>
            </a:r>
          </a:p>
        </p:txBody>
      </p:sp>
    </p:spTree>
    <p:extLst>
      <p:ext uri="{BB962C8B-B14F-4D97-AF65-F5344CB8AC3E}">
        <p14:creationId xmlns:p14="http://schemas.microsoft.com/office/powerpoint/2010/main" val="172892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C415CD-CEEA-00AD-2245-8C0D3D25A45E}"/>
              </a:ext>
            </a:extLst>
          </p:cNvPr>
          <p:cNvSpPr txBox="1"/>
          <p:nvPr/>
        </p:nvSpPr>
        <p:spPr>
          <a:xfrm>
            <a:off x="589722" y="621988"/>
            <a:ext cx="616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为什么要把</a:t>
            </a:r>
            <a:r>
              <a:rPr lang="en-US" altLang="zh-CN" sz="2800" b="1" dirty="0"/>
              <a:t>EEG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DDM</a:t>
            </a:r>
            <a:r>
              <a:rPr lang="zh-CN" altLang="en-US" sz="2800" b="1" dirty="0"/>
              <a:t>放在一起讲？</a:t>
            </a:r>
            <a:endParaRPr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1A53D-36BB-65AD-09C6-3386F46D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215887"/>
            <a:ext cx="11477625" cy="472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19C1A9-0E78-8535-6389-F96A0CD5826B}"/>
              </a:ext>
            </a:extLst>
          </p:cNvPr>
          <p:cNvSpPr txBox="1"/>
          <p:nvPr/>
        </p:nvSpPr>
        <p:spPr>
          <a:xfrm>
            <a:off x="665921" y="1917146"/>
            <a:ext cx="67486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/>
              <a:t>举个例子</a:t>
            </a:r>
          </a:p>
        </p:txBody>
      </p:sp>
    </p:spTree>
    <p:extLst>
      <p:ext uri="{BB962C8B-B14F-4D97-AF65-F5344CB8AC3E}">
        <p14:creationId xmlns:p14="http://schemas.microsoft.com/office/powerpoint/2010/main" val="396386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20346-4E0B-F2F8-14CB-02CD59823085}"/>
              </a:ext>
            </a:extLst>
          </p:cNvPr>
          <p:cNvSpPr/>
          <p:nvPr/>
        </p:nvSpPr>
        <p:spPr>
          <a:xfrm>
            <a:off x="890650" y="1029168"/>
            <a:ext cx="914400" cy="487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F1FF2C-DCF0-3080-A02D-D6C3BA91DD82}"/>
              </a:ext>
            </a:extLst>
          </p:cNvPr>
          <p:cNvSpPr/>
          <p:nvPr/>
        </p:nvSpPr>
        <p:spPr>
          <a:xfrm>
            <a:off x="2117875" y="1016456"/>
            <a:ext cx="914400" cy="487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F3292-D9BB-B645-FEF9-6F28E7A554E4}"/>
              </a:ext>
            </a:extLst>
          </p:cNvPr>
          <p:cNvSpPr txBox="1"/>
          <p:nvPr/>
        </p:nvSpPr>
        <p:spPr>
          <a:xfrm>
            <a:off x="3868157" y="1660636"/>
            <a:ext cx="729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内侧前额叶负责计划与行为控制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但是，下丘脑核团</a:t>
            </a:r>
            <a:r>
              <a:rPr lang="en-US" altLang="zh-CN" dirty="0"/>
              <a:t>—</a:t>
            </a:r>
            <a:r>
              <a:rPr lang="zh-CN" altLang="en-US" dirty="0"/>
              <a:t>内侧前额叶是否有因果上的联系目前尚不清除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2F4E94-830C-CB6E-4BAF-8D160E730B8F}"/>
              </a:ext>
            </a:extLst>
          </p:cNvPr>
          <p:cNvSpPr/>
          <p:nvPr/>
        </p:nvSpPr>
        <p:spPr>
          <a:xfrm>
            <a:off x="499014" y="531514"/>
            <a:ext cx="2941984" cy="14789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7971A9-392F-CEDF-D0EE-57CE20B7946D}"/>
              </a:ext>
            </a:extLst>
          </p:cNvPr>
          <p:cNvSpPr/>
          <p:nvPr/>
        </p:nvSpPr>
        <p:spPr>
          <a:xfrm>
            <a:off x="496775" y="3637498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LL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4392C-8419-A974-D01A-08747269C654}"/>
              </a:ext>
            </a:extLst>
          </p:cNvPr>
          <p:cNvSpPr/>
          <p:nvPr/>
        </p:nvSpPr>
        <p:spPr>
          <a:xfrm>
            <a:off x="496775" y="2508123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WW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7183D-7430-AB4A-BE6E-0F8D1464DC35}"/>
              </a:ext>
            </a:extLst>
          </p:cNvPr>
          <p:cNvSpPr/>
          <p:nvPr/>
        </p:nvSpPr>
        <p:spPr>
          <a:xfrm>
            <a:off x="496775" y="2884791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WL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2AF7D-FAA3-CD6E-099A-A78D1F591E80}"/>
              </a:ext>
            </a:extLst>
          </p:cNvPr>
          <p:cNvSpPr/>
          <p:nvPr/>
        </p:nvSpPr>
        <p:spPr>
          <a:xfrm>
            <a:off x="496775" y="3260830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LW</a:t>
            </a:r>
            <a:endParaRPr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85580-AA01-03CA-FADB-852993938678}"/>
              </a:ext>
            </a:extLst>
          </p:cNvPr>
          <p:cNvSpPr txBox="1"/>
          <p:nvPr/>
        </p:nvSpPr>
        <p:spPr>
          <a:xfrm>
            <a:off x="1705418" y="2581018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双赢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0168E-D78D-7F72-244F-9C28BEFF61DF}"/>
              </a:ext>
            </a:extLst>
          </p:cNvPr>
          <p:cNvSpPr txBox="1"/>
          <p:nvPr/>
        </p:nvSpPr>
        <p:spPr>
          <a:xfrm>
            <a:off x="1705417" y="3675763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双输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5DF262-8833-AF2F-C882-9AC355130D2D}"/>
              </a:ext>
            </a:extLst>
          </p:cNvPr>
          <p:cNvSpPr txBox="1"/>
          <p:nvPr/>
        </p:nvSpPr>
        <p:spPr>
          <a:xfrm>
            <a:off x="1705416" y="2923057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赢输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AD9314-C0BF-3C0E-A877-A2E0D7B53F59}"/>
              </a:ext>
            </a:extLst>
          </p:cNvPr>
          <p:cNvSpPr txBox="1"/>
          <p:nvPr/>
        </p:nvSpPr>
        <p:spPr>
          <a:xfrm>
            <a:off x="1705416" y="3299410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947319-B308-E4F0-E087-DEB7B3CE508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77238" y="3099046"/>
            <a:ext cx="400725" cy="2055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0247A7-840A-5E3D-A0B4-F5A479CE995B}"/>
              </a:ext>
            </a:extLst>
          </p:cNvPr>
          <p:cNvCxnSpPr>
            <a:cxnSpLocks/>
          </p:cNvCxnSpPr>
          <p:nvPr/>
        </p:nvCxnSpPr>
        <p:spPr>
          <a:xfrm flipV="1">
            <a:off x="2222478" y="3316363"/>
            <a:ext cx="355485" cy="141430"/>
          </a:xfrm>
          <a:prstGeom prst="straightConnector1">
            <a:avLst/>
          </a:prstGeom>
          <a:ln w="158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706DB91-141B-1FEE-F822-EF2856C55CD7}"/>
              </a:ext>
            </a:extLst>
          </p:cNvPr>
          <p:cNvSpPr txBox="1"/>
          <p:nvPr/>
        </p:nvSpPr>
        <p:spPr>
          <a:xfrm>
            <a:off x="2577963" y="3173765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很好抉择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C07A24-AFF2-8767-7939-4501684239FE}"/>
              </a:ext>
            </a:extLst>
          </p:cNvPr>
          <p:cNvSpPr txBox="1"/>
          <p:nvPr/>
        </p:nvSpPr>
        <p:spPr>
          <a:xfrm>
            <a:off x="2532723" y="2581018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不好抉择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716E4B-AA45-63AD-BBCA-94853F4E190F}"/>
              </a:ext>
            </a:extLst>
          </p:cNvPr>
          <p:cNvSpPr txBox="1"/>
          <p:nvPr/>
        </p:nvSpPr>
        <p:spPr>
          <a:xfrm>
            <a:off x="2532722" y="3688415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不好抉择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A306FA-7EA1-05A5-044E-CC3939A9264E}"/>
              </a:ext>
            </a:extLst>
          </p:cNvPr>
          <p:cNvCxnSpPr>
            <a:cxnSpLocks/>
          </p:cNvCxnSpPr>
          <p:nvPr/>
        </p:nvCxnSpPr>
        <p:spPr>
          <a:xfrm>
            <a:off x="3381573" y="2759903"/>
            <a:ext cx="439060" cy="8775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0EC9D8A-0B0F-0EE2-FF23-7F40BD99F6F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381573" y="3795851"/>
            <a:ext cx="310239" cy="118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429FCD0-4891-2E48-0397-111EA3861AD8}"/>
              </a:ext>
            </a:extLst>
          </p:cNvPr>
          <p:cNvSpPr txBox="1"/>
          <p:nvPr/>
        </p:nvSpPr>
        <p:spPr>
          <a:xfrm>
            <a:off x="3691812" y="3676858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mPFC</a:t>
            </a:r>
            <a:r>
              <a:rPr lang="zh-CN" altLang="en-US" sz="1100" dirty="0"/>
              <a:t>活动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7213C7-3B45-5741-DA48-5CD343495B02}"/>
              </a:ext>
            </a:extLst>
          </p:cNvPr>
          <p:cNvSpPr txBox="1"/>
          <p:nvPr/>
        </p:nvSpPr>
        <p:spPr>
          <a:xfrm>
            <a:off x="3663803" y="2581018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mPFC</a:t>
            </a:r>
            <a:r>
              <a:rPr lang="zh-CN" altLang="en-US" sz="1100" dirty="0"/>
              <a:t>活动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FE6EB8-8377-6F77-D392-492BD975BDA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91840" y="2711823"/>
            <a:ext cx="371963" cy="6498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69E93C-420C-6422-7570-A274C5435EF4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4708709" y="3230882"/>
            <a:ext cx="221909" cy="5767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FF14E6C-73E4-BDBC-3AD0-ADE5707B6056}"/>
              </a:ext>
            </a:extLst>
          </p:cNvPr>
          <p:cNvSpPr txBox="1"/>
          <p:nvPr/>
        </p:nvSpPr>
        <p:spPr>
          <a:xfrm>
            <a:off x="4930618" y="3100077"/>
            <a:ext cx="1753716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前额叶</a:t>
            </a:r>
            <a:r>
              <a:rPr lang="en-US" altLang="zh-CN" sz="1100" dirty="0"/>
              <a:t>EEG</a:t>
            </a:r>
            <a:r>
              <a:rPr lang="zh-CN" altLang="en-US" sz="1100" dirty="0"/>
              <a:t>活动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ADA9E07-DA6F-450C-A057-24149587E193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>
            <a:off x="4680700" y="2711823"/>
            <a:ext cx="249918" cy="5190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7A94395-F718-F333-8B2E-A0BAF2745406}"/>
              </a:ext>
            </a:extLst>
          </p:cNvPr>
          <p:cNvSpPr txBox="1"/>
          <p:nvPr/>
        </p:nvSpPr>
        <p:spPr>
          <a:xfrm>
            <a:off x="6934252" y="2930799"/>
            <a:ext cx="1753716" cy="60016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拟合</a:t>
            </a:r>
            <a:r>
              <a:rPr lang="en-US" altLang="zh-CN" sz="1100" dirty="0"/>
              <a:t>DDM</a:t>
            </a:r>
            <a:r>
              <a:rPr lang="zh-CN" altLang="en-US" sz="1100" dirty="0"/>
              <a:t>，额叶</a:t>
            </a:r>
            <a:r>
              <a:rPr lang="en-US" altLang="zh-CN" sz="1100" dirty="0"/>
              <a:t>theta</a:t>
            </a:r>
            <a:r>
              <a:rPr lang="zh-CN" altLang="en-US" sz="1100" dirty="0"/>
              <a:t>波变化显著预测</a:t>
            </a:r>
            <a:r>
              <a:rPr lang="en-US" altLang="zh-CN" sz="1100" dirty="0"/>
              <a:t>DDM</a:t>
            </a:r>
            <a:r>
              <a:rPr lang="zh-CN" altLang="en-US" sz="1100" dirty="0"/>
              <a:t>中</a:t>
            </a:r>
            <a:r>
              <a:rPr lang="en-US" altLang="zh-CN" sz="1100" dirty="0"/>
              <a:t>a</a:t>
            </a:r>
            <a:r>
              <a:rPr lang="zh-CN" altLang="en-US" sz="1100" dirty="0"/>
              <a:t>参数的变化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9750B98-5A96-CE21-8210-62438ADEC56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229987" y="3230881"/>
            <a:ext cx="70426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5DEB332-E3E2-67C5-55B5-2BAC71165CD2}"/>
              </a:ext>
            </a:extLst>
          </p:cNvPr>
          <p:cNvSpPr txBox="1"/>
          <p:nvPr/>
        </p:nvSpPr>
        <p:spPr>
          <a:xfrm>
            <a:off x="8940066" y="3101321"/>
            <a:ext cx="1156155" cy="260366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</a:t>
            </a:r>
            <a:r>
              <a:rPr lang="zh-CN" altLang="en-US" sz="1100" dirty="0"/>
              <a:t>表示决策阈限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822C929-2B94-BE97-FF3D-751310119C5C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>
            <a:off x="8687968" y="3230881"/>
            <a:ext cx="252098" cy="6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099C045-6A87-CBBA-704A-D444B07A7A6A}"/>
              </a:ext>
            </a:extLst>
          </p:cNvPr>
          <p:cNvCxnSpPr>
            <a:cxnSpLocks/>
            <a:stCxn id="73" idx="3"/>
            <a:endCxn id="82" idx="1"/>
          </p:cNvCxnSpPr>
          <p:nvPr/>
        </p:nvCxnSpPr>
        <p:spPr>
          <a:xfrm flipV="1">
            <a:off x="10096221" y="3230882"/>
            <a:ext cx="252098" cy="6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130E00B-1662-5AA7-C499-0631DFB13A78}"/>
              </a:ext>
            </a:extLst>
          </p:cNvPr>
          <p:cNvSpPr txBox="1"/>
          <p:nvPr/>
        </p:nvSpPr>
        <p:spPr>
          <a:xfrm>
            <a:off x="10348319" y="2846161"/>
            <a:ext cx="1346906" cy="769441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在不同难度的决策中，</a:t>
            </a:r>
            <a:r>
              <a:rPr lang="en-US" altLang="zh-CN" sz="1100" dirty="0" err="1"/>
              <a:t>mPFC</a:t>
            </a:r>
            <a:r>
              <a:rPr lang="zh-CN" altLang="en-US" sz="1100" dirty="0"/>
              <a:t>的活动影响了被试的决策谨慎度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650A6B3-BC68-0D04-FFFD-C6A43A697C11}"/>
              </a:ext>
            </a:extLst>
          </p:cNvPr>
          <p:cNvSpPr/>
          <p:nvPr/>
        </p:nvSpPr>
        <p:spPr>
          <a:xfrm>
            <a:off x="496775" y="5698200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LL</a:t>
            </a:r>
            <a:endParaRPr lang="zh-CN" altLang="en-US" sz="11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4FE7FBE-BB63-54AB-FDEF-62274A6B7508}"/>
              </a:ext>
            </a:extLst>
          </p:cNvPr>
          <p:cNvSpPr/>
          <p:nvPr/>
        </p:nvSpPr>
        <p:spPr>
          <a:xfrm>
            <a:off x="496775" y="4568825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WW</a:t>
            </a:r>
            <a:endParaRPr lang="zh-CN" altLang="en-US" sz="11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CAA0D7B-F5D9-46F3-BE9A-B2E504CD1368}"/>
              </a:ext>
            </a:extLst>
          </p:cNvPr>
          <p:cNvSpPr/>
          <p:nvPr/>
        </p:nvSpPr>
        <p:spPr>
          <a:xfrm>
            <a:off x="496775" y="4945493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WL</a:t>
            </a:r>
            <a:endParaRPr lang="zh-CN" altLang="en-US" sz="11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12B0D8-A802-8CA8-6874-419D2A9560C7}"/>
              </a:ext>
            </a:extLst>
          </p:cNvPr>
          <p:cNvSpPr/>
          <p:nvPr/>
        </p:nvSpPr>
        <p:spPr>
          <a:xfrm>
            <a:off x="496775" y="5321532"/>
            <a:ext cx="943646" cy="3167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LW</a:t>
            </a:r>
            <a:endParaRPr lang="zh-CN" altLang="en-US" sz="11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B49FCF1-3D59-5D99-B5C6-32393B9B166C}"/>
              </a:ext>
            </a:extLst>
          </p:cNvPr>
          <p:cNvSpPr txBox="1"/>
          <p:nvPr/>
        </p:nvSpPr>
        <p:spPr>
          <a:xfrm>
            <a:off x="1705418" y="4641720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双赢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CFDFBB6-8A0C-DF3F-889A-80A1F70F947C}"/>
              </a:ext>
            </a:extLst>
          </p:cNvPr>
          <p:cNvSpPr txBox="1"/>
          <p:nvPr/>
        </p:nvSpPr>
        <p:spPr>
          <a:xfrm>
            <a:off x="1705417" y="5736465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双输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F66E932-D045-5117-B0FF-ADE9BDB6F445}"/>
              </a:ext>
            </a:extLst>
          </p:cNvPr>
          <p:cNvSpPr txBox="1"/>
          <p:nvPr/>
        </p:nvSpPr>
        <p:spPr>
          <a:xfrm>
            <a:off x="1705416" y="4983759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赢输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AB32323-7935-A0FF-391A-51BEA00BF346}"/>
              </a:ext>
            </a:extLst>
          </p:cNvPr>
          <p:cNvSpPr txBox="1"/>
          <p:nvPr/>
        </p:nvSpPr>
        <p:spPr>
          <a:xfrm>
            <a:off x="1705416" y="5360112"/>
            <a:ext cx="943645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输赢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E7F2BA1-E719-7C2F-229A-0D757025E63F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2177238" y="5159748"/>
            <a:ext cx="400725" cy="2055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9ADA433-90E3-2B70-4CCD-496C9A35B896}"/>
              </a:ext>
            </a:extLst>
          </p:cNvPr>
          <p:cNvCxnSpPr>
            <a:cxnSpLocks/>
          </p:cNvCxnSpPr>
          <p:nvPr/>
        </p:nvCxnSpPr>
        <p:spPr>
          <a:xfrm flipV="1">
            <a:off x="2222478" y="5377065"/>
            <a:ext cx="355485" cy="141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6D7B9D7-CB24-C8EF-16F4-9FA11EC24138}"/>
              </a:ext>
            </a:extLst>
          </p:cNvPr>
          <p:cNvSpPr txBox="1"/>
          <p:nvPr/>
        </p:nvSpPr>
        <p:spPr>
          <a:xfrm>
            <a:off x="2577963" y="5234467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很好抉择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D423914-A73F-5CB8-C635-2F2A2EEC95C4}"/>
              </a:ext>
            </a:extLst>
          </p:cNvPr>
          <p:cNvSpPr txBox="1"/>
          <p:nvPr/>
        </p:nvSpPr>
        <p:spPr>
          <a:xfrm>
            <a:off x="2532723" y="4641720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不好抉择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FB9D0F9-13C5-3B4A-C20D-DF6E2D473087}"/>
              </a:ext>
            </a:extLst>
          </p:cNvPr>
          <p:cNvSpPr txBox="1"/>
          <p:nvPr/>
        </p:nvSpPr>
        <p:spPr>
          <a:xfrm>
            <a:off x="2532722" y="5749117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不好抉择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C9799F8-E0CB-C6C1-AB11-96DDBEB55D13}"/>
              </a:ext>
            </a:extLst>
          </p:cNvPr>
          <p:cNvCxnSpPr>
            <a:cxnSpLocks/>
          </p:cNvCxnSpPr>
          <p:nvPr/>
        </p:nvCxnSpPr>
        <p:spPr>
          <a:xfrm>
            <a:off x="3381573" y="4820605"/>
            <a:ext cx="439060" cy="8775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D2E4857-BC68-A99F-3AC7-755595D9754B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3381573" y="5856553"/>
            <a:ext cx="310239" cy="118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AF0ED9E-D7F0-B025-71A2-A258E7686BAD}"/>
              </a:ext>
            </a:extLst>
          </p:cNvPr>
          <p:cNvSpPr txBox="1"/>
          <p:nvPr/>
        </p:nvSpPr>
        <p:spPr>
          <a:xfrm>
            <a:off x="3691812" y="5737560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mPFC</a:t>
            </a:r>
            <a:r>
              <a:rPr lang="zh-CN" altLang="en-US" sz="1100" dirty="0"/>
              <a:t>活动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37A3B68-F83C-C2A3-03AC-5C932A19F5CC}"/>
              </a:ext>
            </a:extLst>
          </p:cNvPr>
          <p:cNvSpPr txBox="1"/>
          <p:nvPr/>
        </p:nvSpPr>
        <p:spPr>
          <a:xfrm>
            <a:off x="3663803" y="4641720"/>
            <a:ext cx="1016897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mPFC</a:t>
            </a:r>
            <a:r>
              <a:rPr lang="zh-CN" altLang="en-US" sz="1100" dirty="0"/>
              <a:t>活动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6DE2A04-89B3-CD7F-B1E6-53C49AB0EAC5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3381571" y="4772525"/>
            <a:ext cx="282232" cy="58758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18421111-34C0-DC86-5EB8-E58DF9E7D5A3}"/>
              </a:ext>
            </a:extLst>
          </p:cNvPr>
          <p:cNvCxnSpPr>
            <a:cxnSpLocks/>
            <a:stCxn id="114" idx="3"/>
            <a:endCxn id="118" idx="1"/>
          </p:cNvCxnSpPr>
          <p:nvPr/>
        </p:nvCxnSpPr>
        <p:spPr>
          <a:xfrm flipV="1">
            <a:off x="4708709" y="5291584"/>
            <a:ext cx="221909" cy="5767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5227E5A-B326-118D-B741-DD8B72835C91}"/>
              </a:ext>
            </a:extLst>
          </p:cNvPr>
          <p:cNvSpPr txBox="1"/>
          <p:nvPr/>
        </p:nvSpPr>
        <p:spPr>
          <a:xfrm>
            <a:off x="4930618" y="5160779"/>
            <a:ext cx="1753716" cy="26161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前额叶</a:t>
            </a:r>
            <a:r>
              <a:rPr lang="en-US" altLang="zh-CN" sz="1100" dirty="0"/>
              <a:t>EEG</a:t>
            </a:r>
            <a:r>
              <a:rPr lang="zh-CN" altLang="en-US" sz="1100" dirty="0"/>
              <a:t>活动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F098ED4-2C9E-5A3B-7CA6-8E547044BFF1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80700" y="4772525"/>
            <a:ext cx="249918" cy="5190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A97FCC4-449E-D4A8-96F9-A3DCB5150F82}"/>
              </a:ext>
            </a:extLst>
          </p:cNvPr>
          <p:cNvSpPr txBox="1"/>
          <p:nvPr/>
        </p:nvSpPr>
        <p:spPr>
          <a:xfrm>
            <a:off x="6934252" y="5081270"/>
            <a:ext cx="1753716" cy="430887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拟合</a:t>
            </a:r>
            <a:r>
              <a:rPr lang="en-US" altLang="zh-CN" sz="1100" dirty="0"/>
              <a:t>DDM</a:t>
            </a:r>
            <a:r>
              <a:rPr lang="zh-CN" altLang="en-US" sz="1100" dirty="0"/>
              <a:t>，额叶</a:t>
            </a:r>
            <a:r>
              <a:rPr lang="en-US" altLang="zh-CN" sz="1100" dirty="0"/>
              <a:t>theta</a:t>
            </a:r>
            <a:r>
              <a:rPr lang="zh-CN" altLang="en-US" sz="1100" dirty="0"/>
              <a:t>波变化与</a:t>
            </a:r>
            <a:r>
              <a:rPr lang="en-US" altLang="zh-CN" sz="1100" dirty="0"/>
              <a:t>a</a:t>
            </a:r>
            <a:r>
              <a:rPr lang="zh-CN" altLang="en-US" sz="1100" dirty="0"/>
              <a:t>参数变化无关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F0DECD9-2C28-3BBF-9CE3-88CF55214E4C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6096000" y="5296714"/>
            <a:ext cx="8382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6744917-C449-D756-4CFE-302210A35D03}"/>
              </a:ext>
            </a:extLst>
          </p:cNvPr>
          <p:cNvSpPr txBox="1"/>
          <p:nvPr/>
        </p:nvSpPr>
        <p:spPr>
          <a:xfrm>
            <a:off x="8940066" y="5162023"/>
            <a:ext cx="1156155" cy="260366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</a:t>
            </a:r>
            <a:r>
              <a:rPr lang="zh-CN" altLang="en-US" sz="1100" dirty="0"/>
              <a:t>表示决策阈限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FCEFC92-1B24-8278-3709-5B85D026F290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 flipV="1">
            <a:off x="8687968" y="5292206"/>
            <a:ext cx="252098" cy="4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89F3AAE-3834-9806-E51C-44D47203CBD1}"/>
              </a:ext>
            </a:extLst>
          </p:cNvPr>
          <p:cNvCxnSpPr>
            <a:cxnSpLocks/>
            <a:stCxn id="122" idx="3"/>
            <a:endCxn id="125" idx="1"/>
          </p:cNvCxnSpPr>
          <p:nvPr/>
        </p:nvCxnSpPr>
        <p:spPr>
          <a:xfrm flipV="1">
            <a:off x="10096221" y="5288959"/>
            <a:ext cx="252098" cy="32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34B9F66-0190-4AAB-6DA1-23FBAB21D5CC}"/>
              </a:ext>
            </a:extLst>
          </p:cNvPr>
          <p:cNvSpPr txBox="1"/>
          <p:nvPr/>
        </p:nvSpPr>
        <p:spPr>
          <a:xfrm>
            <a:off x="10348319" y="4734961"/>
            <a:ext cx="1630321" cy="1107996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在经颅磁的影响下，</a:t>
            </a:r>
            <a:r>
              <a:rPr lang="en-US" altLang="zh-CN" sz="1100" dirty="0" err="1"/>
              <a:t>mPFC</a:t>
            </a:r>
            <a:r>
              <a:rPr lang="zh-CN" altLang="en-US" sz="1100" dirty="0"/>
              <a:t>的活动不再能调节被试的决策谨慎度，下丘脑的正常工作是</a:t>
            </a:r>
            <a:r>
              <a:rPr lang="en-US" altLang="zh-CN" sz="1100" dirty="0" err="1"/>
              <a:t>mPFC</a:t>
            </a:r>
            <a:r>
              <a:rPr lang="zh-CN" altLang="en-US" sz="1100" dirty="0"/>
              <a:t>发挥效应的重要前提，因果确证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474F07C-5D1A-4919-30D1-DE9D571002FC}"/>
              </a:ext>
            </a:extLst>
          </p:cNvPr>
          <p:cNvSpPr txBox="1"/>
          <p:nvPr/>
        </p:nvSpPr>
        <p:spPr>
          <a:xfrm>
            <a:off x="4687574" y="4337877"/>
            <a:ext cx="308482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下丘脑经颅磁刺激，使失能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6FD13AC-2BAE-F627-83F3-22889BBCD548}"/>
              </a:ext>
            </a:extLst>
          </p:cNvPr>
          <p:cNvCxnSpPr>
            <a:cxnSpLocks/>
            <a:stCxn id="126" idx="2"/>
            <a:endCxn id="118" idx="0"/>
          </p:cNvCxnSpPr>
          <p:nvPr/>
        </p:nvCxnSpPr>
        <p:spPr>
          <a:xfrm flipH="1">
            <a:off x="5807476" y="4707209"/>
            <a:ext cx="422511" cy="453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4BB38BC-5808-2D76-2D35-A3CE731D97C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22478" y="3304570"/>
            <a:ext cx="355485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03EA696-5946-8DAC-F054-5B773C6A49E6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222478" y="4772525"/>
            <a:ext cx="310245" cy="267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4F2CADD-9ADE-913F-4417-734F05D40C8D}"/>
              </a:ext>
            </a:extLst>
          </p:cNvPr>
          <p:cNvCxnSpPr>
            <a:cxnSpLocks/>
          </p:cNvCxnSpPr>
          <p:nvPr/>
        </p:nvCxnSpPr>
        <p:spPr>
          <a:xfrm>
            <a:off x="2117875" y="5856553"/>
            <a:ext cx="414847" cy="118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DB1383-0DEB-8B70-3E1E-82D30486845B}"/>
              </a:ext>
            </a:extLst>
          </p:cNvPr>
          <p:cNvCxnSpPr>
            <a:cxnSpLocks/>
          </p:cNvCxnSpPr>
          <p:nvPr/>
        </p:nvCxnSpPr>
        <p:spPr>
          <a:xfrm>
            <a:off x="2170179" y="3808154"/>
            <a:ext cx="414847" cy="118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46960A7-6FF1-DF2F-F2BB-965A0C556A6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49229" y="2711823"/>
            <a:ext cx="38349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图片 153">
            <a:extLst>
              <a:ext uri="{FF2B5EF4-FFF2-40B4-BE49-F238E27FC236}">
                <a16:creationId xmlns:a16="http://schemas.microsoft.com/office/drawing/2014/main" id="{F951592B-4B1E-2CE5-3EA1-FF179420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33" y="229122"/>
            <a:ext cx="6401637" cy="14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5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715253-BB6D-CAD7-BBF0-9CB62460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8719"/>
              </p:ext>
            </p:extLst>
          </p:nvPr>
        </p:nvGraphicFramePr>
        <p:xfrm>
          <a:off x="468243" y="1007741"/>
          <a:ext cx="6013840" cy="262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20">
                  <a:extLst>
                    <a:ext uri="{9D8B030D-6E8A-4147-A177-3AD203B41FA5}">
                      <a16:colId xmlns:a16="http://schemas.microsoft.com/office/drawing/2014/main" val="1785370795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4279454006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3515191388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1618132311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597971766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3036022721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1841043683"/>
                    </a:ext>
                  </a:extLst>
                </a:gridCol>
              </a:tblGrid>
              <a:tr h="292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subject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trial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response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rt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Theta_mPFC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difficulty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DBS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7084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0.77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-0.25312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off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7905694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0.81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-0.26697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off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0125532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0.53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-0.02546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off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7446573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0.75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0.126218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off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2524347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0.76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-0.18795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1766789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0.87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888936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0.91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-0.35657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242347"/>
                  </a:ext>
                </a:extLst>
              </a:tr>
              <a:tr h="292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1.12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0.098832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599315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E393EA-7DDE-9AFB-9B9C-8593773BFE13}"/>
              </a:ext>
            </a:extLst>
          </p:cNvPr>
          <p:cNvSpPr txBox="1"/>
          <p:nvPr/>
        </p:nvSpPr>
        <p:spPr>
          <a:xfrm>
            <a:off x="468243" y="186193"/>
            <a:ext cx="384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数据集长什么样？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08FC6A-3F2E-9893-1939-6667ADAC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79" y="1072562"/>
            <a:ext cx="4252189" cy="2628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2ED5D2-B742-C9C5-6D49-9BCD841C24DF}"/>
                  </a:ext>
                </a:extLst>
              </p:cNvPr>
              <p:cNvSpPr txBox="1"/>
              <p:nvPr/>
            </p:nvSpPr>
            <p:spPr>
              <a:xfrm>
                <a:off x="468243" y="5382973"/>
                <a:ext cx="5155088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difficultty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theta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interaction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2ED5D2-B742-C9C5-6D49-9BCD841C2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3" y="5382973"/>
                <a:ext cx="5155088" cy="916148"/>
              </a:xfrm>
              <a:prstGeom prst="rect">
                <a:avLst/>
              </a:prstGeom>
              <a:blipFill>
                <a:blip r:embed="rId3"/>
                <a:stretch>
                  <a:fillRect r="-3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C56D09-446B-5F12-A8F5-E701DCD21191}"/>
                  </a:ext>
                </a:extLst>
              </p:cNvPr>
              <p:cNvSpPr txBox="1"/>
              <p:nvPr/>
            </p:nvSpPr>
            <p:spPr>
              <a:xfrm>
                <a:off x="468243" y="3937022"/>
                <a:ext cx="359664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theta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C56D09-446B-5F12-A8F5-E701DCD21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3" y="3937022"/>
                <a:ext cx="359664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1921C04-23A6-EAE8-A450-221E1DDEA042}"/>
              </a:ext>
            </a:extLst>
          </p:cNvPr>
          <p:cNvSpPr txBox="1"/>
          <p:nvPr/>
        </p:nvSpPr>
        <p:spPr>
          <a:xfrm>
            <a:off x="4314687" y="4071930"/>
            <a:ext cx="317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</a:t>
            </a:r>
            <a:r>
              <a:rPr lang="en-US" altLang="zh-CN" dirty="0"/>
              <a:t>difficulty X DBS</a:t>
            </a:r>
            <a:r>
              <a:rPr lang="zh-CN" altLang="en-US" dirty="0"/>
              <a:t>分为</a:t>
            </a:r>
            <a:r>
              <a:rPr lang="en-US" altLang="zh-CN" dirty="0"/>
              <a:t>4</a:t>
            </a:r>
            <a:r>
              <a:rPr lang="zh-CN" altLang="en-US" dirty="0"/>
              <a:t>个数据集，计算这四个数据集的</a:t>
            </a:r>
            <a:r>
              <a:rPr lang="en-US" altLang="zh-CN" dirty="0"/>
              <a:t>β1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6C10D2-051A-8CB6-7279-9A126078507F}"/>
              </a:ext>
            </a:extLst>
          </p:cNvPr>
          <p:cNvSpPr txBox="1"/>
          <p:nvPr/>
        </p:nvSpPr>
        <p:spPr>
          <a:xfrm>
            <a:off x="4314687" y="5059807"/>
            <a:ext cx="587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</a:t>
            </a:r>
            <a:r>
              <a:rPr lang="en-US" altLang="zh-CN" dirty="0"/>
              <a:t>DBS</a:t>
            </a:r>
            <a:r>
              <a:rPr lang="zh-CN" altLang="en-US" dirty="0"/>
              <a:t>分为两个数据集，加上控制组被试（未经历</a:t>
            </a:r>
            <a:r>
              <a:rPr lang="en-US" altLang="zh-CN" dirty="0"/>
              <a:t>DBS</a:t>
            </a:r>
            <a:r>
              <a:rPr lang="zh-CN" altLang="en-US" dirty="0"/>
              <a:t>处理被试），共三个数据集，计算三个数据集的</a:t>
            </a:r>
            <a:r>
              <a:rPr lang="en-US" altLang="zh-CN" dirty="0"/>
              <a:t>β3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82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8CA92E-8ABC-1737-B014-73275AF5361D}"/>
              </a:ext>
            </a:extLst>
          </p:cNvPr>
          <p:cNvSpPr txBox="1"/>
          <p:nvPr/>
        </p:nvSpPr>
        <p:spPr>
          <a:xfrm>
            <a:off x="1958009" y="1741935"/>
            <a:ext cx="827598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小结：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在基础</a:t>
            </a:r>
            <a:r>
              <a:rPr lang="en-US" altLang="zh-CN" dirty="0"/>
              <a:t>DDM</a:t>
            </a:r>
            <a:r>
              <a:rPr lang="zh-CN" altLang="en-US" dirty="0"/>
              <a:t>模型上添加回归关系式，拟合出来的回归系数可以用来评估变量与参数的关系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当变量是神经信号时，结合</a:t>
            </a:r>
            <a:r>
              <a:rPr lang="en-US" altLang="zh-CN" dirty="0"/>
              <a:t>DDM</a:t>
            </a:r>
            <a:r>
              <a:rPr lang="zh-CN" altLang="en-US" dirty="0"/>
              <a:t>参数在决策中的实际意义，可以确证某些神经信号与决策过程的共变性，进而推断信号源（脑区）对决策过程的</a:t>
            </a:r>
            <a:r>
              <a:rPr lang="zh-CN" altLang="en-US" b="1" dirty="0">
                <a:solidFill>
                  <a:srgbClr val="C00000"/>
                </a:solidFill>
              </a:rPr>
              <a:t>影响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在不同的实验条件下，研究神经信号与参数的关系变化（相关系数变化），确证实验操控确实通过影响了靶定脑区，进而影响了决策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神经信号与计算模型的结合使得因果推论更加清晰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5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715253-BB6D-CAD7-BBF0-9CB62460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84073"/>
              </p:ext>
            </p:extLst>
          </p:nvPr>
        </p:nvGraphicFramePr>
        <p:xfrm>
          <a:off x="703194" y="2186167"/>
          <a:ext cx="107856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01">
                  <a:extLst>
                    <a:ext uri="{9D8B030D-6E8A-4147-A177-3AD203B41FA5}">
                      <a16:colId xmlns:a16="http://schemas.microsoft.com/office/drawing/2014/main" val="1785370795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4279454006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3515191388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1618132311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3845080573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3287858207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3300634247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2946434315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597971766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3036022721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1841043683"/>
                    </a:ext>
                  </a:extLst>
                </a:gridCol>
                <a:gridCol w="898801">
                  <a:extLst>
                    <a:ext uri="{9D8B030D-6E8A-4147-A177-3AD203B41FA5}">
                      <a16:colId xmlns:a16="http://schemas.microsoft.com/office/drawing/2014/main" val="3342142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subject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trial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response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Alpha_Fp1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Beta_Fp1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Condition1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Condition2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Condition3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0.77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-0.25312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-0.31411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csp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79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0.81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-0.26697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csm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012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0.53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-0.02546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0.153124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744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0.75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0.126218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0.114745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csp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25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0.76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-0.18795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-0.20782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csm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17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0.87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-0.19238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88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0.91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-0.35657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0.002734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csp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24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1.12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0.098832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0.044572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csm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599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1.56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-0.19238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82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312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E393EA-7DDE-9AFB-9B9C-8593773BFE13}"/>
              </a:ext>
            </a:extLst>
          </p:cNvPr>
          <p:cNvSpPr txBox="1"/>
          <p:nvPr/>
        </p:nvSpPr>
        <p:spPr>
          <a:xfrm>
            <a:off x="703194" y="374430"/>
            <a:ext cx="91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为了研究每个</a:t>
            </a:r>
            <a:r>
              <a:rPr lang="en-US" altLang="zh-CN" b="1" dirty="0"/>
              <a:t>trial</a:t>
            </a:r>
            <a:r>
              <a:rPr lang="zh-CN" altLang="en-US" b="1" dirty="0"/>
              <a:t>上的神经信号（</a:t>
            </a:r>
            <a:r>
              <a:rPr lang="en-US" altLang="zh-CN" b="1" dirty="0"/>
              <a:t>EEG</a:t>
            </a:r>
            <a:r>
              <a:rPr lang="zh-CN" altLang="en-US" b="1" dirty="0"/>
              <a:t>频段能量）与</a:t>
            </a:r>
            <a:r>
              <a:rPr lang="en-US" altLang="zh-CN" b="1" dirty="0"/>
              <a:t>DDM</a:t>
            </a:r>
            <a:r>
              <a:rPr lang="zh-CN" altLang="en-US" b="1" dirty="0"/>
              <a:t>决策参数的关系，我们数据处理的目标是获得一个这样的数据，然后用于模型拟合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488678-596A-0A42-D94A-58AFD6A124A9}"/>
              </a:ext>
            </a:extLst>
          </p:cNvPr>
          <p:cNvSpPr txBox="1"/>
          <p:nvPr/>
        </p:nvSpPr>
        <p:spPr>
          <a:xfrm>
            <a:off x="4988560" y="1343213"/>
            <a:ext cx="344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每个</a:t>
            </a:r>
            <a:r>
              <a:rPr lang="en-US" altLang="zh-CN" sz="1050" b="1" dirty="0"/>
              <a:t>trial</a:t>
            </a:r>
            <a:r>
              <a:rPr lang="zh-CN" altLang="en-US" sz="1050" b="1" dirty="0"/>
              <a:t>，特定频段在单个电极点上的能量值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502CB1-D5C2-4B24-C51F-2BB03499F16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886960" y="1604823"/>
            <a:ext cx="1823720" cy="4576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D065B8-1C23-DDBD-E4B7-244B4256879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30240" y="1604823"/>
            <a:ext cx="980440" cy="4576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2CA396-AB9D-CB72-E68A-46BA04692E1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73520" y="1604823"/>
            <a:ext cx="137160" cy="4576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0EED49-BFE0-BAE2-4362-1401325CA2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0680" y="1604823"/>
            <a:ext cx="706120" cy="4576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186EC12-AF9F-6DDF-84C4-55D91E8B8F8D}"/>
              </a:ext>
            </a:extLst>
          </p:cNvPr>
          <p:cNvSpPr txBox="1"/>
          <p:nvPr/>
        </p:nvSpPr>
        <p:spPr>
          <a:xfrm>
            <a:off x="8258048" y="1311433"/>
            <a:ext cx="18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每个</a:t>
            </a:r>
            <a:r>
              <a:rPr lang="en-US" altLang="zh-CN" sz="1200" b="1" dirty="0"/>
              <a:t>trial</a:t>
            </a:r>
            <a:r>
              <a:rPr lang="zh-CN" altLang="en-US" sz="1200" b="1" dirty="0"/>
              <a:t>所属的</a:t>
            </a:r>
            <a:r>
              <a:rPr lang="en-US" altLang="zh-CN" sz="1200" b="1" dirty="0"/>
              <a:t>condition</a:t>
            </a:r>
            <a:endParaRPr lang="zh-CN" altLang="en-US" sz="12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E90B62-F330-ED16-7A5D-D149001F0D7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432800" y="1773098"/>
            <a:ext cx="762000" cy="3966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4DD107E-D44D-6BE5-675F-D185B9C40DB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94800" y="1773098"/>
            <a:ext cx="81280" cy="413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FFC7034-FFF5-94D7-FC53-E302B20CF3B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94800" y="1773098"/>
            <a:ext cx="936752" cy="3966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086E5CD-818B-1ACD-CEFC-45478C2366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94800" y="1773098"/>
            <a:ext cx="1797878" cy="3966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862E4-A422-B48B-8D37-7FDC3F7A292B}"/>
              </a:ext>
            </a:extLst>
          </p:cNvPr>
          <p:cNvSpPr txBox="1"/>
          <p:nvPr/>
        </p:nvSpPr>
        <p:spPr>
          <a:xfrm>
            <a:off x="1524000" y="595084"/>
            <a:ext cx="871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/>
              <a:t>例：</a:t>
            </a:r>
            <a:r>
              <a:rPr lang="zh-CN" altLang="en-US" dirty="0"/>
              <a:t>恐惧泛化决策中，维度中部刺激被认为是不确定的，</a:t>
            </a:r>
            <a:r>
              <a:rPr lang="en-US" altLang="zh-CN" dirty="0" err="1"/>
              <a:t>mPFC</a:t>
            </a:r>
            <a:r>
              <a:rPr lang="zh-CN" altLang="en-US" dirty="0"/>
              <a:t>对这部分刺激的加工是否更多（</a:t>
            </a:r>
            <a:r>
              <a:rPr lang="en-US" altLang="zh-CN" dirty="0" err="1"/>
              <a:t>mPFC</a:t>
            </a:r>
            <a:r>
              <a:rPr lang="zh-CN" altLang="en-US" dirty="0"/>
              <a:t>的能量活动是否与决策阈限变化显著相关，这种相关性在不同确定性刺激条件下是否有差异）？焦虑是否调节</a:t>
            </a:r>
            <a:r>
              <a:rPr lang="en-US" altLang="zh-CN" dirty="0" err="1"/>
              <a:t>mPFC</a:t>
            </a:r>
            <a:r>
              <a:rPr lang="zh-CN" altLang="en-US" dirty="0"/>
              <a:t>在不确定刺激上的加工？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80D569-0F6F-2C98-F2FE-9A25385AF3FF}"/>
              </a:ext>
            </a:extLst>
          </p:cNvPr>
          <p:cNvSpPr txBox="1"/>
          <p:nvPr/>
        </p:nvSpPr>
        <p:spPr>
          <a:xfrm>
            <a:off x="1524000" y="2500244"/>
            <a:ext cx="9712960" cy="323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被试数量：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采集：</a:t>
            </a:r>
            <a:r>
              <a:rPr lang="en-US" altLang="zh-CN" dirty="0"/>
              <a:t>EEG</a:t>
            </a:r>
            <a:r>
              <a:rPr lang="zh-CN" altLang="en-US" dirty="0"/>
              <a:t>信号，</a:t>
            </a:r>
            <a:r>
              <a:rPr lang="en-US" altLang="zh-CN" dirty="0" err="1"/>
              <a:t>Eprime</a:t>
            </a:r>
            <a:r>
              <a:rPr lang="zh-CN" altLang="en-US" dirty="0"/>
              <a:t>行为数据（二元决策）</a:t>
            </a:r>
            <a:endParaRPr lang="en-US" altLang="zh-CN" dirty="0"/>
          </a:p>
          <a:p>
            <a:r>
              <a:rPr lang="zh-CN" altLang="en-US" dirty="0"/>
              <a:t>范式：</a:t>
            </a:r>
            <a:r>
              <a:rPr lang="en-US" altLang="zh-CN" dirty="0"/>
              <a:t>Lissek</a:t>
            </a:r>
            <a:r>
              <a:rPr lang="zh-CN" altLang="en-US" dirty="0"/>
              <a:t>恐惧泛化范式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数据分析思路：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第一部分：</a:t>
            </a:r>
            <a:r>
              <a:rPr lang="en-US" altLang="zh-CN" dirty="0" err="1"/>
              <a:t>Eprime</a:t>
            </a:r>
            <a:r>
              <a:rPr lang="zh-CN" altLang="en-US" dirty="0"/>
              <a:t>数据合并，提取，保存为</a:t>
            </a:r>
            <a:r>
              <a:rPr lang="en-US" altLang="zh-CN" dirty="0"/>
              <a:t>csv</a:t>
            </a:r>
            <a:r>
              <a:rPr lang="zh-CN" altLang="en-US" dirty="0"/>
              <a:t>文件（</a:t>
            </a:r>
            <a:r>
              <a:rPr lang="en-US" altLang="zh-CN" dirty="0" err="1"/>
              <a:t>eprime</a:t>
            </a:r>
            <a:r>
              <a:rPr lang="zh-CN" altLang="en-US" dirty="0"/>
              <a:t>操作）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第二部分：</a:t>
            </a:r>
            <a:r>
              <a:rPr lang="en-US" altLang="zh-CN" dirty="0"/>
              <a:t>EEG</a:t>
            </a:r>
            <a:r>
              <a:rPr lang="zh-CN" altLang="en-US" dirty="0"/>
              <a:t>信号预处理（按</a:t>
            </a:r>
            <a:r>
              <a:rPr lang="en-US" altLang="zh-CN" dirty="0"/>
              <a:t>mark</a:t>
            </a:r>
            <a:r>
              <a:rPr lang="zh-CN" altLang="en-US" dirty="0"/>
              <a:t>分段），对每个分段（</a:t>
            </a:r>
            <a:r>
              <a:rPr lang="en-US" altLang="zh-CN" dirty="0"/>
              <a:t>trial</a:t>
            </a:r>
            <a:r>
              <a:rPr lang="zh-CN" altLang="en-US" dirty="0"/>
              <a:t>）进行短时傅里叶变换提取各个频段能量，与</a:t>
            </a:r>
            <a:r>
              <a:rPr lang="en-US" altLang="zh-CN" dirty="0" err="1"/>
              <a:t>eprime</a:t>
            </a:r>
            <a:r>
              <a:rPr lang="zh-CN" altLang="en-US" dirty="0"/>
              <a:t>数据合并，保存为</a:t>
            </a:r>
            <a:r>
              <a:rPr lang="en-US" altLang="zh-CN" dirty="0"/>
              <a:t>csv</a:t>
            </a:r>
            <a:r>
              <a:rPr lang="zh-CN" altLang="en-US" dirty="0"/>
              <a:t>文件（</a:t>
            </a:r>
            <a:r>
              <a:rPr lang="en-US" altLang="zh-CN" dirty="0" err="1"/>
              <a:t>matlab</a:t>
            </a:r>
            <a:r>
              <a:rPr lang="zh-CN" altLang="en-US" dirty="0"/>
              <a:t>操作）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第三部分：分层贝叶斯建模，模型拟合，比较，参数结果可视化（</a:t>
            </a:r>
            <a:r>
              <a:rPr lang="en-US" altLang="zh-CN" dirty="0"/>
              <a:t>python</a:t>
            </a:r>
            <a:r>
              <a:rPr lang="zh-CN" altLang="en-US" dirty="0"/>
              <a:t>操作）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03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9EB2E6-A55B-3A5A-45D1-79881C2D89E2}"/>
                  </a:ext>
                </a:extLst>
              </p:cNvPr>
              <p:cNvSpPr txBox="1"/>
              <p:nvPr/>
            </p:nvSpPr>
            <p:spPr>
              <a:xfrm>
                <a:off x="779007" y="1668098"/>
                <a:ext cx="359664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power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9EB2E6-A55B-3A5A-45D1-79881C2D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07" y="1668098"/>
                <a:ext cx="359664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1E35D51-3EED-1301-C85B-2CB1641F6090}"/>
              </a:ext>
            </a:extLst>
          </p:cNvPr>
          <p:cNvSpPr txBox="1"/>
          <p:nvPr/>
        </p:nvSpPr>
        <p:spPr>
          <a:xfrm>
            <a:off x="905114" y="504172"/>
            <a:ext cx="10528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mPFC</a:t>
            </a:r>
            <a:r>
              <a:rPr lang="zh-CN" altLang="en-US" sz="2800" b="1" dirty="0"/>
              <a:t>的能量活动是否与决策阈限变化显著相关，这种相关性在不同确定性刺激条件下是否有差异？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13F84E-2571-ADAD-854E-0B0BF3BE1B6F}"/>
              </a:ext>
            </a:extLst>
          </p:cNvPr>
          <p:cNvSpPr txBox="1"/>
          <p:nvPr/>
        </p:nvSpPr>
        <p:spPr>
          <a:xfrm>
            <a:off x="4775071" y="1898315"/>
            <a:ext cx="671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全数据集，</a:t>
            </a:r>
            <a:r>
              <a:rPr lang="en-US" altLang="zh-CN" sz="1400" dirty="0"/>
              <a:t>2/3</a:t>
            </a:r>
            <a:r>
              <a:rPr lang="zh-CN" altLang="en-US" sz="1400" dirty="0"/>
              <a:t>刺激数据集（安全刺激，确定），</a:t>
            </a:r>
            <a:r>
              <a:rPr lang="en-US" altLang="zh-CN" sz="1400" dirty="0"/>
              <a:t>8/9</a:t>
            </a:r>
            <a:r>
              <a:rPr lang="zh-CN" altLang="en-US" sz="1400" dirty="0"/>
              <a:t>刺激数据集（威胁刺激，确定），</a:t>
            </a:r>
            <a:r>
              <a:rPr lang="en-US" altLang="zh-CN" sz="1400" dirty="0"/>
              <a:t>5/6</a:t>
            </a:r>
            <a:r>
              <a:rPr lang="zh-CN" altLang="en-US" sz="1400" dirty="0"/>
              <a:t>刺激数据集（不确定刺激），关注每个数据集</a:t>
            </a:r>
            <a:r>
              <a:rPr lang="en-US" altLang="zh-CN" sz="1400" dirty="0"/>
              <a:t>β1</a:t>
            </a:r>
            <a:r>
              <a:rPr lang="zh-CN" altLang="en-US" sz="1400" dirty="0"/>
              <a:t>系数的差异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F620F9-2E58-6B96-8284-13B60E551B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l="12549" t="58006" r="1749" b="-528"/>
          <a:stretch/>
        </p:blipFill>
        <p:spPr>
          <a:xfrm>
            <a:off x="779006" y="2794065"/>
            <a:ext cx="7852953" cy="144696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4CF486-DAF5-6669-8B12-A22B5D59CC96}"/>
                  </a:ext>
                </a:extLst>
              </p:cNvPr>
              <p:cNvSpPr txBox="1"/>
              <p:nvPr/>
            </p:nvSpPr>
            <p:spPr>
              <a:xfrm>
                <a:off x="436440" y="5443333"/>
                <a:ext cx="7840729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power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anxiety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interaction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4CF486-DAF5-6669-8B12-A22B5D59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0" y="5443333"/>
                <a:ext cx="7840729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AB5E04C-0F05-41F9-8C98-5D4B4B4148AA}"/>
              </a:ext>
            </a:extLst>
          </p:cNvPr>
          <p:cNvSpPr txBox="1"/>
          <p:nvPr/>
        </p:nvSpPr>
        <p:spPr>
          <a:xfrm>
            <a:off x="905114" y="4257195"/>
            <a:ext cx="7634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焦虑是否调节</a:t>
            </a:r>
            <a:r>
              <a:rPr lang="en-US" altLang="zh-CN" sz="2800" b="1" dirty="0" err="1"/>
              <a:t>mPFC</a:t>
            </a:r>
            <a:r>
              <a:rPr lang="zh-CN" altLang="en-US" sz="2800" b="1" dirty="0"/>
              <a:t>在不确定刺激上的加工？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47CA96-7E84-139E-1484-C806569DE201}"/>
              </a:ext>
            </a:extLst>
          </p:cNvPr>
          <p:cNvSpPr txBox="1"/>
          <p:nvPr/>
        </p:nvSpPr>
        <p:spPr>
          <a:xfrm>
            <a:off x="4775070" y="5181723"/>
            <a:ext cx="671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全数据集，</a:t>
            </a:r>
            <a:r>
              <a:rPr lang="en-US" altLang="zh-CN" sz="1400" dirty="0"/>
              <a:t>2/3</a:t>
            </a:r>
            <a:r>
              <a:rPr lang="zh-CN" altLang="en-US" sz="1400" dirty="0"/>
              <a:t>刺激数据集（安全刺激，确定），</a:t>
            </a:r>
            <a:r>
              <a:rPr lang="en-US" altLang="zh-CN" sz="1400" dirty="0"/>
              <a:t>8/9</a:t>
            </a:r>
            <a:r>
              <a:rPr lang="zh-CN" altLang="en-US" sz="1400" dirty="0"/>
              <a:t>刺激数据集（威胁刺激，确定），</a:t>
            </a:r>
            <a:r>
              <a:rPr lang="en-US" altLang="zh-CN" sz="1400" dirty="0"/>
              <a:t>5/6</a:t>
            </a:r>
            <a:r>
              <a:rPr lang="zh-CN" altLang="en-US" sz="1400" dirty="0"/>
              <a:t>刺激数据集（不确定刺激），关注每个数据集交互项系数的差异（</a:t>
            </a:r>
            <a:r>
              <a:rPr lang="en-US" altLang="zh-CN" sz="1400" dirty="0"/>
              <a:t>β3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3218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A7BBE6-D876-DD08-1946-4BB2FD18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1" y="457391"/>
            <a:ext cx="5038354" cy="3776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4DC2FA-2A47-BB6F-A7B6-3CB7572C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66" y="457392"/>
            <a:ext cx="5047498" cy="377647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FEA7D2-53CF-A2F9-2D69-0B8FDAC088EA}"/>
              </a:ext>
            </a:extLst>
          </p:cNvPr>
          <p:cNvCxnSpPr>
            <a:cxnSpLocks/>
          </p:cNvCxnSpPr>
          <p:nvPr/>
        </p:nvCxnSpPr>
        <p:spPr>
          <a:xfrm>
            <a:off x="3756991" y="119270"/>
            <a:ext cx="0" cy="39060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9D708D9-2C1F-9F0B-C58C-F50E2478501B}"/>
              </a:ext>
            </a:extLst>
          </p:cNvPr>
          <p:cNvCxnSpPr>
            <a:cxnSpLocks/>
          </p:cNvCxnSpPr>
          <p:nvPr/>
        </p:nvCxnSpPr>
        <p:spPr>
          <a:xfrm>
            <a:off x="8476885" y="550154"/>
            <a:ext cx="0" cy="34751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BBBA6-E959-1597-2EB6-3DEFDCAD5D9B}"/>
              </a:ext>
            </a:extLst>
          </p:cNvPr>
          <p:cNvSpPr txBox="1"/>
          <p:nvPr/>
        </p:nvSpPr>
        <p:spPr>
          <a:xfrm>
            <a:off x="832452" y="4446247"/>
            <a:ext cx="105281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mPFC</a:t>
            </a:r>
            <a:r>
              <a:rPr lang="zh-CN" altLang="en-US" sz="1400" b="1" dirty="0"/>
              <a:t>的能量活动是否与决策阈限变化显著相关，这种相关性在不同确定性刺激条件下是否有差异？（图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焦虑是否调节</a:t>
            </a:r>
            <a:r>
              <a:rPr lang="en-US" altLang="zh-CN" sz="1400" b="1" dirty="0" err="1"/>
              <a:t>mPFC</a:t>
            </a:r>
            <a:r>
              <a:rPr lang="zh-CN" altLang="en-US" sz="1400" b="1" dirty="0"/>
              <a:t>在不确定刺激上的加工？（图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7C4171E-1EBB-8910-1E86-1AECE7E8F17F}"/>
              </a:ext>
            </a:extLst>
          </p:cNvPr>
          <p:cNvSpPr/>
          <p:nvPr/>
        </p:nvSpPr>
        <p:spPr>
          <a:xfrm rot="8684316">
            <a:off x="4307181" y="2037672"/>
            <a:ext cx="416982" cy="20654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C6056C1-5534-7FC5-0423-76355995B63F}"/>
              </a:ext>
            </a:extLst>
          </p:cNvPr>
          <p:cNvSpPr/>
          <p:nvPr/>
        </p:nvSpPr>
        <p:spPr>
          <a:xfrm rot="2651426">
            <a:off x="7589359" y="2926672"/>
            <a:ext cx="416982" cy="20654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9C8A292-5C64-B9EA-C041-4BD4237EC909}"/>
              </a:ext>
            </a:extLst>
          </p:cNvPr>
          <p:cNvGrpSpPr/>
          <p:nvPr/>
        </p:nvGrpSpPr>
        <p:grpSpPr>
          <a:xfrm>
            <a:off x="4116116" y="591479"/>
            <a:ext cx="1475858" cy="899160"/>
            <a:chOff x="6096000" y="589280"/>
            <a:chExt cx="1475858" cy="89916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584F0F-6C7F-7F44-0B2B-6E8C0111D9B0}"/>
                </a:ext>
              </a:extLst>
            </p:cNvPr>
            <p:cNvSpPr/>
            <p:nvPr/>
          </p:nvSpPr>
          <p:spPr>
            <a:xfrm>
              <a:off x="6096000" y="589280"/>
              <a:ext cx="1475858" cy="899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E0F06F-6EF3-8E5D-5E2A-D69A1E6F627E}"/>
                </a:ext>
              </a:extLst>
            </p:cNvPr>
            <p:cNvSpPr/>
            <p:nvPr/>
          </p:nvSpPr>
          <p:spPr>
            <a:xfrm>
              <a:off x="6250491" y="760095"/>
              <a:ext cx="302187" cy="91440"/>
            </a:xfrm>
            <a:prstGeom prst="rect">
              <a:avLst/>
            </a:prstGeom>
            <a:solidFill>
              <a:srgbClr val="1D75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368E246-8B1C-7D2D-7F5B-C0E4E1DB51FA}"/>
                </a:ext>
              </a:extLst>
            </p:cNvPr>
            <p:cNvSpPr/>
            <p:nvPr/>
          </p:nvSpPr>
          <p:spPr>
            <a:xfrm>
              <a:off x="6250491" y="926317"/>
              <a:ext cx="302187" cy="91440"/>
            </a:xfrm>
            <a:prstGeom prst="rect">
              <a:avLst/>
            </a:prstGeom>
            <a:solidFill>
              <a:srgbClr val="FF7E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09A5930-2B6A-27FD-C7CA-5CC5388DB0D7}"/>
                </a:ext>
              </a:extLst>
            </p:cNvPr>
            <p:cNvSpPr/>
            <p:nvPr/>
          </p:nvSpPr>
          <p:spPr>
            <a:xfrm>
              <a:off x="6250491" y="1092539"/>
              <a:ext cx="302187" cy="91440"/>
            </a:xfrm>
            <a:prstGeom prst="rect">
              <a:avLst/>
            </a:prstGeom>
            <a:solidFill>
              <a:srgbClr val="2CA0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5CD4BC0-3087-FE11-A965-0C0947E3E43C}"/>
                </a:ext>
              </a:extLst>
            </p:cNvPr>
            <p:cNvSpPr/>
            <p:nvPr/>
          </p:nvSpPr>
          <p:spPr>
            <a:xfrm>
              <a:off x="6250491" y="1258762"/>
              <a:ext cx="302187" cy="91440"/>
            </a:xfrm>
            <a:prstGeom prst="rect">
              <a:avLst/>
            </a:prstGeom>
            <a:solidFill>
              <a:srgbClr val="D625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BF28C45-257B-EBE4-451A-F20F8560471B}"/>
                </a:ext>
              </a:extLst>
            </p:cNvPr>
            <p:cNvSpPr txBox="1"/>
            <p:nvPr/>
          </p:nvSpPr>
          <p:spPr>
            <a:xfrm>
              <a:off x="6567649" y="68827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全数据</a:t>
              </a:r>
              <a:endParaRPr lang="en-US" altLang="zh-CN" sz="10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17533A1-36A5-13F8-7BEA-9A69BBD0A57D}"/>
                </a:ext>
              </a:extLst>
            </p:cNvPr>
            <p:cNvSpPr txBox="1"/>
            <p:nvPr/>
          </p:nvSpPr>
          <p:spPr>
            <a:xfrm>
              <a:off x="6553237" y="848926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安全（确定）</a:t>
              </a:r>
              <a:endParaRPr lang="en-US" altLang="zh-CN" sz="10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A15EDAD-EA28-033D-1C41-322CE53FC74C}"/>
                </a:ext>
              </a:extLst>
            </p:cNvPr>
            <p:cNvSpPr txBox="1"/>
            <p:nvPr/>
          </p:nvSpPr>
          <p:spPr>
            <a:xfrm>
              <a:off x="6552678" y="101125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不确定</a:t>
              </a:r>
              <a:endParaRPr lang="en-US" altLang="zh-CN" sz="1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F7A4B8E-7A02-432C-15C9-A4890F2F3EB3}"/>
                </a:ext>
              </a:extLst>
            </p:cNvPr>
            <p:cNvSpPr txBox="1"/>
            <p:nvPr/>
          </p:nvSpPr>
          <p:spPr>
            <a:xfrm>
              <a:off x="6553237" y="1155859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威胁（确定）</a:t>
              </a:r>
              <a:endParaRPr lang="en-US" altLang="zh-CN" sz="10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455A176-CBB2-7838-CC88-CF26671BC87E}"/>
              </a:ext>
            </a:extLst>
          </p:cNvPr>
          <p:cNvGrpSpPr/>
          <p:nvPr/>
        </p:nvGrpSpPr>
        <p:grpSpPr>
          <a:xfrm>
            <a:off x="9361848" y="591479"/>
            <a:ext cx="1956389" cy="899160"/>
            <a:chOff x="6095999" y="589280"/>
            <a:chExt cx="1956389" cy="8991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B9789DD-7A86-46B2-20A2-18E2219E446B}"/>
                </a:ext>
              </a:extLst>
            </p:cNvPr>
            <p:cNvSpPr/>
            <p:nvPr/>
          </p:nvSpPr>
          <p:spPr>
            <a:xfrm>
              <a:off x="6095999" y="589280"/>
              <a:ext cx="1956389" cy="899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B6F4A78-B5FA-AF2E-D046-D07D42DC24FA}"/>
                </a:ext>
              </a:extLst>
            </p:cNvPr>
            <p:cNvSpPr/>
            <p:nvPr/>
          </p:nvSpPr>
          <p:spPr>
            <a:xfrm>
              <a:off x="6250491" y="760095"/>
              <a:ext cx="302187" cy="91440"/>
            </a:xfrm>
            <a:prstGeom prst="rect">
              <a:avLst/>
            </a:prstGeom>
            <a:solidFill>
              <a:srgbClr val="1D75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7EC6378-97B9-0634-D924-9F933B0F0889}"/>
                </a:ext>
              </a:extLst>
            </p:cNvPr>
            <p:cNvSpPr/>
            <p:nvPr/>
          </p:nvSpPr>
          <p:spPr>
            <a:xfrm>
              <a:off x="6250491" y="926317"/>
              <a:ext cx="302187" cy="91440"/>
            </a:xfrm>
            <a:prstGeom prst="rect">
              <a:avLst/>
            </a:prstGeom>
            <a:solidFill>
              <a:srgbClr val="FF7E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3265E54-B890-3245-3E60-6191D1C79629}"/>
                </a:ext>
              </a:extLst>
            </p:cNvPr>
            <p:cNvSpPr/>
            <p:nvPr/>
          </p:nvSpPr>
          <p:spPr>
            <a:xfrm>
              <a:off x="6250491" y="1092539"/>
              <a:ext cx="302187" cy="91440"/>
            </a:xfrm>
            <a:prstGeom prst="rect">
              <a:avLst/>
            </a:prstGeom>
            <a:solidFill>
              <a:srgbClr val="2CA0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BBB041-2E11-105E-15D3-1932825AC500}"/>
                </a:ext>
              </a:extLst>
            </p:cNvPr>
            <p:cNvSpPr/>
            <p:nvPr/>
          </p:nvSpPr>
          <p:spPr>
            <a:xfrm>
              <a:off x="6250491" y="1258762"/>
              <a:ext cx="302187" cy="91440"/>
            </a:xfrm>
            <a:prstGeom prst="rect">
              <a:avLst/>
            </a:prstGeom>
            <a:solidFill>
              <a:srgbClr val="D625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DBA6CC-AB8A-933A-4719-2C03F988004A}"/>
                </a:ext>
              </a:extLst>
            </p:cNvPr>
            <p:cNvSpPr txBox="1"/>
            <p:nvPr/>
          </p:nvSpPr>
          <p:spPr>
            <a:xfrm>
              <a:off x="6567649" y="68827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全数据</a:t>
              </a:r>
              <a:endParaRPr lang="en-US" altLang="zh-CN" sz="10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2F1794F-48E8-59CD-E82D-305A77BA753E}"/>
                </a:ext>
              </a:extLst>
            </p:cNvPr>
            <p:cNvSpPr txBox="1"/>
            <p:nvPr/>
          </p:nvSpPr>
          <p:spPr>
            <a:xfrm>
              <a:off x="6553237" y="848926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安全（确定）</a:t>
              </a:r>
              <a:endParaRPr lang="en-US" altLang="zh-CN" sz="10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54BD86D-99AD-67D8-4C75-DF8B11A296D7}"/>
                </a:ext>
              </a:extLst>
            </p:cNvPr>
            <p:cNvSpPr txBox="1"/>
            <p:nvPr/>
          </p:nvSpPr>
          <p:spPr>
            <a:xfrm>
              <a:off x="6552678" y="101125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不确定</a:t>
              </a:r>
              <a:endParaRPr lang="en-US" altLang="zh-CN" sz="1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74E1259-EDF8-A74E-4B7C-AAE7FF9C67B6}"/>
                </a:ext>
              </a:extLst>
            </p:cNvPr>
            <p:cNvSpPr txBox="1"/>
            <p:nvPr/>
          </p:nvSpPr>
          <p:spPr>
            <a:xfrm>
              <a:off x="6553237" y="1155859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威胁（确定）</a:t>
              </a:r>
              <a:endParaRPr lang="en-US" altLang="zh-CN" sz="10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EFF10E2-5C48-E75C-51B5-34C299538D33}"/>
              </a:ext>
            </a:extLst>
          </p:cNvPr>
          <p:cNvSpPr txBox="1"/>
          <p:nvPr/>
        </p:nvSpPr>
        <p:spPr>
          <a:xfrm>
            <a:off x="1253276" y="633803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F1513CB-4FA5-ACAF-0849-8B85921E6CA2}"/>
              </a:ext>
            </a:extLst>
          </p:cNvPr>
          <p:cNvSpPr txBox="1"/>
          <p:nvPr/>
        </p:nvSpPr>
        <p:spPr>
          <a:xfrm>
            <a:off x="6946144" y="623461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610552-9BE4-B069-0805-BFEAC779F98C}"/>
                  </a:ext>
                </a:extLst>
              </p:cNvPr>
              <p:cNvSpPr txBox="1"/>
              <p:nvPr/>
            </p:nvSpPr>
            <p:spPr>
              <a:xfrm>
                <a:off x="436886" y="5860737"/>
                <a:ext cx="5155088" cy="572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difficultty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alpha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400" i="1" smtClean="0">
                                        <a:solidFill>
                                          <a:srgbClr val="D6252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rgbClr val="D6252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solidFill>
                                          <a:srgbClr val="D6252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interaction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610552-9BE4-B069-0805-BFEAC779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6" y="5860737"/>
                <a:ext cx="5155088" cy="572914"/>
              </a:xfrm>
              <a:prstGeom prst="rect">
                <a:avLst/>
              </a:prstGeom>
              <a:blipFill>
                <a:blip r:embed="rId4"/>
                <a:stretch>
                  <a:fillRect l="-6509" t="-179787" b="-26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73EEEFD-086B-C4F8-750B-C28B775A9485}"/>
                  </a:ext>
                </a:extLst>
              </p:cNvPr>
              <p:cNvSpPr txBox="1"/>
              <p:nvPr/>
            </p:nvSpPr>
            <p:spPr>
              <a:xfrm>
                <a:off x="160351" y="5187599"/>
                <a:ext cx="3596640" cy="572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1400" i="1" smtClean="0">
                                        <a:solidFill>
                                          <a:srgbClr val="D6252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rgbClr val="D6252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solidFill>
                                          <a:srgbClr val="D6252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alpha</m:t>
                                </m:r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73EEEFD-086B-C4F8-750B-C28B775A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" y="5187599"/>
                <a:ext cx="3596640" cy="572914"/>
              </a:xfrm>
              <a:prstGeom prst="rect">
                <a:avLst/>
              </a:prstGeom>
              <a:blipFill>
                <a:blip r:embed="rId5"/>
                <a:stretch>
                  <a:fillRect l="-2034" t="-179787" b="-26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CAB65403-B2A3-A738-9D52-F663C9E7F933}"/>
              </a:ext>
            </a:extLst>
          </p:cNvPr>
          <p:cNvSpPr txBox="1"/>
          <p:nvPr/>
        </p:nvSpPr>
        <p:spPr>
          <a:xfrm>
            <a:off x="999810" y="296238"/>
            <a:ext cx="2718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/>
              <a:t>Fpz</a:t>
            </a:r>
            <a:r>
              <a:rPr lang="zh-CN" altLang="en-US" sz="1050" b="1" dirty="0"/>
              <a:t>上</a:t>
            </a:r>
            <a:r>
              <a:rPr lang="en-US" altLang="zh-CN" sz="1050" b="1" dirty="0"/>
              <a:t>alpha</a:t>
            </a:r>
            <a:r>
              <a:rPr lang="zh-CN" altLang="en-US" sz="1050" b="1" dirty="0"/>
              <a:t>波强度对决策阈限</a:t>
            </a:r>
            <a:r>
              <a:rPr lang="en-US" altLang="zh-CN" sz="1050" b="1" dirty="0"/>
              <a:t>a</a:t>
            </a:r>
            <a:r>
              <a:rPr lang="zh-CN" altLang="en-US" sz="1050" b="1" dirty="0"/>
              <a:t>的效应系数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061C7B7-ACED-D69A-5D2C-D09C0003DDB3}"/>
              </a:ext>
            </a:extLst>
          </p:cNvPr>
          <p:cNvSpPr txBox="1"/>
          <p:nvPr/>
        </p:nvSpPr>
        <p:spPr>
          <a:xfrm>
            <a:off x="6759402" y="270520"/>
            <a:ext cx="401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/>
              <a:t>Fpz</a:t>
            </a:r>
            <a:r>
              <a:rPr lang="zh-CN" altLang="en-US" sz="1050" b="1" dirty="0"/>
              <a:t>上</a:t>
            </a:r>
            <a:r>
              <a:rPr lang="en-US" altLang="zh-CN" sz="1050" b="1" dirty="0"/>
              <a:t>alpha</a:t>
            </a:r>
            <a:r>
              <a:rPr lang="zh-CN" altLang="en-US" sz="1050" b="1" dirty="0"/>
              <a:t>波强度</a:t>
            </a:r>
            <a:r>
              <a:rPr lang="en-US" altLang="zh-CN" sz="1050" b="1" dirty="0"/>
              <a:t>*</a:t>
            </a:r>
            <a:r>
              <a:rPr lang="zh-CN" altLang="en-US" sz="1050" b="1" dirty="0"/>
              <a:t>状态焦虑交互作用对决策阈限</a:t>
            </a:r>
            <a:r>
              <a:rPr lang="en-US" altLang="zh-CN" sz="1050" b="1" dirty="0"/>
              <a:t>a</a:t>
            </a:r>
            <a:r>
              <a:rPr lang="zh-CN" altLang="en-US" sz="1050" b="1" dirty="0"/>
              <a:t>的效应系数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3FBAF6A-8506-2628-1AED-5C440B344E34}"/>
              </a:ext>
            </a:extLst>
          </p:cNvPr>
          <p:cNvSpPr txBox="1"/>
          <p:nvPr/>
        </p:nvSpPr>
        <p:spPr>
          <a:xfrm>
            <a:off x="6264075" y="5063250"/>
            <a:ext cx="4512774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这个类似正态分布的东西是什么？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系数的正负代表什么？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系数的值是否显著？</a:t>
            </a:r>
          </a:p>
        </p:txBody>
      </p:sp>
    </p:spTree>
    <p:extLst>
      <p:ext uri="{BB962C8B-B14F-4D97-AF65-F5344CB8AC3E}">
        <p14:creationId xmlns:p14="http://schemas.microsoft.com/office/powerpoint/2010/main" val="25938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27445A-3804-FBA4-E6BB-2E9671B911E0}"/>
              </a:ext>
            </a:extLst>
          </p:cNvPr>
          <p:cNvSpPr txBox="1"/>
          <p:nvPr/>
        </p:nvSpPr>
        <p:spPr>
          <a:xfrm>
            <a:off x="1958009" y="1741935"/>
            <a:ext cx="827598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小结：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Fpz</a:t>
            </a:r>
            <a:r>
              <a:rPr lang="zh-CN" altLang="en-US" dirty="0"/>
              <a:t>点上，与威胁刺激相似的</a:t>
            </a:r>
            <a:r>
              <a:rPr lang="en-US" altLang="zh-CN" dirty="0"/>
              <a:t>GS</a:t>
            </a:r>
            <a:r>
              <a:rPr lang="zh-CN" altLang="en-US" dirty="0"/>
              <a:t>诱发的</a:t>
            </a:r>
            <a:r>
              <a:rPr lang="en-US" altLang="zh-CN" dirty="0"/>
              <a:t>alpha</a:t>
            </a:r>
            <a:r>
              <a:rPr lang="zh-CN" altLang="en-US" dirty="0"/>
              <a:t>波与决策阈限存在一个微弱的正相关，</a:t>
            </a:r>
            <a:r>
              <a:rPr lang="en-US" altLang="zh-CN" dirty="0"/>
              <a:t>alpha</a:t>
            </a:r>
            <a:r>
              <a:rPr lang="zh-CN" altLang="en-US" dirty="0"/>
              <a:t>波增强，决策阈限值升高。在安全刺激，不确定刺激上均没有发现这种关系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Fpz</a:t>
            </a:r>
            <a:r>
              <a:rPr lang="zh-CN" altLang="en-US" dirty="0"/>
              <a:t>点上，不确定</a:t>
            </a:r>
            <a:r>
              <a:rPr lang="en-US" altLang="zh-CN" dirty="0"/>
              <a:t>GS</a:t>
            </a:r>
            <a:r>
              <a:rPr lang="zh-CN" altLang="en-US" dirty="0"/>
              <a:t>诱发的</a:t>
            </a:r>
            <a:r>
              <a:rPr lang="en-US" altLang="zh-CN" dirty="0"/>
              <a:t>alpha</a:t>
            </a:r>
            <a:r>
              <a:rPr lang="zh-CN" altLang="en-US" dirty="0"/>
              <a:t>频段与决策阈限之间的关系受到状态焦虑的调节，在确定刺激上（无论威胁与安全），均未发现这种调节效应。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【</a:t>
            </a:r>
            <a:r>
              <a:rPr lang="zh-CN" altLang="en-US" dirty="0"/>
              <a:t>注意</a:t>
            </a:r>
            <a:r>
              <a:rPr lang="en-US" altLang="zh-CN" dirty="0"/>
              <a:t>】</a:t>
            </a:r>
            <a:r>
              <a:rPr lang="zh-CN" altLang="en-US" dirty="0"/>
              <a:t>这个举例中的数据是虚拟的，只用于演示数据分析过程，数据分析的结果不具有真实的科学意义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CA6BA3-0159-C08A-BDE0-EE22D6C1729E}"/>
              </a:ext>
            </a:extLst>
          </p:cNvPr>
          <p:cNvCxnSpPr/>
          <p:nvPr/>
        </p:nvCxnSpPr>
        <p:spPr>
          <a:xfrm>
            <a:off x="0" y="624177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9C08B11-E8DA-33B2-E1A0-EF6A19779AC6}"/>
              </a:ext>
            </a:extLst>
          </p:cNvPr>
          <p:cNvSpPr txBox="1"/>
          <p:nvPr/>
        </p:nvSpPr>
        <p:spPr>
          <a:xfrm>
            <a:off x="420755" y="6316173"/>
            <a:ext cx="115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2"/>
              </a:rPr>
              <a:t>脑电基础处理与分析见系列视频，看完这个就够了</a:t>
            </a:r>
            <a:endParaRPr lang="en-US" altLang="zh-CN" sz="1200" dirty="0">
              <a:hlinkClick r:id="rId2"/>
            </a:endParaRPr>
          </a:p>
          <a:p>
            <a:r>
              <a:rPr lang="zh-CN" altLang="en-US" sz="1200" dirty="0">
                <a:hlinkClick r:id="rId2"/>
              </a:rPr>
              <a:t>https://www.bilibili.com/video/BV1Bh4113776/?spm_id_from=333.999.0.0&amp;vd_source=92b79541a528808aec54b80d3d3a3a7f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8038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C29641-8E52-D9BD-5D95-4F338CF2A3FE}"/>
              </a:ext>
            </a:extLst>
          </p:cNvPr>
          <p:cNvSpPr txBox="1"/>
          <p:nvPr/>
        </p:nvSpPr>
        <p:spPr>
          <a:xfrm>
            <a:off x="467360" y="355600"/>
            <a:ext cx="562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总结：</a:t>
            </a:r>
            <a:r>
              <a:rPr lang="en-US" altLang="zh-CN" sz="2800" b="1" dirty="0"/>
              <a:t>EEG</a:t>
            </a:r>
            <a:r>
              <a:rPr lang="zh-CN" altLang="en-US" sz="2800" b="1" dirty="0"/>
              <a:t>信号</a:t>
            </a:r>
            <a:r>
              <a:rPr lang="en-US" altLang="zh-CN" sz="2800" b="1" dirty="0"/>
              <a:t>HDDM</a:t>
            </a:r>
            <a:r>
              <a:rPr lang="zh-CN" altLang="en-US" sz="2800" b="1" dirty="0"/>
              <a:t>建模的流程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A6791F-1A13-42BA-4D71-AAFA2DBF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705392"/>
            <a:ext cx="2479199" cy="1061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0083C6-48D4-38C9-8C6C-7AE86774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30" y="2290599"/>
            <a:ext cx="1425265" cy="14552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9FCEF3-A4A7-5A47-3C2B-808D6298B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248" y="1084585"/>
            <a:ext cx="2193854" cy="66820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A50092-5CCF-2F44-BC6B-4186A7FBE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765" y="558800"/>
            <a:ext cx="2718130" cy="85330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BF70E8-9BD0-4C6C-B538-D19F75C7C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115" y="2234777"/>
            <a:ext cx="3279605" cy="38235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96E6BC3-808D-48E8-5414-222AC6082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125" y="2648673"/>
            <a:ext cx="1500539" cy="185592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6F8F495-B00D-8D44-E2BE-6DD412EE0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000" y="4651357"/>
            <a:ext cx="924054" cy="138131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229F22D-E04B-A41F-A571-38BC5E041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7" y="4346704"/>
            <a:ext cx="2655772" cy="199062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70BDBCB-582D-970D-E934-1DB77F83D3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75" y="3414255"/>
            <a:ext cx="1861594" cy="2908327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F505DE8-8A7B-4EF5-E265-E5EEF246F04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946559" y="1418690"/>
            <a:ext cx="974689" cy="817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F8A392C-F0B7-0D63-FA84-2FAB0F4875C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46559" y="2570459"/>
            <a:ext cx="1259971" cy="4477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8597DA-05EE-A01E-8A3E-737B18B99312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6115102" y="985451"/>
            <a:ext cx="1122663" cy="43323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BC1C3ED-ADA6-8533-3E07-94F4E5FA465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8596830" y="1412101"/>
            <a:ext cx="1874088" cy="82267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4E45228-6DE3-2673-4A33-ADBA7A0987E4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5631795" y="3018235"/>
            <a:ext cx="951330" cy="55840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5CD2171-F44F-60CF-8600-E96085005C8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8083664" y="3170583"/>
            <a:ext cx="689681" cy="4060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9655E81-5FCC-882C-619B-0A6716A4F5F4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flipH="1">
            <a:off x="6866054" y="4504601"/>
            <a:ext cx="467341" cy="837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61D25C-B5A6-DBF2-DC11-575B99DF31EB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>
            <a:off x="5194549" y="5342016"/>
            <a:ext cx="7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EBD553CE-0318-630B-069A-77BBFB5D62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6433" y="1845341"/>
            <a:ext cx="498328" cy="522998"/>
          </a:xfrm>
          <a:prstGeom prst="rect">
            <a:avLst/>
          </a:prstGeom>
        </p:spPr>
      </p:pic>
      <p:sp>
        <p:nvSpPr>
          <p:cNvPr id="75" name="箭头: 环形 74">
            <a:extLst>
              <a:ext uri="{FF2B5EF4-FFF2-40B4-BE49-F238E27FC236}">
                <a16:creationId xmlns:a16="http://schemas.microsoft.com/office/drawing/2014/main" id="{07372B81-0262-E369-3310-C64A1C8E8B6D}"/>
              </a:ext>
            </a:extLst>
          </p:cNvPr>
          <p:cNvSpPr/>
          <p:nvPr/>
        </p:nvSpPr>
        <p:spPr>
          <a:xfrm>
            <a:off x="6379246" y="1566685"/>
            <a:ext cx="1087485" cy="1087485"/>
          </a:xfrm>
          <a:prstGeom prst="circularArrow">
            <a:avLst>
              <a:gd name="adj1" fmla="val 8222"/>
              <a:gd name="adj2" fmla="val 1142319"/>
              <a:gd name="adj3" fmla="val 20502470"/>
              <a:gd name="adj4" fmla="val 5173442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6296A9-FADD-81E9-0A7C-D690687DD071}"/>
              </a:ext>
            </a:extLst>
          </p:cNvPr>
          <p:cNvSpPr txBox="1"/>
          <p:nvPr/>
        </p:nvSpPr>
        <p:spPr>
          <a:xfrm>
            <a:off x="2445469" y="1326110"/>
            <a:ext cx="1259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预处理（</a:t>
            </a:r>
            <a:r>
              <a:rPr lang="en-US" altLang="zh-CN" sz="1100" b="1" dirty="0"/>
              <a:t>EEGLAB</a:t>
            </a:r>
            <a:r>
              <a:rPr lang="zh-CN" altLang="en-US" sz="1100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EE6DB-99A8-EF42-E6AD-94C19118DE15}"/>
              </a:ext>
            </a:extLst>
          </p:cNvPr>
          <p:cNvSpPr txBox="1"/>
          <p:nvPr/>
        </p:nvSpPr>
        <p:spPr>
          <a:xfrm>
            <a:off x="2597471" y="2959980"/>
            <a:ext cx="1547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提取清洗整理（手动）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AB8E5E-1737-2E49-5D70-9945E9568C3B}"/>
              </a:ext>
            </a:extLst>
          </p:cNvPr>
          <p:cNvSpPr txBox="1"/>
          <p:nvPr/>
        </p:nvSpPr>
        <p:spPr>
          <a:xfrm>
            <a:off x="6101488" y="651197"/>
            <a:ext cx="157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短时傅里叶变换</a:t>
            </a:r>
            <a:endParaRPr lang="en-US" altLang="zh-CN" sz="1100" b="1" dirty="0"/>
          </a:p>
          <a:p>
            <a:r>
              <a:rPr lang="zh-CN" altLang="en-US" sz="1100" b="1" dirty="0"/>
              <a:t>（</a:t>
            </a:r>
            <a:r>
              <a:rPr lang="en-US" altLang="zh-CN" sz="1100" b="1" dirty="0" err="1"/>
              <a:t>matlab</a:t>
            </a:r>
            <a:r>
              <a:rPr lang="zh-CN" altLang="en-US" sz="1100" b="1" dirty="0"/>
              <a:t>脚本）</a:t>
            </a:r>
            <a:endParaRPr lang="en-US" altLang="zh-CN" sz="11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2E969-A4D4-689D-C11B-F2175253333F}"/>
              </a:ext>
            </a:extLst>
          </p:cNvPr>
          <p:cNvSpPr txBox="1"/>
          <p:nvPr/>
        </p:nvSpPr>
        <p:spPr>
          <a:xfrm>
            <a:off x="9746531" y="1537350"/>
            <a:ext cx="157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计算，储存能量数据（</a:t>
            </a:r>
            <a:r>
              <a:rPr lang="en-US" altLang="zh-CN" sz="1100" b="1" dirty="0" err="1"/>
              <a:t>matlab</a:t>
            </a:r>
            <a:r>
              <a:rPr lang="zh-CN" altLang="en-US" sz="1100" b="1" dirty="0"/>
              <a:t>脚本）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E6A38B-CDF6-AC13-CB7C-59D42D19D5EC}"/>
              </a:ext>
            </a:extLst>
          </p:cNvPr>
          <p:cNvSpPr txBox="1"/>
          <p:nvPr/>
        </p:nvSpPr>
        <p:spPr>
          <a:xfrm>
            <a:off x="8080845" y="3007061"/>
            <a:ext cx="1576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融合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752319-8126-D457-8363-4945102BC0EE}"/>
              </a:ext>
            </a:extLst>
          </p:cNvPr>
          <p:cNvSpPr txBox="1"/>
          <p:nvPr/>
        </p:nvSpPr>
        <p:spPr>
          <a:xfrm>
            <a:off x="5967591" y="2977408"/>
            <a:ext cx="1576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融合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E11327-5DE8-4C75-0681-AC7547EA45F2}"/>
              </a:ext>
            </a:extLst>
          </p:cNvPr>
          <p:cNvSpPr txBox="1"/>
          <p:nvPr/>
        </p:nvSpPr>
        <p:spPr>
          <a:xfrm>
            <a:off x="7137509" y="4860956"/>
            <a:ext cx="1576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投喂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DC9F5-0D3F-8240-0FEE-10E9A0EDD843}"/>
              </a:ext>
            </a:extLst>
          </p:cNvPr>
          <p:cNvSpPr txBox="1"/>
          <p:nvPr/>
        </p:nvSpPr>
        <p:spPr>
          <a:xfrm>
            <a:off x="5287857" y="5011311"/>
            <a:ext cx="1576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拟合输出</a:t>
            </a:r>
          </a:p>
        </p:txBody>
      </p:sp>
    </p:spTree>
    <p:extLst>
      <p:ext uri="{BB962C8B-B14F-4D97-AF65-F5344CB8AC3E}">
        <p14:creationId xmlns:p14="http://schemas.microsoft.com/office/powerpoint/2010/main" val="359955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F1D58E-3AD9-C5FB-4FBE-BB9F567015F9}"/>
              </a:ext>
            </a:extLst>
          </p:cNvPr>
          <p:cNvSpPr txBox="1"/>
          <p:nvPr/>
        </p:nvSpPr>
        <p:spPr>
          <a:xfrm>
            <a:off x="755477" y="1844745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两种神经元电位：</a:t>
            </a:r>
            <a:endParaRPr lang="en-US" altLang="zh-CN" dirty="0"/>
          </a:p>
          <a:p>
            <a:r>
              <a:rPr lang="zh-CN" altLang="en-US" dirty="0"/>
              <a:t>突触后电位</a:t>
            </a:r>
            <a:endParaRPr lang="en-US" altLang="zh-CN" dirty="0"/>
          </a:p>
          <a:p>
            <a:r>
              <a:rPr lang="zh-CN" altLang="en-US" dirty="0"/>
              <a:t>动作电位</a:t>
            </a:r>
            <a:endParaRPr lang="en-US" altLang="zh-CN" dirty="0"/>
          </a:p>
        </p:txBody>
      </p:sp>
      <p:pic>
        <p:nvPicPr>
          <p:cNvPr id="1026" name="Picture 2" descr="兴奋性突触后电位- 生物百科- 生物行">
            <a:extLst>
              <a:ext uri="{FF2B5EF4-FFF2-40B4-BE49-F238E27FC236}">
                <a16:creationId xmlns:a16="http://schemas.microsoft.com/office/drawing/2014/main" id="{6DAC9514-4937-FAC7-F93A-0AEBD3BD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869" y="871537"/>
            <a:ext cx="3415702" cy="18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F59431-E662-EA80-0DC4-092C219DCA84}"/>
              </a:ext>
            </a:extLst>
          </p:cNvPr>
          <p:cNvSpPr txBox="1"/>
          <p:nvPr/>
        </p:nvSpPr>
        <p:spPr>
          <a:xfrm>
            <a:off x="742285" y="3263705"/>
            <a:ext cx="6347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EEG</a:t>
            </a:r>
            <a:r>
              <a:rPr lang="zh-CN" altLang="en-US" dirty="0"/>
              <a:t>信号是突触后电位的综合性（</a:t>
            </a:r>
            <a:r>
              <a:rPr lang="en-US" altLang="zh-CN" dirty="0"/>
              <a:t>synchronic</a:t>
            </a:r>
            <a:r>
              <a:rPr lang="zh-CN" altLang="en-US" dirty="0"/>
              <a:t>）活动，不是动作电位的综合性活动。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信号低频，低幅，容易被环境与被试的心智变化所影响。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时间精确性很高，可以侦测到毫秒级别的脑活动。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虽然波段不多，但是同一个波段不同区域可能代表不同的特征。</a:t>
            </a:r>
          </a:p>
          <a:p>
            <a:endParaRPr lang="en-US" altLang="zh-CN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8C2DCCB-4BF6-9E21-D906-16DEBF4E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68677"/>
              </p:ext>
            </p:extLst>
          </p:nvPr>
        </p:nvGraphicFramePr>
        <p:xfrm>
          <a:off x="7315124" y="3588026"/>
          <a:ext cx="4244228" cy="219466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14572">
                  <a:extLst>
                    <a:ext uri="{9D8B030D-6E8A-4147-A177-3AD203B41FA5}">
                      <a16:colId xmlns:a16="http://schemas.microsoft.com/office/drawing/2014/main" val="3504304900"/>
                    </a:ext>
                  </a:extLst>
                </a:gridCol>
                <a:gridCol w="1414572">
                  <a:extLst>
                    <a:ext uri="{9D8B030D-6E8A-4147-A177-3AD203B41FA5}">
                      <a16:colId xmlns:a16="http://schemas.microsoft.com/office/drawing/2014/main" val="2304359388"/>
                    </a:ext>
                  </a:extLst>
                </a:gridCol>
                <a:gridCol w="1415084">
                  <a:extLst>
                    <a:ext uri="{9D8B030D-6E8A-4147-A177-3AD203B41FA5}">
                      <a16:colId xmlns:a16="http://schemas.microsoft.com/office/drawing/2014/main" val="70015382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Wave name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Frequency(HZ)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Amplitude(</a:t>
                      </a:r>
                      <a:r>
                        <a:rPr lang="en-US" sz="1400" kern="100" dirty="0">
                          <a:effectLst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400" kern="100" dirty="0">
                          <a:effectLst/>
                        </a:rPr>
                        <a:t>V)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extLst>
                  <a:ext uri="{0D108BD9-81ED-4DB2-BD59-A6C34878D82A}">
                    <a16:rowId xmlns:a16="http://schemas.microsoft.com/office/drawing/2014/main" val="3205471112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Delta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0.5 ~ 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 ~ 200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extLst>
                  <a:ext uri="{0D108BD9-81ED-4DB2-BD59-A6C34878D82A}">
                    <a16:rowId xmlns:a16="http://schemas.microsoft.com/office/drawing/2014/main" val="4093755336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Theta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4 ~ 7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100 ~ 150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extLst>
                  <a:ext uri="{0D108BD9-81ED-4DB2-BD59-A6C34878D82A}">
                    <a16:rowId xmlns:a16="http://schemas.microsoft.com/office/drawing/2014/main" val="102390875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Alpha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8 ~13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 ~ 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extLst>
                  <a:ext uri="{0D108BD9-81ED-4DB2-BD59-A6C34878D82A}">
                    <a16:rowId xmlns:a16="http://schemas.microsoft.com/office/drawing/2014/main" val="2205112102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Beta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14 ~ 30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5 ~ 20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extLst>
                  <a:ext uri="{0D108BD9-81ED-4DB2-BD59-A6C34878D82A}">
                    <a16:rowId xmlns:a16="http://schemas.microsoft.com/office/drawing/2014/main" val="3643492364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Gamma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30+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因人而异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737" marR="89737" marT="0" marB="0" anchor="ctr"/>
                </a:tc>
                <a:extLst>
                  <a:ext uri="{0D108BD9-81ED-4DB2-BD59-A6C34878D82A}">
                    <a16:rowId xmlns:a16="http://schemas.microsoft.com/office/drawing/2014/main" val="322058143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2E30158-A903-12AC-F486-EF786DC7D87D}"/>
              </a:ext>
            </a:extLst>
          </p:cNvPr>
          <p:cNvSpPr txBox="1"/>
          <p:nvPr/>
        </p:nvSpPr>
        <p:spPr>
          <a:xfrm>
            <a:off x="755477" y="872798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EEG</a:t>
            </a:r>
            <a:r>
              <a:rPr lang="zh-CN" altLang="en-US" sz="3600" b="1" dirty="0"/>
              <a:t>来源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4104EF-C4B7-E786-8ABE-06C915D295AB}"/>
              </a:ext>
            </a:extLst>
          </p:cNvPr>
          <p:cNvSpPr txBox="1"/>
          <p:nvPr/>
        </p:nvSpPr>
        <p:spPr>
          <a:xfrm>
            <a:off x="7315124" y="1075304"/>
            <a:ext cx="38961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EEG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ERP</a:t>
            </a:r>
            <a:r>
              <a:rPr lang="zh-CN" altLang="en-US" sz="2000" b="1" dirty="0"/>
              <a:t>的区别？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ERP</a:t>
            </a:r>
            <a:r>
              <a:rPr lang="zh-CN" altLang="en-US" dirty="0"/>
              <a:t>是</a:t>
            </a:r>
            <a:r>
              <a:rPr lang="en-US" altLang="zh-CN" dirty="0"/>
              <a:t>EEG</a:t>
            </a:r>
            <a:r>
              <a:rPr lang="zh-CN" altLang="en-US" dirty="0"/>
              <a:t>的叠加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EEG</a:t>
            </a:r>
            <a:r>
              <a:rPr lang="zh-CN" altLang="en-US" dirty="0"/>
              <a:t>中所谓“成分”与</a:t>
            </a:r>
            <a:r>
              <a:rPr lang="en-US" altLang="zh-CN" dirty="0"/>
              <a:t>ERP</a:t>
            </a:r>
            <a:r>
              <a:rPr lang="zh-CN" altLang="en-US" dirty="0"/>
              <a:t>中所谓“成分”是不同的东西。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4592A8-55CB-5527-A832-B303D91E9798}"/>
              </a:ext>
            </a:extLst>
          </p:cNvPr>
          <p:cNvSpPr txBox="1"/>
          <p:nvPr/>
        </p:nvSpPr>
        <p:spPr>
          <a:xfrm>
            <a:off x="7315124" y="2485553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请忘记一切有关</a:t>
            </a:r>
            <a:r>
              <a:rPr lang="en-US" altLang="zh-CN" dirty="0"/>
              <a:t>ERP</a:t>
            </a:r>
            <a:r>
              <a:rPr lang="zh-CN" altLang="en-US" dirty="0"/>
              <a:t>的记忆，</a:t>
            </a:r>
            <a:r>
              <a:rPr lang="en-US" altLang="zh-CN" dirty="0"/>
              <a:t>EEG</a:t>
            </a:r>
            <a:r>
              <a:rPr lang="zh-CN" altLang="en-US" dirty="0"/>
              <a:t>频谱分析，时频分析中所指的“成分”，是以下几种：</a:t>
            </a:r>
          </a:p>
        </p:txBody>
      </p:sp>
    </p:spTree>
    <p:extLst>
      <p:ext uri="{BB962C8B-B14F-4D97-AF65-F5344CB8AC3E}">
        <p14:creationId xmlns:p14="http://schemas.microsoft.com/office/powerpoint/2010/main" val="379643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F4489A-FBB0-CC85-C6C0-36D0AA80BB59}"/>
              </a:ext>
            </a:extLst>
          </p:cNvPr>
          <p:cNvSpPr txBox="1"/>
          <p:nvPr/>
        </p:nvSpPr>
        <p:spPr>
          <a:xfrm>
            <a:off x="2894772" y="3136612"/>
            <a:ext cx="640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4148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58FB8D1-D544-717D-3513-D86700FD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1" y="320518"/>
            <a:ext cx="7096500" cy="32789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D4E1DD-0815-4502-AE6F-074286872298}"/>
              </a:ext>
            </a:extLst>
          </p:cNvPr>
          <p:cNvSpPr txBox="1"/>
          <p:nvPr/>
        </p:nvSpPr>
        <p:spPr>
          <a:xfrm>
            <a:off x="744331" y="3850432"/>
            <a:ext cx="6073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傅里叶变换：</a:t>
            </a:r>
            <a:endParaRPr lang="en-US" altLang="zh-CN" dirty="0"/>
          </a:p>
          <a:p>
            <a:r>
              <a:rPr lang="zh-CN" altLang="en-US" dirty="0"/>
              <a:t>将一段信号分解成多个不同频率不同强度的信号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</a:t>
            </a:r>
            <a:r>
              <a:rPr lang="en-US" altLang="zh-CN" dirty="0"/>
              <a:t>-B</a:t>
            </a:r>
            <a:r>
              <a:rPr lang="zh-CN" altLang="en-US" dirty="0"/>
              <a:t>站视频：</a:t>
            </a:r>
            <a:r>
              <a:rPr lang="en-US" altLang="zh-CN" dirty="0">
                <a:hlinkClick r:id="rId3"/>
              </a:rPr>
              <a:t>https://www.bilibili.com/video/BV1pW411J7s8/?spm_id_from=333.337.search-card.all.click&amp;vd_source=92b79541a528808aec54b80d3d3a3a7f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CA17CF-47A5-FA47-665C-5BF93F67C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335" y="3850432"/>
            <a:ext cx="4390334" cy="24695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691F83-9A6C-7F3D-E239-59CA8D2CD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46" y="320518"/>
            <a:ext cx="2531568" cy="24167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594A55B-AFF5-D8B5-78DC-BD2EF33914D6}"/>
              </a:ext>
            </a:extLst>
          </p:cNvPr>
          <p:cNvSpPr txBox="1"/>
          <p:nvPr/>
        </p:nvSpPr>
        <p:spPr>
          <a:xfrm>
            <a:off x="8100391" y="2829330"/>
            <a:ext cx="3347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不同通道上，</a:t>
            </a:r>
            <a:r>
              <a:rPr lang="en-US" altLang="zh-CN" sz="1600" dirty="0"/>
              <a:t>alpha</a:t>
            </a:r>
            <a:r>
              <a:rPr lang="zh-CN" altLang="en-US" sz="1600" dirty="0"/>
              <a:t>，</a:t>
            </a:r>
            <a:r>
              <a:rPr lang="en-US" altLang="zh-CN" sz="1600" dirty="0"/>
              <a:t>beta</a:t>
            </a:r>
            <a:r>
              <a:rPr lang="zh-CN" altLang="en-US" sz="1600" dirty="0"/>
              <a:t>，</a:t>
            </a:r>
            <a:r>
              <a:rPr lang="en-US" altLang="zh-CN" sz="1600" dirty="0"/>
              <a:t>theta</a:t>
            </a:r>
            <a:r>
              <a:rPr lang="zh-CN" altLang="en-US" sz="1600" dirty="0"/>
              <a:t>，</a:t>
            </a:r>
            <a:r>
              <a:rPr lang="en-US" altLang="zh-CN" sz="1600" dirty="0"/>
              <a:t>delta</a:t>
            </a:r>
            <a:r>
              <a:rPr lang="zh-CN" altLang="en-US" sz="1600" dirty="0"/>
              <a:t>，</a:t>
            </a:r>
            <a:r>
              <a:rPr lang="en-US" altLang="zh-CN" sz="1600" dirty="0"/>
              <a:t>gamma</a:t>
            </a:r>
            <a:r>
              <a:rPr lang="zh-CN" altLang="en-US" sz="1600" dirty="0"/>
              <a:t>强度各不相同，而且代表不同的意义。</a:t>
            </a:r>
          </a:p>
        </p:txBody>
      </p:sp>
    </p:spTree>
    <p:extLst>
      <p:ext uri="{BB962C8B-B14F-4D97-AF65-F5344CB8AC3E}">
        <p14:creationId xmlns:p14="http://schemas.microsoft.com/office/powerpoint/2010/main" val="304410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286B8680-3169-6A36-1224-F053A45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78524"/>
              </p:ext>
            </p:extLst>
          </p:nvPr>
        </p:nvGraphicFramePr>
        <p:xfrm>
          <a:off x="6979529" y="249774"/>
          <a:ext cx="4940454" cy="4217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09">
                  <a:extLst>
                    <a:ext uri="{9D8B030D-6E8A-4147-A177-3AD203B41FA5}">
                      <a16:colId xmlns:a16="http://schemas.microsoft.com/office/drawing/2014/main" val="719608198"/>
                    </a:ext>
                  </a:extLst>
                </a:gridCol>
                <a:gridCol w="823409">
                  <a:extLst>
                    <a:ext uri="{9D8B030D-6E8A-4147-A177-3AD203B41FA5}">
                      <a16:colId xmlns:a16="http://schemas.microsoft.com/office/drawing/2014/main" val="697893814"/>
                    </a:ext>
                  </a:extLst>
                </a:gridCol>
                <a:gridCol w="823409">
                  <a:extLst>
                    <a:ext uri="{9D8B030D-6E8A-4147-A177-3AD203B41FA5}">
                      <a16:colId xmlns:a16="http://schemas.microsoft.com/office/drawing/2014/main" val="1998348148"/>
                    </a:ext>
                  </a:extLst>
                </a:gridCol>
                <a:gridCol w="823409">
                  <a:extLst>
                    <a:ext uri="{9D8B030D-6E8A-4147-A177-3AD203B41FA5}">
                      <a16:colId xmlns:a16="http://schemas.microsoft.com/office/drawing/2014/main" val="3346180831"/>
                    </a:ext>
                  </a:extLst>
                </a:gridCol>
                <a:gridCol w="823409">
                  <a:extLst>
                    <a:ext uri="{9D8B030D-6E8A-4147-A177-3AD203B41FA5}">
                      <a16:colId xmlns:a16="http://schemas.microsoft.com/office/drawing/2014/main" val="1870106881"/>
                    </a:ext>
                  </a:extLst>
                </a:gridCol>
                <a:gridCol w="823409">
                  <a:extLst>
                    <a:ext uri="{9D8B030D-6E8A-4147-A177-3AD203B41FA5}">
                      <a16:colId xmlns:a16="http://schemas.microsoft.com/office/drawing/2014/main" val="1639203852"/>
                    </a:ext>
                  </a:extLst>
                </a:gridCol>
              </a:tblGrid>
              <a:tr h="350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subject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trial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a_Fpz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b_Fpz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stimulus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08970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30591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54665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591968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23945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514202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71289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04659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515430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19667"/>
                  </a:ext>
                </a:extLst>
              </a:tr>
              <a:tr h="38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726176"/>
                  </a:ext>
                </a:extLst>
              </a:tr>
            </a:tbl>
          </a:graphicData>
        </a:graphic>
      </p:graphicFrame>
      <p:pic>
        <p:nvPicPr>
          <p:cNvPr id="91" name="图片 90">
            <a:extLst>
              <a:ext uri="{FF2B5EF4-FFF2-40B4-BE49-F238E27FC236}">
                <a16:creationId xmlns:a16="http://schemas.microsoft.com/office/drawing/2014/main" id="{4A457E0D-3953-772E-B22D-7D9199E7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7" y="249774"/>
            <a:ext cx="6242845" cy="3737172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CE91604E-3754-0324-9DD1-2D7B2D81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3" y="4403516"/>
            <a:ext cx="3177277" cy="1891531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CB6B62AA-8693-C206-3E48-36CD64AD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33" y="4403516"/>
            <a:ext cx="3184436" cy="1891531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4813A7E2-5538-CF08-D558-4B9F70F81F21}"/>
              </a:ext>
            </a:extLst>
          </p:cNvPr>
          <p:cNvSpPr txBox="1"/>
          <p:nvPr/>
        </p:nvSpPr>
        <p:spPr>
          <a:xfrm>
            <a:off x="4803494" y="3165143"/>
            <a:ext cx="156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/>
              <a:t>……</a:t>
            </a:r>
            <a:endParaRPr lang="zh-CN" altLang="en-US" sz="4800" b="1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E8B1DD9-18DF-5829-8ABE-299AF2F7F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53" y="4699823"/>
            <a:ext cx="1671040" cy="1595224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DD0D391F-1803-ED8A-FDCD-A39EEBF357D8}"/>
              </a:ext>
            </a:extLst>
          </p:cNvPr>
          <p:cNvSpPr txBox="1"/>
          <p:nvPr/>
        </p:nvSpPr>
        <p:spPr>
          <a:xfrm>
            <a:off x="9141074" y="5026115"/>
            <a:ext cx="277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</a:t>
            </a:r>
            <a:r>
              <a:rPr lang="zh-CN" altLang="en-US" dirty="0"/>
              <a:t>通道</a:t>
            </a:r>
            <a:r>
              <a:rPr lang="en-US" altLang="zh-CN" dirty="0"/>
              <a:t>X5</a:t>
            </a:r>
            <a:r>
              <a:rPr lang="zh-CN" altLang="en-US" dirty="0"/>
              <a:t>种频段 </a:t>
            </a:r>
            <a:r>
              <a:rPr lang="en-US" altLang="zh-CN" dirty="0"/>
              <a:t>= 300</a:t>
            </a:r>
            <a:r>
              <a:rPr lang="zh-CN" altLang="en-US" dirty="0"/>
              <a:t>列；</a:t>
            </a:r>
            <a:endParaRPr lang="en-US" altLang="zh-CN" dirty="0"/>
          </a:p>
          <a:p>
            <a:r>
              <a:rPr lang="en-US" altLang="zh-CN" dirty="0"/>
              <a:t>20</a:t>
            </a:r>
            <a:r>
              <a:rPr lang="zh-CN" altLang="en-US" dirty="0"/>
              <a:t>被试</a:t>
            </a:r>
            <a:r>
              <a:rPr lang="en-US" altLang="zh-CN" dirty="0"/>
              <a:t>X5</a:t>
            </a:r>
            <a:r>
              <a:rPr lang="zh-CN" altLang="en-US" dirty="0"/>
              <a:t>个试次 </a:t>
            </a:r>
            <a:r>
              <a:rPr lang="en-US" altLang="zh-CN" dirty="0"/>
              <a:t>= 100</a:t>
            </a:r>
            <a:r>
              <a:rPr lang="zh-CN" altLang="en-US" dirty="0"/>
              <a:t>行；</a:t>
            </a:r>
          </a:p>
        </p:txBody>
      </p:sp>
    </p:spTree>
    <p:extLst>
      <p:ext uri="{BB962C8B-B14F-4D97-AF65-F5344CB8AC3E}">
        <p14:creationId xmlns:p14="http://schemas.microsoft.com/office/powerpoint/2010/main" val="157699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8CA92E-8ABC-1737-B014-73275AF5361D}"/>
              </a:ext>
            </a:extLst>
          </p:cNvPr>
          <p:cNvSpPr txBox="1"/>
          <p:nvPr/>
        </p:nvSpPr>
        <p:spPr>
          <a:xfrm>
            <a:off x="2428461" y="1829443"/>
            <a:ext cx="733507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小结：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脑电信号是多个子成分的叠加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一共有</a:t>
            </a:r>
            <a:r>
              <a:rPr lang="en-US" altLang="zh-CN" dirty="0"/>
              <a:t>5</a:t>
            </a:r>
            <a:r>
              <a:rPr lang="zh-CN" altLang="en-US" dirty="0"/>
              <a:t>种成分，但是不同的脑区不同成分的意义不同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在脑电实验中，针对不同的事件，在信号上打上</a:t>
            </a:r>
            <a:r>
              <a:rPr lang="en-US" altLang="zh-CN" dirty="0"/>
              <a:t>mark</a:t>
            </a:r>
            <a:r>
              <a:rPr lang="zh-CN" altLang="en-US" dirty="0"/>
              <a:t>，然后分段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在这些分段上应用傅里叶变换，把不同成分的波分离出来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算出每个试次上，每种频段的平均幅值（即这种频段的能量大小）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6A27C7-ED04-F945-728A-2C243460400D}"/>
              </a:ext>
            </a:extLst>
          </p:cNvPr>
          <p:cNvSpPr txBox="1"/>
          <p:nvPr/>
        </p:nvSpPr>
        <p:spPr>
          <a:xfrm>
            <a:off x="518820" y="479460"/>
            <a:ext cx="508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模型拟合，模型比较，参数推断？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C44387-7E08-ED77-BFA8-A836E8B8B624}"/>
              </a:ext>
            </a:extLst>
          </p:cNvPr>
          <p:cNvSpPr txBox="1"/>
          <p:nvPr/>
        </p:nvSpPr>
        <p:spPr>
          <a:xfrm>
            <a:off x="680713" y="3658605"/>
            <a:ext cx="764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模型拟合：在一群灰色的线中找到红线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模型比较：直线曲线谁更能代表数据（</a:t>
            </a:r>
            <a:r>
              <a:rPr lang="zh-CN" altLang="en-US" b="1" dirty="0">
                <a:solidFill>
                  <a:srgbClr val="D62526"/>
                </a:solidFill>
              </a:rPr>
              <a:t>通常被跳过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参数推断：胜出的模型中，参数的值是否达到了某个可接受的水平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4958C74-73BF-4DE7-EB58-A8C0AB9445A8}"/>
              </a:ext>
            </a:extLst>
          </p:cNvPr>
          <p:cNvGrpSpPr/>
          <p:nvPr/>
        </p:nvGrpSpPr>
        <p:grpSpPr>
          <a:xfrm>
            <a:off x="700155" y="1152056"/>
            <a:ext cx="3345401" cy="1841268"/>
            <a:chOff x="700155" y="1152056"/>
            <a:chExt cx="3931920" cy="216408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0E8D42F-C0D6-976F-F045-F2CB8C576EE8}"/>
                </a:ext>
              </a:extLst>
            </p:cNvPr>
            <p:cNvGrpSpPr/>
            <p:nvPr/>
          </p:nvGrpSpPr>
          <p:grpSpPr>
            <a:xfrm>
              <a:off x="700155" y="1152056"/>
              <a:ext cx="3931920" cy="2164080"/>
              <a:chOff x="1105454" y="1559560"/>
              <a:chExt cx="3931920" cy="216408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356230-5A2C-B6B6-E7F9-CDCDF22E819A}"/>
                  </a:ext>
                </a:extLst>
              </p:cNvPr>
              <p:cNvSpPr/>
              <p:nvPr/>
            </p:nvSpPr>
            <p:spPr>
              <a:xfrm>
                <a:off x="1105454" y="1559560"/>
                <a:ext cx="3931920" cy="216408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2508633-BED8-0060-7F4D-89F9405219DB}"/>
                  </a:ext>
                </a:extLst>
              </p:cNvPr>
              <p:cNvSpPr/>
              <p:nvPr/>
            </p:nvSpPr>
            <p:spPr>
              <a:xfrm>
                <a:off x="2374129" y="268732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DDFC275-00CF-1AC7-B7E0-8206204F4E58}"/>
                  </a:ext>
                </a:extLst>
              </p:cNvPr>
              <p:cNvSpPr/>
              <p:nvPr/>
            </p:nvSpPr>
            <p:spPr>
              <a:xfrm>
                <a:off x="1648129" y="31727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1FE9D06B-7793-6935-B5D6-6B2BA9F7631D}"/>
                  </a:ext>
                </a:extLst>
              </p:cNvPr>
              <p:cNvSpPr/>
              <p:nvPr/>
            </p:nvSpPr>
            <p:spPr>
              <a:xfrm>
                <a:off x="1921787" y="25958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D273175-060A-AB79-51CF-019B0BC7737D}"/>
                  </a:ext>
                </a:extLst>
              </p:cNvPr>
              <p:cNvSpPr/>
              <p:nvPr/>
            </p:nvSpPr>
            <p:spPr>
              <a:xfrm>
                <a:off x="2418218" y="228069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368C76D-0032-C839-1A2C-835A2BC30E76}"/>
                  </a:ext>
                </a:extLst>
              </p:cNvPr>
              <p:cNvSpPr/>
              <p:nvPr/>
            </p:nvSpPr>
            <p:spPr>
              <a:xfrm>
                <a:off x="3071414" y="241785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61C9684-3EA6-9DF4-F15C-030F9D0B6C42}"/>
                  </a:ext>
                </a:extLst>
              </p:cNvPr>
              <p:cNvSpPr/>
              <p:nvPr/>
            </p:nvSpPr>
            <p:spPr>
              <a:xfrm>
                <a:off x="3450093" y="21435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C33CBC3-4831-F43B-929E-609855EBA761}"/>
                  </a:ext>
                </a:extLst>
              </p:cNvPr>
              <p:cNvSpPr/>
              <p:nvPr/>
            </p:nvSpPr>
            <p:spPr>
              <a:xfrm>
                <a:off x="3541533" y="24920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3030A53-DA93-5AEE-4EB4-ADA907F3E5EB}"/>
                  </a:ext>
                </a:extLst>
              </p:cNvPr>
              <p:cNvSpPr/>
              <p:nvPr/>
            </p:nvSpPr>
            <p:spPr>
              <a:xfrm>
                <a:off x="2726856" y="292122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FAC92B7-F561-3858-C921-548D7736F5E8}"/>
                  </a:ext>
                </a:extLst>
              </p:cNvPr>
              <p:cNvSpPr/>
              <p:nvPr/>
            </p:nvSpPr>
            <p:spPr>
              <a:xfrm>
                <a:off x="4590109" y="264160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3276696-8FA1-35A3-6D40-C3FED9C9394A}"/>
                  </a:ext>
                </a:extLst>
              </p:cNvPr>
              <p:cNvSpPr/>
              <p:nvPr/>
            </p:nvSpPr>
            <p:spPr>
              <a:xfrm>
                <a:off x="3920212" y="258351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D23B3D1-05DD-B543-85E9-687401C9A507}"/>
                  </a:ext>
                </a:extLst>
              </p:cNvPr>
              <p:cNvSpPr/>
              <p:nvPr/>
            </p:nvSpPr>
            <p:spPr>
              <a:xfrm>
                <a:off x="4168526" y="218925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93C46D7-E9ED-5209-66DE-2A06E1C21992}"/>
                  </a:ext>
                </a:extLst>
              </p:cNvPr>
              <p:cNvSpPr/>
              <p:nvPr/>
            </p:nvSpPr>
            <p:spPr>
              <a:xfrm>
                <a:off x="2772576" y="19982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FC5EB8C-A42D-1D40-DD50-D5DF56474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315" y="2075953"/>
              <a:ext cx="3657600" cy="7776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8B2E9F0-750C-FDA4-22B8-CD49D99E1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715" y="1455973"/>
              <a:ext cx="3062110" cy="15500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FD0BFD8-E940-2AA8-1755-FB75A9BB4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115" y="2361316"/>
              <a:ext cx="3257031" cy="15946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75F92FE-9970-FC41-6E77-6CE1473F4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7825" y="1426375"/>
              <a:ext cx="1088895" cy="148821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5BAB09F-22C3-EE3F-4330-D7983FD78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2830" y="1455973"/>
              <a:ext cx="2663969" cy="121146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5644BE7-2A00-2F51-BDC1-7F9F6CAEE104}"/>
                </a:ext>
              </a:extLst>
            </p:cNvPr>
            <p:cNvSpPr txBox="1"/>
            <p:nvPr/>
          </p:nvSpPr>
          <p:spPr>
            <a:xfrm>
              <a:off x="973620" y="2880286"/>
              <a:ext cx="160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Y =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ax+b</a:t>
              </a:r>
              <a:endParaRPr lang="en-US" altLang="zh-CN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D345559-2ECE-E85E-5D81-10B77E78A841}"/>
              </a:ext>
            </a:extLst>
          </p:cNvPr>
          <p:cNvGrpSpPr/>
          <p:nvPr/>
        </p:nvGrpSpPr>
        <p:grpSpPr>
          <a:xfrm>
            <a:off x="4319489" y="1140609"/>
            <a:ext cx="3190324" cy="1861009"/>
            <a:chOff x="5215286" y="1152056"/>
            <a:chExt cx="3931920" cy="217426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497A07-26F7-95C8-3CB0-A4B7DAE96951}"/>
                </a:ext>
              </a:extLst>
            </p:cNvPr>
            <p:cNvGrpSpPr/>
            <p:nvPr/>
          </p:nvGrpSpPr>
          <p:grpSpPr>
            <a:xfrm>
              <a:off x="5215286" y="1152056"/>
              <a:ext cx="3931920" cy="2164080"/>
              <a:chOff x="1105454" y="1559560"/>
              <a:chExt cx="3931920" cy="216408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69ED119-CCEC-DD74-049D-7EC7FACC0316}"/>
                  </a:ext>
                </a:extLst>
              </p:cNvPr>
              <p:cNvSpPr/>
              <p:nvPr/>
            </p:nvSpPr>
            <p:spPr>
              <a:xfrm>
                <a:off x="1105454" y="1559560"/>
                <a:ext cx="3931920" cy="216408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740CE84-4AC7-357F-85D9-496E195FA433}"/>
                  </a:ext>
                </a:extLst>
              </p:cNvPr>
              <p:cNvSpPr/>
              <p:nvPr/>
            </p:nvSpPr>
            <p:spPr>
              <a:xfrm>
                <a:off x="2374129" y="268732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019FE93-5FD4-221B-0849-AC1A5B966B39}"/>
                  </a:ext>
                </a:extLst>
              </p:cNvPr>
              <p:cNvSpPr/>
              <p:nvPr/>
            </p:nvSpPr>
            <p:spPr>
              <a:xfrm>
                <a:off x="1648129" y="31727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07C043A-9587-0AA4-43C7-B9738DEB847E}"/>
                  </a:ext>
                </a:extLst>
              </p:cNvPr>
              <p:cNvSpPr/>
              <p:nvPr/>
            </p:nvSpPr>
            <p:spPr>
              <a:xfrm>
                <a:off x="1921787" y="25958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D87806E-2AB1-38F6-17AE-E43BF47882CA}"/>
                  </a:ext>
                </a:extLst>
              </p:cNvPr>
              <p:cNvSpPr/>
              <p:nvPr/>
            </p:nvSpPr>
            <p:spPr>
              <a:xfrm>
                <a:off x="2418218" y="228069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0E4E546-3B34-37ED-1B88-D4611F649147}"/>
                  </a:ext>
                </a:extLst>
              </p:cNvPr>
              <p:cNvSpPr/>
              <p:nvPr/>
            </p:nvSpPr>
            <p:spPr>
              <a:xfrm>
                <a:off x="3071414" y="241785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6455353-AA7E-855B-680C-58555EF5CD04}"/>
                  </a:ext>
                </a:extLst>
              </p:cNvPr>
              <p:cNvSpPr/>
              <p:nvPr/>
            </p:nvSpPr>
            <p:spPr>
              <a:xfrm>
                <a:off x="3450093" y="21435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8949079-B71B-381D-BAEB-230213BB01B8}"/>
                  </a:ext>
                </a:extLst>
              </p:cNvPr>
              <p:cNvSpPr/>
              <p:nvPr/>
            </p:nvSpPr>
            <p:spPr>
              <a:xfrm>
                <a:off x="3541533" y="24920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07B89E4-3C3A-E842-1B74-F6C5D2DC89DF}"/>
                  </a:ext>
                </a:extLst>
              </p:cNvPr>
              <p:cNvSpPr/>
              <p:nvPr/>
            </p:nvSpPr>
            <p:spPr>
              <a:xfrm>
                <a:off x="2726856" y="292122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5454425-EC27-B41A-728D-2A4EA468FBAD}"/>
                  </a:ext>
                </a:extLst>
              </p:cNvPr>
              <p:cNvSpPr/>
              <p:nvPr/>
            </p:nvSpPr>
            <p:spPr>
              <a:xfrm>
                <a:off x="4590109" y="264160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F922B67-5A71-8ADA-B35C-CD8B9CDC2E00}"/>
                  </a:ext>
                </a:extLst>
              </p:cNvPr>
              <p:cNvSpPr/>
              <p:nvPr/>
            </p:nvSpPr>
            <p:spPr>
              <a:xfrm>
                <a:off x="3920212" y="258351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A6FAE57-16CE-6494-0C42-B4E07D6C84B5}"/>
                  </a:ext>
                </a:extLst>
              </p:cNvPr>
              <p:cNvSpPr/>
              <p:nvPr/>
            </p:nvSpPr>
            <p:spPr>
              <a:xfrm>
                <a:off x="4168526" y="218925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DFFAEDC-0B0B-7313-8365-21B17CB2A2C5}"/>
                  </a:ext>
                </a:extLst>
              </p:cNvPr>
              <p:cNvSpPr/>
              <p:nvPr/>
            </p:nvSpPr>
            <p:spPr>
              <a:xfrm>
                <a:off x="2772576" y="19982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BABC836-DD25-1223-7B52-6EFA5099BFE1}"/>
                </a:ext>
              </a:extLst>
            </p:cNvPr>
            <p:cNvSpPr/>
            <p:nvPr/>
          </p:nvSpPr>
          <p:spPr>
            <a:xfrm>
              <a:off x="5794513" y="1896599"/>
              <a:ext cx="3190461" cy="936053"/>
            </a:xfrm>
            <a:custGeom>
              <a:avLst/>
              <a:gdLst>
                <a:gd name="connsiteX0" fmla="*/ 0 w 3190461"/>
                <a:gd name="connsiteY0" fmla="*/ 936053 h 936053"/>
                <a:gd name="connsiteX1" fmla="*/ 1421296 w 3190461"/>
                <a:gd name="connsiteY1" fmla="*/ 11714 h 936053"/>
                <a:gd name="connsiteX2" fmla="*/ 3190461 w 3190461"/>
                <a:gd name="connsiteY2" fmla="*/ 498731 h 93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461" h="936053">
                  <a:moveTo>
                    <a:pt x="0" y="936053"/>
                  </a:moveTo>
                  <a:cubicBezTo>
                    <a:pt x="444776" y="510327"/>
                    <a:pt x="889553" y="84601"/>
                    <a:pt x="1421296" y="11714"/>
                  </a:cubicBezTo>
                  <a:cubicBezTo>
                    <a:pt x="1953039" y="-61173"/>
                    <a:pt x="2571750" y="218779"/>
                    <a:pt x="3190461" y="49873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5659EA0-6757-9658-8425-59A41EBC941F}"/>
                </a:ext>
              </a:extLst>
            </p:cNvPr>
            <p:cNvSpPr/>
            <p:nvPr/>
          </p:nvSpPr>
          <p:spPr>
            <a:xfrm>
              <a:off x="6122504" y="1659788"/>
              <a:ext cx="1789044" cy="1411403"/>
            </a:xfrm>
            <a:custGeom>
              <a:avLst/>
              <a:gdLst>
                <a:gd name="connsiteX0" fmla="*/ 0 w 1789044"/>
                <a:gd name="connsiteY0" fmla="*/ 1371647 h 1411403"/>
                <a:gd name="connsiteX1" fmla="*/ 824948 w 1789044"/>
                <a:gd name="connsiteY1" fmla="*/ 47 h 1411403"/>
                <a:gd name="connsiteX2" fmla="*/ 1789044 w 1789044"/>
                <a:gd name="connsiteY2" fmla="*/ 1411403 h 14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044" h="1411403">
                  <a:moveTo>
                    <a:pt x="0" y="1371647"/>
                  </a:moveTo>
                  <a:cubicBezTo>
                    <a:pt x="263387" y="682534"/>
                    <a:pt x="526774" y="-6579"/>
                    <a:pt x="824948" y="47"/>
                  </a:cubicBezTo>
                  <a:cubicBezTo>
                    <a:pt x="1123122" y="6673"/>
                    <a:pt x="1456083" y="709038"/>
                    <a:pt x="1789044" y="1411403"/>
                  </a:cubicBezTo>
                </a:path>
              </a:pathLst>
            </a:cu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1ED6019-F7E8-0F67-7F7D-02ED52C8AC32}"/>
                </a:ext>
              </a:extLst>
            </p:cNvPr>
            <p:cNvSpPr/>
            <p:nvPr/>
          </p:nvSpPr>
          <p:spPr>
            <a:xfrm>
              <a:off x="5834270" y="1794871"/>
              <a:ext cx="3260034" cy="610399"/>
            </a:xfrm>
            <a:custGeom>
              <a:avLst/>
              <a:gdLst>
                <a:gd name="connsiteX0" fmla="*/ 0 w 3260034"/>
                <a:gd name="connsiteY0" fmla="*/ 391738 h 610399"/>
                <a:gd name="connsiteX1" fmla="*/ 1699591 w 3260034"/>
                <a:gd name="connsiteY1" fmla="*/ 4112 h 610399"/>
                <a:gd name="connsiteX2" fmla="*/ 3260034 w 3260034"/>
                <a:gd name="connsiteY2" fmla="*/ 610399 h 610399"/>
                <a:gd name="connsiteX3" fmla="*/ 3260034 w 3260034"/>
                <a:gd name="connsiteY3" fmla="*/ 610399 h 6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0034" h="610399">
                  <a:moveTo>
                    <a:pt x="0" y="391738"/>
                  </a:moveTo>
                  <a:cubicBezTo>
                    <a:pt x="578126" y="179703"/>
                    <a:pt x="1156252" y="-32331"/>
                    <a:pt x="1699591" y="4112"/>
                  </a:cubicBezTo>
                  <a:cubicBezTo>
                    <a:pt x="2242930" y="40555"/>
                    <a:pt x="3260034" y="610399"/>
                    <a:pt x="3260034" y="610399"/>
                  </a:cubicBezTo>
                  <a:lnTo>
                    <a:pt x="3260034" y="610399"/>
                  </a:lnTo>
                </a:path>
              </a:pathLst>
            </a:cu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7D223F9-8D72-A2A4-3EC9-40E2606F248E}"/>
                </a:ext>
              </a:extLst>
            </p:cNvPr>
            <p:cNvSpPr txBox="1"/>
            <p:nvPr/>
          </p:nvSpPr>
          <p:spPr>
            <a:xfrm>
              <a:off x="5281214" y="2897834"/>
              <a:ext cx="2278711" cy="42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Y = ax</a:t>
              </a:r>
              <a:r>
                <a:rPr lang="en-US" altLang="zh-CN" b="1" baseline="30000" dirty="0">
                  <a:solidFill>
                    <a:srgbClr val="C00000"/>
                  </a:solidFill>
                </a:rPr>
                <a:t>2</a:t>
              </a:r>
              <a:r>
                <a:rPr lang="en-US" altLang="zh-CN" b="1" dirty="0">
                  <a:solidFill>
                    <a:srgbClr val="C00000"/>
                  </a:solidFill>
                </a:rPr>
                <a:t>+bx+c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F678303-021E-81BF-7AF9-5A461D3574D1}"/>
              </a:ext>
            </a:extLst>
          </p:cNvPr>
          <p:cNvSpPr txBox="1"/>
          <p:nvPr/>
        </p:nvSpPr>
        <p:spPr>
          <a:xfrm>
            <a:off x="680713" y="4838850"/>
            <a:ext cx="469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获胜模型参数：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A60D5E-26F0-964F-57DF-76EFDA8E2FCC}"/>
              </a:ext>
            </a:extLst>
          </p:cNvPr>
          <p:cNvCxnSpPr/>
          <p:nvPr/>
        </p:nvCxnSpPr>
        <p:spPr>
          <a:xfrm>
            <a:off x="800873" y="6182138"/>
            <a:ext cx="4042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57C6B6B7-45DC-98EC-573A-0A37B60FE2C9}"/>
              </a:ext>
            </a:extLst>
          </p:cNvPr>
          <p:cNvSpPr/>
          <p:nvPr/>
        </p:nvSpPr>
        <p:spPr>
          <a:xfrm>
            <a:off x="1638375" y="5446612"/>
            <a:ext cx="1711112" cy="769551"/>
          </a:xfrm>
          <a:custGeom>
            <a:avLst/>
            <a:gdLst>
              <a:gd name="connsiteX0" fmla="*/ 41338 w 1711112"/>
              <a:gd name="connsiteY0" fmla="*/ 715649 h 769551"/>
              <a:gd name="connsiteX1" fmla="*/ 91034 w 1711112"/>
              <a:gd name="connsiteY1" fmla="*/ 695771 h 769551"/>
              <a:gd name="connsiteX2" fmla="*/ 846408 w 1711112"/>
              <a:gd name="connsiteY2" fmla="*/ 31 h 769551"/>
              <a:gd name="connsiteX3" fmla="*/ 1711112 w 1711112"/>
              <a:gd name="connsiteY3" fmla="*/ 725588 h 7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1112" h="769551">
                <a:moveTo>
                  <a:pt x="41338" y="715649"/>
                </a:moveTo>
                <a:cubicBezTo>
                  <a:pt x="-903" y="765345"/>
                  <a:pt x="-43144" y="815041"/>
                  <a:pt x="91034" y="695771"/>
                </a:cubicBezTo>
                <a:cubicBezTo>
                  <a:pt x="225212" y="576501"/>
                  <a:pt x="576395" y="-4939"/>
                  <a:pt x="846408" y="31"/>
                </a:cubicBezTo>
                <a:cubicBezTo>
                  <a:pt x="1116421" y="5001"/>
                  <a:pt x="1413766" y="365294"/>
                  <a:pt x="1711112" y="725588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97CAFED-CA93-B034-37E2-126573086655}"/>
              </a:ext>
            </a:extLst>
          </p:cNvPr>
          <p:cNvCxnSpPr>
            <a:cxnSpLocks/>
          </p:cNvCxnSpPr>
          <p:nvPr/>
        </p:nvCxnSpPr>
        <p:spPr>
          <a:xfrm>
            <a:off x="1516488" y="5337313"/>
            <a:ext cx="0" cy="10336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E658038-251C-8E9A-CBAF-75B6ECF6ED40}"/>
              </a:ext>
            </a:extLst>
          </p:cNvPr>
          <p:cNvSpPr txBox="1"/>
          <p:nvPr/>
        </p:nvSpPr>
        <p:spPr>
          <a:xfrm>
            <a:off x="1289237" y="6315448"/>
            <a:ext cx="4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C15270-F3A9-E236-850A-ABD8378C2B1C}"/>
              </a:ext>
            </a:extLst>
          </p:cNvPr>
          <p:cNvSpPr txBox="1"/>
          <p:nvPr/>
        </p:nvSpPr>
        <p:spPr>
          <a:xfrm>
            <a:off x="2849332" y="5367311"/>
            <a:ext cx="261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参数</a:t>
            </a:r>
            <a:r>
              <a:rPr lang="en-US" altLang="zh-CN" sz="1100" dirty="0"/>
              <a:t>a</a:t>
            </a:r>
            <a:r>
              <a:rPr lang="zh-CN" altLang="en-US" sz="1100" dirty="0"/>
              <a:t>的取值区间与概率：拒绝</a:t>
            </a:r>
            <a:r>
              <a:rPr lang="en-US" altLang="zh-CN" sz="1100" dirty="0"/>
              <a:t>H0</a:t>
            </a:r>
            <a:endParaRPr lang="zh-CN" altLang="en-US" sz="11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6E929E2-E14B-B956-2790-B8025935D723}"/>
              </a:ext>
            </a:extLst>
          </p:cNvPr>
          <p:cNvCxnSpPr/>
          <p:nvPr/>
        </p:nvCxnSpPr>
        <p:spPr>
          <a:xfrm>
            <a:off x="6100085" y="6186238"/>
            <a:ext cx="4042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18536210-0827-33D9-07A1-1E108C0C07E7}"/>
              </a:ext>
            </a:extLst>
          </p:cNvPr>
          <p:cNvSpPr/>
          <p:nvPr/>
        </p:nvSpPr>
        <p:spPr>
          <a:xfrm>
            <a:off x="6937587" y="5450712"/>
            <a:ext cx="1711112" cy="769551"/>
          </a:xfrm>
          <a:custGeom>
            <a:avLst/>
            <a:gdLst>
              <a:gd name="connsiteX0" fmla="*/ 41338 w 1711112"/>
              <a:gd name="connsiteY0" fmla="*/ 715649 h 769551"/>
              <a:gd name="connsiteX1" fmla="*/ 91034 w 1711112"/>
              <a:gd name="connsiteY1" fmla="*/ 695771 h 769551"/>
              <a:gd name="connsiteX2" fmla="*/ 846408 w 1711112"/>
              <a:gd name="connsiteY2" fmla="*/ 31 h 769551"/>
              <a:gd name="connsiteX3" fmla="*/ 1711112 w 1711112"/>
              <a:gd name="connsiteY3" fmla="*/ 725588 h 7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1112" h="769551">
                <a:moveTo>
                  <a:pt x="41338" y="715649"/>
                </a:moveTo>
                <a:cubicBezTo>
                  <a:pt x="-903" y="765345"/>
                  <a:pt x="-43144" y="815041"/>
                  <a:pt x="91034" y="695771"/>
                </a:cubicBezTo>
                <a:cubicBezTo>
                  <a:pt x="225212" y="576501"/>
                  <a:pt x="576395" y="-4939"/>
                  <a:pt x="846408" y="31"/>
                </a:cubicBezTo>
                <a:cubicBezTo>
                  <a:pt x="1116421" y="5001"/>
                  <a:pt x="1413766" y="365294"/>
                  <a:pt x="1711112" y="725588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1D574C7-FBEE-1AA2-F514-856FD4B54CEB}"/>
              </a:ext>
            </a:extLst>
          </p:cNvPr>
          <p:cNvCxnSpPr>
            <a:cxnSpLocks/>
          </p:cNvCxnSpPr>
          <p:nvPr/>
        </p:nvCxnSpPr>
        <p:spPr>
          <a:xfrm>
            <a:off x="7742805" y="5337313"/>
            <a:ext cx="0" cy="10336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7B3CB84-87CC-BAEB-BC82-47E290F0E441}"/>
              </a:ext>
            </a:extLst>
          </p:cNvPr>
          <p:cNvSpPr txBox="1"/>
          <p:nvPr/>
        </p:nvSpPr>
        <p:spPr>
          <a:xfrm>
            <a:off x="8148544" y="5371411"/>
            <a:ext cx="261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参数</a:t>
            </a:r>
            <a:r>
              <a:rPr lang="en-US" altLang="zh-CN" sz="1100" dirty="0"/>
              <a:t>b</a:t>
            </a:r>
            <a:r>
              <a:rPr lang="zh-CN" altLang="en-US" sz="1100" dirty="0"/>
              <a:t>的取值区间与概率：无法拒绝</a:t>
            </a:r>
            <a:r>
              <a:rPr lang="en-US" altLang="zh-CN" sz="1100" dirty="0"/>
              <a:t>H0</a:t>
            </a:r>
            <a:endParaRPr lang="zh-CN" altLang="en-US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4B7886-8956-A25C-5AEE-FB33FCFF1AB0}"/>
              </a:ext>
            </a:extLst>
          </p:cNvPr>
          <p:cNvSpPr txBox="1"/>
          <p:nvPr/>
        </p:nvSpPr>
        <p:spPr>
          <a:xfrm>
            <a:off x="7509813" y="6299410"/>
            <a:ext cx="4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71921B4-8723-27E0-FC32-0B7B29042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65820"/>
              </p:ext>
            </p:extLst>
          </p:nvPr>
        </p:nvGraphicFramePr>
        <p:xfrm>
          <a:off x="8217978" y="731439"/>
          <a:ext cx="31891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065">
                  <a:extLst>
                    <a:ext uri="{9D8B030D-6E8A-4147-A177-3AD203B41FA5}">
                      <a16:colId xmlns:a16="http://schemas.microsoft.com/office/drawing/2014/main" val="2121273153"/>
                    </a:ext>
                  </a:extLst>
                </a:gridCol>
                <a:gridCol w="1063065">
                  <a:extLst>
                    <a:ext uri="{9D8B030D-6E8A-4147-A177-3AD203B41FA5}">
                      <a16:colId xmlns:a16="http://schemas.microsoft.com/office/drawing/2014/main" val="2257840674"/>
                    </a:ext>
                  </a:extLst>
                </a:gridCol>
                <a:gridCol w="1063065">
                  <a:extLst>
                    <a:ext uri="{9D8B030D-6E8A-4147-A177-3AD203B41FA5}">
                      <a16:colId xmlns:a16="http://schemas.microsoft.com/office/drawing/2014/main" val="4090964221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200293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417959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7305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547839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6718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280399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090708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06402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92654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68507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493512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9999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444238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448055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7CD0341A-9AEB-51F7-68E9-1B92916164A3}"/>
              </a:ext>
            </a:extLst>
          </p:cNvPr>
          <p:cNvSpPr txBox="1"/>
          <p:nvPr/>
        </p:nvSpPr>
        <p:spPr>
          <a:xfrm>
            <a:off x="691084" y="3051087"/>
            <a:ext cx="6796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参数：除了自变量和因变量，其他的未知常数都是参数</a:t>
            </a:r>
          </a:p>
        </p:txBody>
      </p:sp>
    </p:spTree>
    <p:extLst>
      <p:ext uri="{BB962C8B-B14F-4D97-AF65-F5344CB8AC3E}">
        <p14:creationId xmlns:p14="http://schemas.microsoft.com/office/powerpoint/2010/main" val="208096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3826F7-0199-4E42-8E72-78D1791EC951}"/>
              </a:ext>
            </a:extLst>
          </p:cNvPr>
          <p:cNvSpPr txBox="1"/>
          <p:nvPr/>
        </p:nvSpPr>
        <p:spPr>
          <a:xfrm>
            <a:off x="607335" y="671535"/>
            <a:ext cx="374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模型假设的决策过程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56B30FC-10EA-43BE-821A-00B934F6920C}"/>
              </a:ext>
            </a:extLst>
          </p:cNvPr>
          <p:cNvGrpSpPr/>
          <p:nvPr/>
        </p:nvGrpSpPr>
        <p:grpSpPr>
          <a:xfrm>
            <a:off x="4720249" y="267674"/>
            <a:ext cx="1776142" cy="1357502"/>
            <a:chOff x="2500130" y="504463"/>
            <a:chExt cx="7652866" cy="58490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86F17F-7FF8-46AE-90B0-B54A6041AC85}"/>
                </a:ext>
              </a:extLst>
            </p:cNvPr>
            <p:cNvSpPr/>
            <p:nvPr/>
          </p:nvSpPr>
          <p:spPr>
            <a:xfrm>
              <a:off x="2500130" y="2288894"/>
              <a:ext cx="2280212" cy="22802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AB0CE5FE-24E2-4385-9E1F-CA66A9A5FC11}"/>
                </a:ext>
              </a:extLst>
            </p:cNvPr>
            <p:cNvSpPr/>
            <p:nvPr/>
          </p:nvSpPr>
          <p:spPr>
            <a:xfrm>
              <a:off x="2743197" y="2592729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09B0D442-42F6-4AA8-9241-1E0D9DA14EFE}"/>
                </a:ext>
              </a:extLst>
            </p:cNvPr>
            <p:cNvSpPr/>
            <p:nvPr/>
          </p:nvSpPr>
          <p:spPr>
            <a:xfrm>
              <a:off x="3252484" y="2997843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397A030-977D-4FEB-8CCE-A790FE7D9C44}"/>
                </a:ext>
              </a:extLst>
            </p:cNvPr>
            <p:cNvSpPr/>
            <p:nvPr/>
          </p:nvSpPr>
          <p:spPr>
            <a:xfrm>
              <a:off x="3767558" y="2725838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7E3373D9-2936-4FC0-BBE2-7193A27865A6}"/>
                </a:ext>
              </a:extLst>
            </p:cNvPr>
            <p:cNvSpPr/>
            <p:nvPr/>
          </p:nvSpPr>
          <p:spPr>
            <a:xfrm>
              <a:off x="4137947" y="3295891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A127D17B-6077-475B-B740-A755F20F6A38}"/>
                </a:ext>
              </a:extLst>
            </p:cNvPr>
            <p:cNvSpPr/>
            <p:nvPr/>
          </p:nvSpPr>
          <p:spPr>
            <a:xfrm>
              <a:off x="3767558" y="3647472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72B550F1-5E4D-4898-936C-DC5EFA082B25}"/>
                </a:ext>
              </a:extLst>
            </p:cNvPr>
            <p:cNvSpPr/>
            <p:nvPr/>
          </p:nvSpPr>
          <p:spPr>
            <a:xfrm>
              <a:off x="3009415" y="3981691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4FCE262E-3E03-444C-B439-16FBCAA8762D}"/>
                </a:ext>
              </a:extLst>
            </p:cNvPr>
            <p:cNvSpPr/>
            <p:nvPr/>
          </p:nvSpPr>
          <p:spPr>
            <a:xfrm>
              <a:off x="3999051" y="4114800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F622E5A9-8755-461D-A7C8-F11A9D84E7D1}"/>
                </a:ext>
              </a:extLst>
            </p:cNvPr>
            <p:cNvSpPr/>
            <p:nvPr/>
          </p:nvSpPr>
          <p:spPr>
            <a:xfrm>
              <a:off x="4276845" y="3932498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D45CCF96-6114-4B6D-B315-42C744593B1A}"/>
                </a:ext>
              </a:extLst>
            </p:cNvPr>
            <p:cNvSpPr/>
            <p:nvPr/>
          </p:nvSpPr>
          <p:spPr>
            <a:xfrm>
              <a:off x="3290102" y="3489767"/>
              <a:ext cx="266218" cy="2662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闪电形 24">
              <a:extLst>
                <a:ext uri="{FF2B5EF4-FFF2-40B4-BE49-F238E27FC236}">
                  <a16:creationId xmlns:a16="http://schemas.microsoft.com/office/drawing/2014/main" id="{3719D304-192D-4796-9749-95122D39A6C9}"/>
                </a:ext>
              </a:extLst>
            </p:cNvPr>
            <p:cNvSpPr/>
            <p:nvPr/>
          </p:nvSpPr>
          <p:spPr>
            <a:xfrm>
              <a:off x="2743197" y="1516284"/>
              <a:ext cx="775505" cy="668438"/>
            </a:xfrm>
            <a:prstGeom prst="lightningBol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7121766-8F18-4755-8BAA-15609DABB9A3}"/>
                </a:ext>
              </a:extLst>
            </p:cNvPr>
            <p:cNvSpPr/>
            <p:nvPr/>
          </p:nvSpPr>
          <p:spPr>
            <a:xfrm>
              <a:off x="6252255" y="504463"/>
              <a:ext cx="1599236" cy="15992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1F63FE49-B273-45BC-974B-331DB454EB34}"/>
                </a:ext>
              </a:extLst>
            </p:cNvPr>
            <p:cNvSpPr/>
            <p:nvPr/>
          </p:nvSpPr>
          <p:spPr>
            <a:xfrm>
              <a:off x="6422731" y="717559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7A4B0DA1-EA8F-4C0C-BD76-7F23DC358BC8}"/>
                </a:ext>
              </a:extLst>
            </p:cNvPr>
            <p:cNvSpPr/>
            <p:nvPr/>
          </p:nvSpPr>
          <p:spPr>
            <a:xfrm>
              <a:off x="6825596" y="803113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064DF92E-23A4-4987-9E14-7DAD4EAECD26}"/>
                </a:ext>
              </a:extLst>
            </p:cNvPr>
            <p:cNvSpPr/>
            <p:nvPr/>
          </p:nvSpPr>
          <p:spPr>
            <a:xfrm>
              <a:off x="7141171" y="810915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4C0E6F8-0D23-485A-BE9D-840BF2BEA375}"/>
                </a:ext>
              </a:extLst>
            </p:cNvPr>
            <p:cNvSpPr/>
            <p:nvPr/>
          </p:nvSpPr>
          <p:spPr>
            <a:xfrm>
              <a:off x="7461843" y="1113309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89B6E9D8-382D-448E-86EE-12099CB20F89}"/>
                </a:ext>
              </a:extLst>
            </p:cNvPr>
            <p:cNvSpPr/>
            <p:nvPr/>
          </p:nvSpPr>
          <p:spPr>
            <a:xfrm>
              <a:off x="7043755" y="1352589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AAEBFDCE-6016-4333-BF3E-C5C5BFFFDCF4}"/>
                </a:ext>
              </a:extLst>
            </p:cNvPr>
            <p:cNvSpPr/>
            <p:nvPr/>
          </p:nvSpPr>
          <p:spPr>
            <a:xfrm>
              <a:off x="6493763" y="1657210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011B3F64-10FF-4236-8465-3345D7771D58}"/>
                </a:ext>
              </a:extLst>
            </p:cNvPr>
            <p:cNvSpPr/>
            <p:nvPr/>
          </p:nvSpPr>
          <p:spPr>
            <a:xfrm>
              <a:off x="7047814" y="1814496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25C4744A-0B36-499E-B373-617A66D4F876}"/>
                </a:ext>
              </a:extLst>
            </p:cNvPr>
            <p:cNvSpPr/>
            <p:nvPr/>
          </p:nvSpPr>
          <p:spPr>
            <a:xfrm>
              <a:off x="7424625" y="1637010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167E8645-3AA5-4FDA-8DA3-24C46E62189B}"/>
                </a:ext>
              </a:extLst>
            </p:cNvPr>
            <p:cNvSpPr/>
            <p:nvPr/>
          </p:nvSpPr>
          <p:spPr>
            <a:xfrm>
              <a:off x="6616659" y="1279727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AEBD4B9-FB28-46E4-A398-9EFC0E732855}"/>
                </a:ext>
              </a:extLst>
            </p:cNvPr>
            <p:cNvSpPr/>
            <p:nvPr/>
          </p:nvSpPr>
          <p:spPr>
            <a:xfrm>
              <a:off x="7463488" y="2629382"/>
              <a:ext cx="1599236" cy="15992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EE850D5A-EA61-4907-BD1C-F8722BD34F85}"/>
                </a:ext>
              </a:extLst>
            </p:cNvPr>
            <p:cNvSpPr/>
            <p:nvPr/>
          </p:nvSpPr>
          <p:spPr>
            <a:xfrm>
              <a:off x="7587658" y="3057556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37F3283F-3832-4DFE-A112-1FD378E3CF3B}"/>
                </a:ext>
              </a:extLst>
            </p:cNvPr>
            <p:cNvSpPr/>
            <p:nvPr/>
          </p:nvSpPr>
          <p:spPr>
            <a:xfrm>
              <a:off x="7924181" y="2809959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E834D7C4-8851-4981-BC41-EDA0AF318FA1}"/>
                </a:ext>
              </a:extLst>
            </p:cNvPr>
            <p:cNvSpPr/>
            <p:nvPr/>
          </p:nvSpPr>
          <p:spPr>
            <a:xfrm>
              <a:off x="8264443" y="2905003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D666540E-E06E-45B5-B199-0EEE7B1DCDD1}"/>
                </a:ext>
              </a:extLst>
            </p:cNvPr>
            <p:cNvSpPr/>
            <p:nvPr/>
          </p:nvSpPr>
          <p:spPr>
            <a:xfrm>
              <a:off x="8622890" y="3057556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119F8218-1CA3-46A8-BC54-018E6B14D0EC}"/>
                </a:ext>
              </a:extLst>
            </p:cNvPr>
            <p:cNvSpPr/>
            <p:nvPr/>
          </p:nvSpPr>
          <p:spPr>
            <a:xfrm>
              <a:off x="8229030" y="3622876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1409E787-E772-4D6B-97EE-A8D66161BD9F}"/>
                </a:ext>
              </a:extLst>
            </p:cNvPr>
            <p:cNvSpPr/>
            <p:nvPr/>
          </p:nvSpPr>
          <p:spPr>
            <a:xfrm>
              <a:off x="7881342" y="3374084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3EC67366-2164-4610-BA94-AC1155A542BC}"/>
                </a:ext>
              </a:extLst>
            </p:cNvPr>
            <p:cNvSpPr/>
            <p:nvPr/>
          </p:nvSpPr>
          <p:spPr>
            <a:xfrm>
              <a:off x="8514762" y="3911972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E3F0368F-E46A-4762-BF86-11D06759FCE8}"/>
                </a:ext>
              </a:extLst>
            </p:cNvPr>
            <p:cNvSpPr/>
            <p:nvPr/>
          </p:nvSpPr>
          <p:spPr>
            <a:xfrm>
              <a:off x="8694336" y="3520375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6E6C5BCD-6675-42C1-A7DA-606A0816CEAB}"/>
                </a:ext>
              </a:extLst>
            </p:cNvPr>
            <p:cNvSpPr/>
            <p:nvPr/>
          </p:nvSpPr>
          <p:spPr>
            <a:xfrm>
              <a:off x="7694629" y="3745785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7B3F744-2186-453A-A9B2-103B2F3AC62F}"/>
                </a:ext>
              </a:extLst>
            </p:cNvPr>
            <p:cNvSpPr/>
            <p:nvPr/>
          </p:nvSpPr>
          <p:spPr>
            <a:xfrm>
              <a:off x="6252255" y="4754302"/>
              <a:ext cx="1599236" cy="15992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CF309F4D-D302-41A5-A83C-81ED77DDC70B}"/>
                </a:ext>
              </a:extLst>
            </p:cNvPr>
            <p:cNvSpPr/>
            <p:nvPr/>
          </p:nvSpPr>
          <p:spPr>
            <a:xfrm>
              <a:off x="6380113" y="5633315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A5729600-351F-47E6-996A-34CBB5D592F8}"/>
                </a:ext>
              </a:extLst>
            </p:cNvPr>
            <p:cNvSpPr/>
            <p:nvPr/>
          </p:nvSpPr>
          <p:spPr>
            <a:xfrm>
              <a:off x="7033595" y="5384908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D0A9DA06-4CD7-46B4-ABFD-BB16A3AF180B}"/>
                </a:ext>
              </a:extLst>
            </p:cNvPr>
            <p:cNvSpPr/>
            <p:nvPr/>
          </p:nvSpPr>
          <p:spPr>
            <a:xfrm>
              <a:off x="7405004" y="5080033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A98B2AB4-3E83-4DC0-8C45-616D871E5982}"/>
                </a:ext>
              </a:extLst>
            </p:cNvPr>
            <p:cNvSpPr/>
            <p:nvPr/>
          </p:nvSpPr>
          <p:spPr>
            <a:xfrm>
              <a:off x="7400945" y="5460563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E15A1B56-3B1C-4919-8FC1-666F04337510}"/>
                </a:ext>
              </a:extLst>
            </p:cNvPr>
            <p:cNvSpPr/>
            <p:nvPr/>
          </p:nvSpPr>
          <p:spPr>
            <a:xfrm>
              <a:off x="7141171" y="5707146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015FB1FD-755A-48FB-9C28-5B031D1A5033}"/>
                </a:ext>
              </a:extLst>
            </p:cNvPr>
            <p:cNvSpPr/>
            <p:nvPr/>
          </p:nvSpPr>
          <p:spPr>
            <a:xfrm>
              <a:off x="6609444" y="5941552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7D83F21A-5AC8-41E6-8AE3-666C8910DD07}"/>
                </a:ext>
              </a:extLst>
            </p:cNvPr>
            <p:cNvSpPr/>
            <p:nvPr/>
          </p:nvSpPr>
          <p:spPr>
            <a:xfrm>
              <a:off x="6806304" y="5188176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599545DF-2140-4E23-B5B3-1AC4E076FE37}"/>
                </a:ext>
              </a:extLst>
            </p:cNvPr>
            <p:cNvSpPr/>
            <p:nvPr/>
          </p:nvSpPr>
          <p:spPr>
            <a:xfrm>
              <a:off x="6918952" y="5868174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DB4E5020-1F3D-4625-A498-5524D8C9F43F}"/>
                </a:ext>
              </a:extLst>
            </p:cNvPr>
            <p:cNvSpPr/>
            <p:nvPr/>
          </p:nvSpPr>
          <p:spPr>
            <a:xfrm>
              <a:off x="6806305" y="5596539"/>
              <a:ext cx="186713" cy="18671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AD15B27-B8F2-4C7F-B8D6-CF5360A1B390}"/>
                </a:ext>
              </a:extLst>
            </p:cNvPr>
            <p:cNvCxnSpPr>
              <a:stCxn id="15" idx="3"/>
              <a:endCxn id="26" idx="1"/>
            </p:cNvCxnSpPr>
            <p:nvPr/>
          </p:nvCxnSpPr>
          <p:spPr>
            <a:xfrm flipV="1">
              <a:off x="4780342" y="1304081"/>
              <a:ext cx="1471913" cy="21249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4BF1871-ACAF-4A68-852D-C2EA0DCEE094}"/>
                </a:ext>
              </a:extLst>
            </p:cNvPr>
            <p:cNvCxnSpPr>
              <a:cxnSpLocks/>
              <a:stCxn id="15" idx="3"/>
              <a:endCxn id="36" idx="1"/>
            </p:cNvCxnSpPr>
            <p:nvPr/>
          </p:nvCxnSpPr>
          <p:spPr>
            <a:xfrm>
              <a:off x="4780342" y="3429000"/>
              <a:ext cx="26831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EAF4125-CF55-4587-9129-ADDB84D450E4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4780342" y="3429000"/>
              <a:ext cx="1471913" cy="2124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016388E-F083-4B56-92EA-51FA1311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8302" y="760140"/>
              <a:ext cx="1075559" cy="1371609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8134F1A-B1A4-4C50-97DC-BE7F952D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77437" y="2781635"/>
              <a:ext cx="1075559" cy="137160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2AF40EF-31A5-47B9-B542-CE830D86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05490" y="4947510"/>
              <a:ext cx="1075559" cy="1371609"/>
            </a:xfrm>
            <a:prstGeom prst="rect">
              <a:avLst/>
            </a:prstGeom>
          </p:spPr>
        </p:pic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2FC39FC-AF6C-4545-8552-C97E511AABF5}"/>
              </a:ext>
            </a:extLst>
          </p:cNvPr>
          <p:cNvCxnSpPr>
            <a:cxnSpLocks/>
          </p:cNvCxnSpPr>
          <p:nvPr/>
        </p:nvCxnSpPr>
        <p:spPr>
          <a:xfrm>
            <a:off x="1171502" y="2588312"/>
            <a:ext cx="448215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E5B847-5555-4030-B1A3-BAB1A590C0AE}"/>
              </a:ext>
            </a:extLst>
          </p:cNvPr>
          <p:cNvCxnSpPr>
            <a:cxnSpLocks/>
          </p:cNvCxnSpPr>
          <p:nvPr/>
        </p:nvCxnSpPr>
        <p:spPr>
          <a:xfrm>
            <a:off x="1171502" y="5476636"/>
            <a:ext cx="448215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87C58DE-1AF2-4DC9-BBFD-A372246C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597" y="5327646"/>
            <a:ext cx="974212" cy="797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6A7F2E-EC10-4CA6-8311-9AB9376F9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779" y="1952657"/>
            <a:ext cx="1034786" cy="797541"/>
          </a:xfrm>
          <a:prstGeom prst="rect">
            <a:avLst/>
          </a:prstGeom>
        </p:spPr>
      </p:pic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F940737-632A-4516-B534-3DCBC3EFE3D3}"/>
              </a:ext>
            </a:extLst>
          </p:cNvPr>
          <p:cNvCxnSpPr/>
          <p:nvPr/>
        </p:nvCxnSpPr>
        <p:spPr>
          <a:xfrm>
            <a:off x="1171502" y="2565960"/>
            <a:ext cx="0" cy="2910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DE22F09-39EF-4637-ABBA-336AF963AB17}"/>
              </a:ext>
            </a:extLst>
          </p:cNvPr>
          <p:cNvSpPr/>
          <p:nvPr/>
        </p:nvSpPr>
        <p:spPr>
          <a:xfrm flipV="1">
            <a:off x="1085851" y="3998438"/>
            <a:ext cx="17130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473E2A2F-8C23-412E-833C-D32D3CC1E96F}"/>
              </a:ext>
            </a:extLst>
          </p:cNvPr>
          <p:cNvSpPr/>
          <p:nvPr/>
        </p:nvSpPr>
        <p:spPr>
          <a:xfrm>
            <a:off x="1165860" y="2579370"/>
            <a:ext cx="1748790" cy="1428750"/>
          </a:xfrm>
          <a:custGeom>
            <a:avLst/>
            <a:gdLst>
              <a:gd name="connsiteX0" fmla="*/ 0 w 1748790"/>
              <a:gd name="connsiteY0" fmla="*/ 1428750 h 1428750"/>
              <a:gd name="connsiteX1" fmla="*/ 57150 w 1748790"/>
              <a:gd name="connsiteY1" fmla="*/ 1394460 h 1428750"/>
              <a:gd name="connsiteX2" fmla="*/ 91440 w 1748790"/>
              <a:gd name="connsiteY2" fmla="*/ 1360170 h 1428750"/>
              <a:gd name="connsiteX3" fmla="*/ 262890 w 1748790"/>
              <a:gd name="connsiteY3" fmla="*/ 1325880 h 1428750"/>
              <a:gd name="connsiteX4" fmla="*/ 342900 w 1748790"/>
              <a:gd name="connsiteY4" fmla="*/ 1314450 h 1428750"/>
              <a:gd name="connsiteX5" fmla="*/ 411480 w 1748790"/>
              <a:gd name="connsiteY5" fmla="*/ 1234440 h 1428750"/>
              <a:gd name="connsiteX6" fmla="*/ 445770 w 1748790"/>
              <a:gd name="connsiteY6" fmla="*/ 1120140 h 1428750"/>
              <a:gd name="connsiteX7" fmla="*/ 537210 w 1748790"/>
              <a:gd name="connsiteY7" fmla="*/ 1005840 h 1428750"/>
              <a:gd name="connsiteX8" fmla="*/ 640080 w 1748790"/>
              <a:gd name="connsiteY8" fmla="*/ 960120 h 1428750"/>
              <a:gd name="connsiteX9" fmla="*/ 674370 w 1748790"/>
              <a:gd name="connsiteY9" fmla="*/ 937260 h 1428750"/>
              <a:gd name="connsiteX10" fmla="*/ 811530 w 1748790"/>
              <a:gd name="connsiteY10" fmla="*/ 880110 h 1428750"/>
              <a:gd name="connsiteX11" fmla="*/ 880110 w 1748790"/>
              <a:gd name="connsiteY11" fmla="*/ 788670 h 1428750"/>
              <a:gd name="connsiteX12" fmla="*/ 902970 w 1748790"/>
              <a:gd name="connsiteY12" fmla="*/ 720090 h 1428750"/>
              <a:gd name="connsiteX13" fmla="*/ 982980 w 1748790"/>
              <a:gd name="connsiteY13" fmla="*/ 662940 h 1428750"/>
              <a:gd name="connsiteX14" fmla="*/ 1051560 w 1748790"/>
              <a:gd name="connsiteY14" fmla="*/ 640080 h 1428750"/>
              <a:gd name="connsiteX15" fmla="*/ 1257300 w 1748790"/>
              <a:gd name="connsiteY15" fmla="*/ 582930 h 1428750"/>
              <a:gd name="connsiteX16" fmla="*/ 1325880 w 1748790"/>
              <a:gd name="connsiteY16" fmla="*/ 560070 h 1428750"/>
              <a:gd name="connsiteX17" fmla="*/ 1360170 w 1748790"/>
              <a:gd name="connsiteY17" fmla="*/ 537210 h 1428750"/>
              <a:gd name="connsiteX18" fmla="*/ 1474470 w 1748790"/>
              <a:gd name="connsiteY18" fmla="*/ 354330 h 1428750"/>
              <a:gd name="connsiteX19" fmla="*/ 1531620 w 1748790"/>
              <a:gd name="connsiteY19" fmla="*/ 262890 h 1428750"/>
              <a:gd name="connsiteX20" fmla="*/ 1577340 w 1748790"/>
              <a:gd name="connsiteY20" fmla="*/ 217170 h 1428750"/>
              <a:gd name="connsiteX21" fmla="*/ 1645920 w 1748790"/>
              <a:gd name="connsiteY21" fmla="*/ 114300 h 1428750"/>
              <a:gd name="connsiteX22" fmla="*/ 1668780 w 1748790"/>
              <a:gd name="connsiteY22" fmla="*/ 80010 h 1428750"/>
              <a:gd name="connsiteX23" fmla="*/ 1737360 w 1748790"/>
              <a:gd name="connsiteY23" fmla="*/ 34290 h 1428750"/>
              <a:gd name="connsiteX24" fmla="*/ 1748790 w 1748790"/>
              <a:gd name="connsiteY24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48790" h="1428750">
                <a:moveTo>
                  <a:pt x="0" y="1428750"/>
                </a:moveTo>
                <a:cubicBezTo>
                  <a:pt x="19050" y="1417320"/>
                  <a:pt x="39377" y="1407790"/>
                  <a:pt x="57150" y="1394460"/>
                </a:cubicBezTo>
                <a:cubicBezTo>
                  <a:pt x="70082" y="1384761"/>
                  <a:pt x="77733" y="1368737"/>
                  <a:pt x="91440" y="1360170"/>
                </a:cubicBezTo>
                <a:cubicBezTo>
                  <a:pt x="145541" y="1326357"/>
                  <a:pt x="200211" y="1333254"/>
                  <a:pt x="262890" y="1325880"/>
                </a:cubicBezTo>
                <a:cubicBezTo>
                  <a:pt x="289646" y="1322732"/>
                  <a:pt x="316230" y="1318260"/>
                  <a:pt x="342900" y="1314450"/>
                </a:cubicBezTo>
                <a:cubicBezTo>
                  <a:pt x="360781" y="1296569"/>
                  <a:pt x="400600" y="1262727"/>
                  <a:pt x="411480" y="1234440"/>
                </a:cubicBezTo>
                <a:cubicBezTo>
                  <a:pt x="425759" y="1197314"/>
                  <a:pt x="432391" y="1157600"/>
                  <a:pt x="445770" y="1120140"/>
                </a:cubicBezTo>
                <a:cubicBezTo>
                  <a:pt x="462454" y="1073425"/>
                  <a:pt x="495732" y="1033492"/>
                  <a:pt x="537210" y="1005840"/>
                </a:cubicBezTo>
                <a:cubicBezTo>
                  <a:pt x="614813" y="954105"/>
                  <a:pt x="517662" y="1014528"/>
                  <a:pt x="640080" y="960120"/>
                </a:cubicBezTo>
                <a:cubicBezTo>
                  <a:pt x="652633" y="954541"/>
                  <a:pt x="661922" y="943069"/>
                  <a:pt x="674370" y="937260"/>
                </a:cubicBezTo>
                <a:cubicBezTo>
                  <a:pt x="719253" y="916314"/>
                  <a:pt x="811530" y="880110"/>
                  <a:pt x="811530" y="880110"/>
                </a:cubicBezTo>
                <a:cubicBezTo>
                  <a:pt x="847751" y="843889"/>
                  <a:pt x="856440" y="840745"/>
                  <a:pt x="880110" y="788670"/>
                </a:cubicBezTo>
                <a:cubicBezTo>
                  <a:pt x="890081" y="766733"/>
                  <a:pt x="887711" y="738740"/>
                  <a:pt x="902970" y="720090"/>
                </a:cubicBezTo>
                <a:cubicBezTo>
                  <a:pt x="923724" y="694724"/>
                  <a:pt x="954123" y="678479"/>
                  <a:pt x="982980" y="662940"/>
                </a:cubicBezTo>
                <a:cubicBezTo>
                  <a:pt x="1004196" y="651516"/>
                  <a:pt x="1028343" y="646529"/>
                  <a:pt x="1051560" y="640080"/>
                </a:cubicBezTo>
                <a:cubicBezTo>
                  <a:pt x="1120140" y="621030"/>
                  <a:pt x="1189776" y="605438"/>
                  <a:pt x="1257300" y="582930"/>
                </a:cubicBezTo>
                <a:cubicBezTo>
                  <a:pt x="1280160" y="575310"/>
                  <a:pt x="1303860" y="569857"/>
                  <a:pt x="1325880" y="560070"/>
                </a:cubicBezTo>
                <a:cubicBezTo>
                  <a:pt x="1338433" y="554491"/>
                  <a:pt x="1348740" y="544830"/>
                  <a:pt x="1360170" y="537210"/>
                </a:cubicBezTo>
                <a:cubicBezTo>
                  <a:pt x="1437639" y="408095"/>
                  <a:pt x="1343131" y="564472"/>
                  <a:pt x="1474470" y="354330"/>
                </a:cubicBezTo>
                <a:cubicBezTo>
                  <a:pt x="1478422" y="348007"/>
                  <a:pt x="1519566" y="276952"/>
                  <a:pt x="1531620" y="262890"/>
                </a:cubicBezTo>
                <a:cubicBezTo>
                  <a:pt x="1545646" y="246526"/>
                  <a:pt x="1563876" y="234000"/>
                  <a:pt x="1577340" y="217170"/>
                </a:cubicBezTo>
                <a:lnTo>
                  <a:pt x="1645920" y="114300"/>
                </a:lnTo>
                <a:cubicBezTo>
                  <a:pt x="1653540" y="102870"/>
                  <a:pt x="1657350" y="87630"/>
                  <a:pt x="1668780" y="80010"/>
                </a:cubicBezTo>
                <a:lnTo>
                  <a:pt x="1737360" y="34290"/>
                </a:lnTo>
                <a:lnTo>
                  <a:pt x="174879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01ACC40D-F4CD-4FB6-A380-BDE947AB29C2}"/>
              </a:ext>
            </a:extLst>
          </p:cNvPr>
          <p:cNvSpPr/>
          <p:nvPr/>
        </p:nvSpPr>
        <p:spPr>
          <a:xfrm>
            <a:off x="1178560" y="2585720"/>
            <a:ext cx="1889760" cy="1442720"/>
          </a:xfrm>
          <a:custGeom>
            <a:avLst/>
            <a:gdLst>
              <a:gd name="connsiteX0" fmla="*/ 0 w 1889760"/>
              <a:gd name="connsiteY0" fmla="*/ 1442720 h 1442720"/>
              <a:gd name="connsiteX1" fmla="*/ 142240 w 1889760"/>
              <a:gd name="connsiteY1" fmla="*/ 1351280 h 1442720"/>
              <a:gd name="connsiteX2" fmla="*/ 193040 w 1889760"/>
              <a:gd name="connsiteY2" fmla="*/ 1290320 h 1442720"/>
              <a:gd name="connsiteX3" fmla="*/ 243840 w 1889760"/>
              <a:gd name="connsiteY3" fmla="*/ 1219200 h 1442720"/>
              <a:gd name="connsiteX4" fmla="*/ 325120 w 1889760"/>
              <a:gd name="connsiteY4" fmla="*/ 1107440 h 1442720"/>
              <a:gd name="connsiteX5" fmla="*/ 375920 w 1889760"/>
              <a:gd name="connsiteY5" fmla="*/ 1097280 h 1442720"/>
              <a:gd name="connsiteX6" fmla="*/ 416560 w 1889760"/>
              <a:gd name="connsiteY6" fmla="*/ 1107440 h 1442720"/>
              <a:gd name="connsiteX7" fmla="*/ 477520 w 1889760"/>
              <a:gd name="connsiteY7" fmla="*/ 1127760 h 1442720"/>
              <a:gd name="connsiteX8" fmla="*/ 558800 w 1889760"/>
              <a:gd name="connsiteY8" fmla="*/ 1137920 h 1442720"/>
              <a:gd name="connsiteX9" fmla="*/ 701040 w 1889760"/>
              <a:gd name="connsiteY9" fmla="*/ 1127760 h 1442720"/>
              <a:gd name="connsiteX10" fmla="*/ 751840 w 1889760"/>
              <a:gd name="connsiteY10" fmla="*/ 1107440 h 1442720"/>
              <a:gd name="connsiteX11" fmla="*/ 772160 w 1889760"/>
              <a:gd name="connsiteY11" fmla="*/ 1046480 h 1442720"/>
              <a:gd name="connsiteX12" fmla="*/ 843280 w 1889760"/>
              <a:gd name="connsiteY12" fmla="*/ 955040 h 1442720"/>
              <a:gd name="connsiteX13" fmla="*/ 873760 w 1889760"/>
              <a:gd name="connsiteY13" fmla="*/ 883920 h 1442720"/>
              <a:gd name="connsiteX14" fmla="*/ 1036320 w 1889760"/>
              <a:gd name="connsiteY14" fmla="*/ 833120 h 1442720"/>
              <a:gd name="connsiteX15" fmla="*/ 1290320 w 1889760"/>
              <a:gd name="connsiteY15" fmla="*/ 802640 h 1442720"/>
              <a:gd name="connsiteX16" fmla="*/ 1371600 w 1889760"/>
              <a:gd name="connsiteY16" fmla="*/ 762000 h 1442720"/>
              <a:gd name="connsiteX17" fmla="*/ 1432560 w 1889760"/>
              <a:gd name="connsiteY17" fmla="*/ 701040 h 1442720"/>
              <a:gd name="connsiteX18" fmla="*/ 1473200 w 1889760"/>
              <a:gd name="connsiteY18" fmla="*/ 670560 h 1442720"/>
              <a:gd name="connsiteX19" fmla="*/ 1503680 w 1889760"/>
              <a:gd name="connsiteY19" fmla="*/ 609600 h 1442720"/>
              <a:gd name="connsiteX20" fmla="*/ 1635760 w 1889760"/>
              <a:gd name="connsiteY20" fmla="*/ 467360 h 1442720"/>
              <a:gd name="connsiteX21" fmla="*/ 1666240 w 1889760"/>
              <a:gd name="connsiteY21" fmla="*/ 447040 h 1442720"/>
              <a:gd name="connsiteX22" fmla="*/ 1696720 w 1889760"/>
              <a:gd name="connsiteY22" fmla="*/ 325120 h 1442720"/>
              <a:gd name="connsiteX23" fmla="*/ 1706880 w 1889760"/>
              <a:gd name="connsiteY23" fmla="*/ 243840 h 1442720"/>
              <a:gd name="connsiteX24" fmla="*/ 1757680 w 1889760"/>
              <a:gd name="connsiteY24" fmla="*/ 223520 h 1442720"/>
              <a:gd name="connsiteX25" fmla="*/ 1818640 w 1889760"/>
              <a:gd name="connsiteY25" fmla="*/ 172720 h 1442720"/>
              <a:gd name="connsiteX26" fmla="*/ 1859280 w 1889760"/>
              <a:gd name="connsiteY26" fmla="*/ 60960 h 1442720"/>
              <a:gd name="connsiteX27" fmla="*/ 1889760 w 1889760"/>
              <a:gd name="connsiteY27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89760" h="1442720">
                <a:moveTo>
                  <a:pt x="0" y="1442720"/>
                </a:moveTo>
                <a:cubicBezTo>
                  <a:pt x="112504" y="1352717"/>
                  <a:pt x="59524" y="1371959"/>
                  <a:pt x="142240" y="1351280"/>
                </a:cubicBezTo>
                <a:cubicBezTo>
                  <a:pt x="189677" y="1303843"/>
                  <a:pt x="157677" y="1339828"/>
                  <a:pt x="193040" y="1290320"/>
                </a:cubicBezTo>
                <a:cubicBezTo>
                  <a:pt x="204967" y="1273622"/>
                  <a:pt x="232789" y="1239460"/>
                  <a:pt x="243840" y="1219200"/>
                </a:cubicBezTo>
                <a:cubicBezTo>
                  <a:pt x="272308" y="1167009"/>
                  <a:pt x="271285" y="1131367"/>
                  <a:pt x="325120" y="1107440"/>
                </a:cubicBezTo>
                <a:cubicBezTo>
                  <a:pt x="340900" y="1100427"/>
                  <a:pt x="358987" y="1100667"/>
                  <a:pt x="375920" y="1097280"/>
                </a:cubicBezTo>
                <a:cubicBezTo>
                  <a:pt x="389467" y="1100667"/>
                  <a:pt x="403185" y="1103428"/>
                  <a:pt x="416560" y="1107440"/>
                </a:cubicBezTo>
                <a:cubicBezTo>
                  <a:pt x="437076" y="1113595"/>
                  <a:pt x="456576" y="1123272"/>
                  <a:pt x="477520" y="1127760"/>
                </a:cubicBezTo>
                <a:cubicBezTo>
                  <a:pt x="504218" y="1133481"/>
                  <a:pt x="531707" y="1134533"/>
                  <a:pt x="558800" y="1137920"/>
                </a:cubicBezTo>
                <a:cubicBezTo>
                  <a:pt x="606213" y="1134533"/>
                  <a:pt x="654088" y="1135174"/>
                  <a:pt x="701040" y="1127760"/>
                </a:cubicBezTo>
                <a:cubicBezTo>
                  <a:pt x="719055" y="1124916"/>
                  <a:pt x="739830" y="1121165"/>
                  <a:pt x="751840" y="1107440"/>
                </a:cubicBezTo>
                <a:cubicBezTo>
                  <a:pt x="765945" y="1091320"/>
                  <a:pt x="763461" y="1066053"/>
                  <a:pt x="772160" y="1046480"/>
                </a:cubicBezTo>
                <a:cubicBezTo>
                  <a:pt x="783563" y="1020824"/>
                  <a:pt x="835762" y="967256"/>
                  <a:pt x="843280" y="955040"/>
                </a:cubicBezTo>
                <a:cubicBezTo>
                  <a:pt x="856798" y="933074"/>
                  <a:pt x="857648" y="904060"/>
                  <a:pt x="873760" y="883920"/>
                </a:cubicBezTo>
                <a:cubicBezTo>
                  <a:pt x="905816" y="843850"/>
                  <a:pt x="1003326" y="838008"/>
                  <a:pt x="1036320" y="833120"/>
                </a:cubicBezTo>
                <a:cubicBezTo>
                  <a:pt x="1108692" y="822398"/>
                  <a:pt x="1212344" y="811304"/>
                  <a:pt x="1290320" y="802640"/>
                </a:cubicBezTo>
                <a:cubicBezTo>
                  <a:pt x="1324895" y="791115"/>
                  <a:pt x="1338609" y="788993"/>
                  <a:pt x="1371600" y="762000"/>
                </a:cubicBezTo>
                <a:cubicBezTo>
                  <a:pt x="1393841" y="743803"/>
                  <a:pt x="1411200" y="720264"/>
                  <a:pt x="1432560" y="701040"/>
                </a:cubicBezTo>
                <a:cubicBezTo>
                  <a:pt x="1445146" y="689712"/>
                  <a:pt x="1459653" y="680720"/>
                  <a:pt x="1473200" y="670560"/>
                </a:cubicBezTo>
                <a:cubicBezTo>
                  <a:pt x="1483360" y="650240"/>
                  <a:pt x="1490579" y="628160"/>
                  <a:pt x="1503680" y="609600"/>
                </a:cubicBezTo>
                <a:cubicBezTo>
                  <a:pt x="1566121" y="521142"/>
                  <a:pt x="1570587" y="513912"/>
                  <a:pt x="1635760" y="467360"/>
                </a:cubicBezTo>
                <a:cubicBezTo>
                  <a:pt x="1645696" y="460263"/>
                  <a:pt x="1656080" y="453813"/>
                  <a:pt x="1666240" y="447040"/>
                </a:cubicBezTo>
                <a:cubicBezTo>
                  <a:pt x="1694484" y="376431"/>
                  <a:pt x="1685255" y="411110"/>
                  <a:pt x="1696720" y="325120"/>
                </a:cubicBezTo>
                <a:cubicBezTo>
                  <a:pt x="1700329" y="298055"/>
                  <a:pt x="1692832" y="267253"/>
                  <a:pt x="1706880" y="243840"/>
                </a:cubicBezTo>
                <a:cubicBezTo>
                  <a:pt x="1716263" y="228201"/>
                  <a:pt x="1740747" y="230293"/>
                  <a:pt x="1757680" y="223520"/>
                </a:cubicBezTo>
                <a:cubicBezTo>
                  <a:pt x="1778000" y="206587"/>
                  <a:pt x="1801890" y="193192"/>
                  <a:pt x="1818640" y="172720"/>
                </a:cubicBezTo>
                <a:cubicBezTo>
                  <a:pt x="1861760" y="120017"/>
                  <a:pt x="1840927" y="116020"/>
                  <a:pt x="1859280" y="60960"/>
                </a:cubicBezTo>
                <a:lnTo>
                  <a:pt x="188976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89195572-6B7F-4C5D-8D3C-E5A8116CFCE8}"/>
              </a:ext>
            </a:extLst>
          </p:cNvPr>
          <p:cNvSpPr/>
          <p:nvPr/>
        </p:nvSpPr>
        <p:spPr>
          <a:xfrm>
            <a:off x="1158240" y="2585720"/>
            <a:ext cx="1231906" cy="1442720"/>
          </a:xfrm>
          <a:custGeom>
            <a:avLst/>
            <a:gdLst>
              <a:gd name="connsiteX0" fmla="*/ 0 w 1231906"/>
              <a:gd name="connsiteY0" fmla="*/ 1442720 h 1442720"/>
              <a:gd name="connsiteX1" fmla="*/ 50800 w 1231906"/>
              <a:gd name="connsiteY1" fmla="*/ 1422400 h 1442720"/>
              <a:gd name="connsiteX2" fmla="*/ 213360 w 1231906"/>
              <a:gd name="connsiteY2" fmla="*/ 1249680 h 1442720"/>
              <a:gd name="connsiteX3" fmla="*/ 243840 w 1231906"/>
              <a:gd name="connsiteY3" fmla="*/ 1188720 h 1442720"/>
              <a:gd name="connsiteX4" fmla="*/ 254000 w 1231906"/>
              <a:gd name="connsiteY4" fmla="*/ 1117600 h 1442720"/>
              <a:gd name="connsiteX5" fmla="*/ 304800 w 1231906"/>
              <a:gd name="connsiteY5" fmla="*/ 1076960 h 1442720"/>
              <a:gd name="connsiteX6" fmla="*/ 396240 w 1231906"/>
              <a:gd name="connsiteY6" fmla="*/ 1026160 h 1442720"/>
              <a:gd name="connsiteX7" fmla="*/ 426720 w 1231906"/>
              <a:gd name="connsiteY7" fmla="*/ 1005840 h 1442720"/>
              <a:gd name="connsiteX8" fmla="*/ 528320 w 1231906"/>
              <a:gd name="connsiteY8" fmla="*/ 955040 h 1442720"/>
              <a:gd name="connsiteX9" fmla="*/ 558800 w 1231906"/>
              <a:gd name="connsiteY9" fmla="*/ 894080 h 1442720"/>
              <a:gd name="connsiteX10" fmla="*/ 599440 w 1231906"/>
              <a:gd name="connsiteY10" fmla="*/ 853440 h 1442720"/>
              <a:gd name="connsiteX11" fmla="*/ 619760 w 1231906"/>
              <a:gd name="connsiteY11" fmla="*/ 792480 h 1442720"/>
              <a:gd name="connsiteX12" fmla="*/ 640080 w 1231906"/>
              <a:gd name="connsiteY12" fmla="*/ 762000 h 1442720"/>
              <a:gd name="connsiteX13" fmla="*/ 660400 w 1231906"/>
              <a:gd name="connsiteY13" fmla="*/ 711200 h 1442720"/>
              <a:gd name="connsiteX14" fmla="*/ 670560 w 1231906"/>
              <a:gd name="connsiteY14" fmla="*/ 640080 h 1442720"/>
              <a:gd name="connsiteX15" fmla="*/ 711200 w 1231906"/>
              <a:gd name="connsiteY15" fmla="*/ 609600 h 1442720"/>
              <a:gd name="connsiteX16" fmla="*/ 863600 w 1231906"/>
              <a:gd name="connsiteY16" fmla="*/ 579120 h 1442720"/>
              <a:gd name="connsiteX17" fmla="*/ 1016000 w 1231906"/>
              <a:gd name="connsiteY17" fmla="*/ 538480 h 1442720"/>
              <a:gd name="connsiteX18" fmla="*/ 1036320 w 1231906"/>
              <a:gd name="connsiteY18" fmla="*/ 508000 h 1442720"/>
              <a:gd name="connsiteX19" fmla="*/ 1097280 w 1231906"/>
              <a:gd name="connsiteY19" fmla="*/ 426720 h 1442720"/>
              <a:gd name="connsiteX20" fmla="*/ 1107440 w 1231906"/>
              <a:gd name="connsiteY20" fmla="*/ 386080 h 1442720"/>
              <a:gd name="connsiteX21" fmla="*/ 1127760 w 1231906"/>
              <a:gd name="connsiteY21" fmla="*/ 325120 h 1442720"/>
              <a:gd name="connsiteX22" fmla="*/ 1107440 w 1231906"/>
              <a:gd name="connsiteY22" fmla="*/ 243840 h 1442720"/>
              <a:gd name="connsiteX23" fmla="*/ 1127760 w 1231906"/>
              <a:gd name="connsiteY23" fmla="*/ 142240 h 1442720"/>
              <a:gd name="connsiteX24" fmla="*/ 1209040 w 1231906"/>
              <a:gd name="connsiteY24" fmla="*/ 101600 h 1442720"/>
              <a:gd name="connsiteX25" fmla="*/ 1229360 w 1231906"/>
              <a:gd name="connsiteY25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1906" h="1442720">
                <a:moveTo>
                  <a:pt x="0" y="1442720"/>
                </a:moveTo>
                <a:cubicBezTo>
                  <a:pt x="16933" y="1435947"/>
                  <a:pt x="35805" y="1432781"/>
                  <a:pt x="50800" y="1422400"/>
                </a:cubicBezTo>
                <a:cubicBezTo>
                  <a:pt x="99403" y="1388752"/>
                  <a:pt x="188279" y="1299843"/>
                  <a:pt x="213360" y="1249680"/>
                </a:cubicBezTo>
                <a:lnTo>
                  <a:pt x="243840" y="1188720"/>
                </a:lnTo>
                <a:cubicBezTo>
                  <a:pt x="247227" y="1165013"/>
                  <a:pt x="242533" y="1138623"/>
                  <a:pt x="254000" y="1117600"/>
                </a:cubicBezTo>
                <a:cubicBezTo>
                  <a:pt x="264384" y="1098563"/>
                  <a:pt x="287262" y="1089715"/>
                  <a:pt x="304800" y="1076960"/>
                </a:cubicBezTo>
                <a:cubicBezTo>
                  <a:pt x="445753" y="974449"/>
                  <a:pt x="311420" y="1068570"/>
                  <a:pt x="396240" y="1026160"/>
                </a:cubicBezTo>
                <a:cubicBezTo>
                  <a:pt x="407162" y="1020699"/>
                  <a:pt x="415798" y="1011301"/>
                  <a:pt x="426720" y="1005840"/>
                </a:cubicBezTo>
                <a:cubicBezTo>
                  <a:pt x="564990" y="936705"/>
                  <a:pt x="387023" y="1039818"/>
                  <a:pt x="528320" y="955040"/>
                </a:cubicBezTo>
                <a:cubicBezTo>
                  <a:pt x="538480" y="934720"/>
                  <a:pt x="545772" y="912692"/>
                  <a:pt x="558800" y="894080"/>
                </a:cubicBezTo>
                <a:cubicBezTo>
                  <a:pt x="569786" y="878385"/>
                  <a:pt x="589583" y="869868"/>
                  <a:pt x="599440" y="853440"/>
                </a:cubicBezTo>
                <a:cubicBezTo>
                  <a:pt x="610460" y="835073"/>
                  <a:pt x="611061" y="812053"/>
                  <a:pt x="619760" y="792480"/>
                </a:cubicBezTo>
                <a:cubicBezTo>
                  <a:pt x="624719" y="781322"/>
                  <a:pt x="634619" y="772922"/>
                  <a:pt x="640080" y="762000"/>
                </a:cubicBezTo>
                <a:cubicBezTo>
                  <a:pt x="648236" y="745688"/>
                  <a:pt x="653627" y="728133"/>
                  <a:pt x="660400" y="711200"/>
                </a:cubicBezTo>
                <a:cubicBezTo>
                  <a:pt x="663787" y="687493"/>
                  <a:pt x="659850" y="661499"/>
                  <a:pt x="670560" y="640080"/>
                </a:cubicBezTo>
                <a:cubicBezTo>
                  <a:pt x="678133" y="624934"/>
                  <a:pt x="695053" y="614699"/>
                  <a:pt x="711200" y="609600"/>
                </a:cubicBezTo>
                <a:cubicBezTo>
                  <a:pt x="760601" y="594000"/>
                  <a:pt x="814452" y="595503"/>
                  <a:pt x="863600" y="579120"/>
                </a:cubicBezTo>
                <a:cubicBezTo>
                  <a:pt x="974583" y="542126"/>
                  <a:pt x="923348" y="553922"/>
                  <a:pt x="1016000" y="538480"/>
                </a:cubicBezTo>
                <a:cubicBezTo>
                  <a:pt x="1022773" y="528320"/>
                  <a:pt x="1028994" y="517769"/>
                  <a:pt x="1036320" y="508000"/>
                </a:cubicBezTo>
                <a:cubicBezTo>
                  <a:pt x="1108722" y="411464"/>
                  <a:pt x="1051342" y="495628"/>
                  <a:pt x="1097280" y="426720"/>
                </a:cubicBezTo>
                <a:cubicBezTo>
                  <a:pt x="1100667" y="413173"/>
                  <a:pt x="1103428" y="399455"/>
                  <a:pt x="1107440" y="386080"/>
                </a:cubicBezTo>
                <a:cubicBezTo>
                  <a:pt x="1113595" y="365564"/>
                  <a:pt x="1127760" y="346539"/>
                  <a:pt x="1127760" y="325120"/>
                </a:cubicBezTo>
                <a:cubicBezTo>
                  <a:pt x="1127760" y="297193"/>
                  <a:pt x="1114213" y="270933"/>
                  <a:pt x="1107440" y="243840"/>
                </a:cubicBezTo>
                <a:cubicBezTo>
                  <a:pt x="1114213" y="209973"/>
                  <a:pt x="1114476" y="174121"/>
                  <a:pt x="1127760" y="142240"/>
                </a:cubicBezTo>
                <a:cubicBezTo>
                  <a:pt x="1133847" y="127630"/>
                  <a:pt x="1206000" y="102816"/>
                  <a:pt x="1209040" y="101600"/>
                </a:cubicBezTo>
                <a:cubicBezTo>
                  <a:pt x="1242510" y="51395"/>
                  <a:pt x="1229360" y="83331"/>
                  <a:pt x="12293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4B814092-0E2D-4C76-A4C3-04A4683C3E68}"/>
              </a:ext>
            </a:extLst>
          </p:cNvPr>
          <p:cNvSpPr/>
          <p:nvPr/>
        </p:nvSpPr>
        <p:spPr>
          <a:xfrm>
            <a:off x="1198880" y="2595880"/>
            <a:ext cx="2397760" cy="1422400"/>
          </a:xfrm>
          <a:custGeom>
            <a:avLst/>
            <a:gdLst>
              <a:gd name="connsiteX0" fmla="*/ 0 w 2397760"/>
              <a:gd name="connsiteY0" fmla="*/ 1422400 h 1422400"/>
              <a:gd name="connsiteX1" fmla="*/ 142240 w 2397760"/>
              <a:gd name="connsiteY1" fmla="*/ 1351280 h 1422400"/>
              <a:gd name="connsiteX2" fmla="*/ 284480 w 2397760"/>
              <a:gd name="connsiteY2" fmla="*/ 1219200 h 1422400"/>
              <a:gd name="connsiteX3" fmla="*/ 436880 w 2397760"/>
              <a:gd name="connsiteY3" fmla="*/ 1127760 h 1422400"/>
              <a:gd name="connsiteX4" fmla="*/ 589280 w 2397760"/>
              <a:gd name="connsiteY4" fmla="*/ 1046480 h 1422400"/>
              <a:gd name="connsiteX5" fmla="*/ 680720 w 2397760"/>
              <a:gd name="connsiteY5" fmla="*/ 1036320 h 1422400"/>
              <a:gd name="connsiteX6" fmla="*/ 731520 w 2397760"/>
              <a:gd name="connsiteY6" fmla="*/ 1046480 h 1422400"/>
              <a:gd name="connsiteX7" fmla="*/ 955040 w 2397760"/>
              <a:gd name="connsiteY7" fmla="*/ 1016000 h 1422400"/>
              <a:gd name="connsiteX8" fmla="*/ 975360 w 2397760"/>
              <a:gd name="connsiteY8" fmla="*/ 985520 h 1422400"/>
              <a:gd name="connsiteX9" fmla="*/ 1016000 w 2397760"/>
              <a:gd name="connsiteY9" fmla="*/ 944880 h 1422400"/>
              <a:gd name="connsiteX10" fmla="*/ 1066800 w 2397760"/>
              <a:gd name="connsiteY10" fmla="*/ 873760 h 1422400"/>
              <a:gd name="connsiteX11" fmla="*/ 1188720 w 2397760"/>
              <a:gd name="connsiteY11" fmla="*/ 792480 h 1422400"/>
              <a:gd name="connsiteX12" fmla="*/ 1249680 w 2397760"/>
              <a:gd name="connsiteY12" fmla="*/ 782320 h 1422400"/>
              <a:gd name="connsiteX13" fmla="*/ 1513840 w 2397760"/>
              <a:gd name="connsiteY13" fmla="*/ 741680 h 1422400"/>
              <a:gd name="connsiteX14" fmla="*/ 1625600 w 2397760"/>
              <a:gd name="connsiteY14" fmla="*/ 711200 h 1422400"/>
              <a:gd name="connsiteX15" fmla="*/ 1778000 w 2397760"/>
              <a:gd name="connsiteY15" fmla="*/ 701040 h 1422400"/>
              <a:gd name="connsiteX16" fmla="*/ 1828800 w 2397760"/>
              <a:gd name="connsiteY16" fmla="*/ 690880 h 1422400"/>
              <a:gd name="connsiteX17" fmla="*/ 1859280 w 2397760"/>
              <a:gd name="connsiteY17" fmla="*/ 670560 h 1422400"/>
              <a:gd name="connsiteX18" fmla="*/ 1920240 w 2397760"/>
              <a:gd name="connsiteY18" fmla="*/ 538480 h 1422400"/>
              <a:gd name="connsiteX19" fmla="*/ 1940560 w 2397760"/>
              <a:gd name="connsiteY19" fmla="*/ 436880 h 1422400"/>
              <a:gd name="connsiteX20" fmla="*/ 1971040 w 2397760"/>
              <a:gd name="connsiteY20" fmla="*/ 386080 h 1422400"/>
              <a:gd name="connsiteX21" fmla="*/ 2113280 w 2397760"/>
              <a:gd name="connsiteY21" fmla="*/ 243840 h 1422400"/>
              <a:gd name="connsiteX22" fmla="*/ 2214880 w 2397760"/>
              <a:gd name="connsiteY22" fmla="*/ 172720 h 1422400"/>
              <a:gd name="connsiteX23" fmla="*/ 2316480 w 2397760"/>
              <a:gd name="connsiteY23" fmla="*/ 101600 h 1422400"/>
              <a:gd name="connsiteX24" fmla="*/ 2357120 w 2397760"/>
              <a:gd name="connsiteY24" fmla="*/ 60960 h 1422400"/>
              <a:gd name="connsiteX25" fmla="*/ 2397760 w 2397760"/>
              <a:gd name="connsiteY25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7760" h="1422400">
                <a:moveTo>
                  <a:pt x="0" y="1422400"/>
                </a:moveTo>
                <a:cubicBezTo>
                  <a:pt x="47413" y="1398693"/>
                  <a:pt x="104756" y="1388764"/>
                  <a:pt x="142240" y="1351280"/>
                </a:cubicBezTo>
                <a:cubicBezTo>
                  <a:pt x="177063" y="1316457"/>
                  <a:pt x="236217" y="1250571"/>
                  <a:pt x="284480" y="1219200"/>
                </a:cubicBezTo>
                <a:cubicBezTo>
                  <a:pt x="334151" y="1186914"/>
                  <a:pt x="386642" y="1159158"/>
                  <a:pt x="436880" y="1127760"/>
                </a:cubicBezTo>
                <a:cubicBezTo>
                  <a:pt x="505499" y="1084873"/>
                  <a:pt x="517332" y="1060870"/>
                  <a:pt x="589280" y="1046480"/>
                </a:cubicBezTo>
                <a:cubicBezTo>
                  <a:pt x="619352" y="1040466"/>
                  <a:pt x="650240" y="1039707"/>
                  <a:pt x="680720" y="1036320"/>
                </a:cubicBezTo>
                <a:cubicBezTo>
                  <a:pt x="697653" y="1039707"/>
                  <a:pt x="714299" y="1047756"/>
                  <a:pt x="731520" y="1046480"/>
                </a:cubicBezTo>
                <a:cubicBezTo>
                  <a:pt x="806511" y="1040925"/>
                  <a:pt x="882089" y="1034238"/>
                  <a:pt x="955040" y="1016000"/>
                </a:cubicBezTo>
                <a:cubicBezTo>
                  <a:pt x="966886" y="1013038"/>
                  <a:pt x="967413" y="994791"/>
                  <a:pt x="975360" y="985520"/>
                </a:cubicBezTo>
                <a:cubicBezTo>
                  <a:pt x="987828" y="970974"/>
                  <a:pt x="1003869" y="959707"/>
                  <a:pt x="1016000" y="944880"/>
                </a:cubicBezTo>
                <a:cubicBezTo>
                  <a:pt x="1034448" y="922332"/>
                  <a:pt x="1044955" y="893035"/>
                  <a:pt x="1066800" y="873760"/>
                </a:cubicBezTo>
                <a:cubicBezTo>
                  <a:pt x="1103424" y="841444"/>
                  <a:pt x="1145033" y="814323"/>
                  <a:pt x="1188720" y="792480"/>
                </a:cubicBezTo>
                <a:cubicBezTo>
                  <a:pt x="1207145" y="783267"/>
                  <a:pt x="1229522" y="786564"/>
                  <a:pt x="1249680" y="782320"/>
                </a:cubicBezTo>
                <a:cubicBezTo>
                  <a:pt x="1451317" y="739870"/>
                  <a:pt x="1310781" y="757300"/>
                  <a:pt x="1513840" y="741680"/>
                </a:cubicBezTo>
                <a:cubicBezTo>
                  <a:pt x="1551093" y="731520"/>
                  <a:pt x="1587435" y="717072"/>
                  <a:pt x="1625600" y="711200"/>
                </a:cubicBezTo>
                <a:cubicBezTo>
                  <a:pt x="1675921" y="703458"/>
                  <a:pt x="1727340" y="706106"/>
                  <a:pt x="1778000" y="701040"/>
                </a:cubicBezTo>
                <a:cubicBezTo>
                  <a:pt x="1795183" y="699322"/>
                  <a:pt x="1811867" y="694267"/>
                  <a:pt x="1828800" y="690880"/>
                </a:cubicBezTo>
                <a:cubicBezTo>
                  <a:pt x="1838960" y="684107"/>
                  <a:pt x="1850646" y="679194"/>
                  <a:pt x="1859280" y="670560"/>
                </a:cubicBezTo>
                <a:cubicBezTo>
                  <a:pt x="1894388" y="635452"/>
                  <a:pt x="1912200" y="586720"/>
                  <a:pt x="1920240" y="538480"/>
                </a:cubicBezTo>
                <a:cubicBezTo>
                  <a:pt x="1922261" y="526354"/>
                  <a:pt x="1932477" y="455068"/>
                  <a:pt x="1940560" y="436880"/>
                </a:cubicBezTo>
                <a:cubicBezTo>
                  <a:pt x="1948580" y="418835"/>
                  <a:pt x="1960086" y="402511"/>
                  <a:pt x="1971040" y="386080"/>
                </a:cubicBezTo>
                <a:cubicBezTo>
                  <a:pt x="2011051" y="326063"/>
                  <a:pt x="2050467" y="294689"/>
                  <a:pt x="2113280" y="243840"/>
                </a:cubicBezTo>
                <a:cubicBezTo>
                  <a:pt x="2145411" y="217829"/>
                  <a:pt x="2180483" y="195651"/>
                  <a:pt x="2214880" y="172720"/>
                </a:cubicBezTo>
                <a:cubicBezTo>
                  <a:pt x="2280972" y="128658"/>
                  <a:pt x="2253887" y="157239"/>
                  <a:pt x="2316480" y="101600"/>
                </a:cubicBezTo>
                <a:cubicBezTo>
                  <a:pt x="2330799" y="88872"/>
                  <a:pt x="2345152" y="75920"/>
                  <a:pt x="2357120" y="60960"/>
                </a:cubicBezTo>
                <a:cubicBezTo>
                  <a:pt x="2372376" y="41890"/>
                  <a:pt x="2397760" y="0"/>
                  <a:pt x="239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2E222BD7-1246-4CA7-A1F3-8994E688668B}"/>
              </a:ext>
            </a:extLst>
          </p:cNvPr>
          <p:cNvSpPr/>
          <p:nvPr/>
        </p:nvSpPr>
        <p:spPr>
          <a:xfrm>
            <a:off x="1198880" y="2585720"/>
            <a:ext cx="1473200" cy="1452880"/>
          </a:xfrm>
          <a:custGeom>
            <a:avLst/>
            <a:gdLst>
              <a:gd name="connsiteX0" fmla="*/ 0 w 1473200"/>
              <a:gd name="connsiteY0" fmla="*/ 1452880 h 1452880"/>
              <a:gd name="connsiteX1" fmla="*/ 152400 w 1473200"/>
              <a:gd name="connsiteY1" fmla="*/ 1412240 h 1452880"/>
              <a:gd name="connsiteX2" fmla="*/ 193040 w 1473200"/>
              <a:gd name="connsiteY2" fmla="*/ 1391920 h 1452880"/>
              <a:gd name="connsiteX3" fmla="*/ 264160 w 1473200"/>
              <a:gd name="connsiteY3" fmla="*/ 1300480 h 1452880"/>
              <a:gd name="connsiteX4" fmla="*/ 314960 w 1473200"/>
              <a:gd name="connsiteY4" fmla="*/ 1259840 h 1452880"/>
              <a:gd name="connsiteX5" fmla="*/ 396240 w 1473200"/>
              <a:gd name="connsiteY5" fmla="*/ 1219200 h 1452880"/>
              <a:gd name="connsiteX6" fmla="*/ 538480 w 1473200"/>
              <a:gd name="connsiteY6" fmla="*/ 1188720 h 1452880"/>
              <a:gd name="connsiteX7" fmla="*/ 609600 w 1473200"/>
              <a:gd name="connsiteY7" fmla="*/ 1127760 h 1452880"/>
              <a:gd name="connsiteX8" fmla="*/ 670560 w 1473200"/>
              <a:gd name="connsiteY8" fmla="*/ 1036320 h 1452880"/>
              <a:gd name="connsiteX9" fmla="*/ 721360 w 1473200"/>
              <a:gd name="connsiteY9" fmla="*/ 965200 h 1452880"/>
              <a:gd name="connsiteX10" fmla="*/ 812800 w 1473200"/>
              <a:gd name="connsiteY10" fmla="*/ 863600 h 1452880"/>
              <a:gd name="connsiteX11" fmla="*/ 853440 w 1473200"/>
              <a:gd name="connsiteY11" fmla="*/ 833120 h 1452880"/>
              <a:gd name="connsiteX12" fmla="*/ 904240 w 1473200"/>
              <a:gd name="connsiteY12" fmla="*/ 782320 h 1452880"/>
              <a:gd name="connsiteX13" fmla="*/ 985520 w 1473200"/>
              <a:gd name="connsiteY13" fmla="*/ 731520 h 1452880"/>
              <a:gd name="connsiteX14" fmla="*/ 1076960 w 1473200"/>
              <a:gd name="connsiteY14" fmla="*/ 660400 h 1452880"/>
              <a:gd name="connsiteX15" fmla="*/ 1117600 w 1473200"/>
              <a:gd name="connsiteY15" fmla="*/ 640080 h 1452880"/>
              <a:gd name="connsiteX16" fmla="*/ 1148080 w 1473200"/>
              <a:gd name="connsiteY16" fmla="*/ 609600 h 1452880"/>
              <a:gd name="connsiteX17" fmla="*/ 1198880 w 1473200"/>
              <a:gd name="connsiteY17" fmla="*/ 579120 h 1452880"/>
              <a:gd name="connsiteX18" fmla="*/ 1229360 w 1473200"/>
              <a:gd name="connsiteY18" fmla="*/ 548640 h 1452880"/>
              <a:gd name="connsiteX19" fmla="*/ 1290320 w 1473200"/>
              <a:gd name="connsiteY19" fmla="*/ 497840 h 1452880"/>
              <a:gd name="connsiteX20" fmla="*/ 1361440 w 1473200"/>
              <a:gd name="connsiteY20" fmla="*/ 355600 h 1452880"/>
              <a:gd name="connsiteX21" fmla="*/ 1381760 w 1473200"/>
              <a:gd name="connsiteY21" fmla="*/ 193040 h 1452880"/>
              <a:gd name="connsiteX22" fmla="*/ 1442720 w 1473200"/>
              <a:gd name="connsiteY22" fmla="*/ 101600 h 1452880"/>
              <a:gd name="connsiteX23" fmla="*/ 1463040 w 1473200"/>
              <a:gd name="connsiteY23" fmla="*/ 10160 h 1452880"/>
              <a:gd name="connsiteX24" fmla="*/ 1473200 w 1473200"/>
              <a:gd name="connsiteY24" fmla="*/ 0 h 14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73200" h="1452880">
                <a:moveTo>
                  <a:pt x="0" y="1452880"/>
                </a:moveTo>
                <a:cubicBezTo>
                  <a:pt x="185379" y="1421984"/>
                  <a:pt x="72401" y="1457954"/>
                  <a:pt x="152400" y="1412240"/>
                </a:cubicBezTo>
                <a:cubicBezTo>
                  <a:pt x="165550" y="1404726"/>
                  <a:pt x="181085" y="1401219"/>
                  <a:pt x="193040" y="1391920"/>
                </a:cubicBezTo>
                <a:cubicBezTo>
                  <a:pt x="332298" y="1283608"/>
                  <a:pt x="183958" y="1392140"/>
                  <a:pt x="264160" y="1300480"/>
                </a:cubicBezTo>
                <a:cubicBezTo>
                  <a:pt x="278440" y="1284160"/>
                  <a:pt x="296492" y="1271205"/>
                  <a:pt x="314960" y="1259840"/>
                </a:cubicBezTo>
                <a:cubicBezTo>
                  <a:pt x="340758" y="1243964"/>
                  <a:pt x="367375" y="1228384"/>
                  <a:pt x="396240" y="1219200"/>
                </a:cubicBezTo>
                <a:cubicBezTo>
                  <a:pt x="442447" y="1204498"/>
                  <a:pt x="538480" y="1188720"/>
                  <a:pt x="538480" y="1188720"/>
                </a:cubicBezTo>
                <a:cubicBezTo>
                  <a:pt x="562187" y="1168400"/>
                  <a:pt x="587522" y="1149838"/>
                  <a:pt x="609600" y="1127760"/>
                </a:cubicBezTo>
                <a:cubicBezTo>
                  <a:pt x="634912" y="1102448"/>
                  <a:pt x="651213" y="1065341"/>
                  <a:pt x="670560" y="1036320"/>
                </a:cubicBezTo>
                <a:cubicBezTo>
                  <a:pt x="686720" y="1012080"/>
                  <a:pt x="703880" y="988507"/>
                  <a:pt x="721360" y="965200"/>
                </a:cubicBezTo>
                <a:cubicBezTo>
                  <a:pt x="751563" y="924929"/>
                  <a:pt x="774712" y="897456"/>
                  <a:pt x="812800" y="863600"/>
                </a:cubicBezTo>
                <a:cubicBezTo>
                  <a:pt x="825456" y="852350"/>
                  <a:pt x="840784" y="844370"/>
                  <a:pt x="853440" y="833120"/>
                </a:cubicBezTo>
                <a:cubicBezTo>
                  <a:pt x="871338" y="817210"/>
                  <a:pt x="885259" y="796921"/>
                  <a:pt x="904240" y="782320"/>
                </a:cubicBezTo>
                <a:cubicBezTo>
                  <a:pt x="929564" y="762840"/>
                  <a:pt x="959418" y="749945"/>
                  <a:pt x="985520" y="731520"/>
                </a:cubicBezTo>
                <a:cubicBezTo>
                  <a:pt x="1017066" y="709252"/>
                  <a:pt x="1042423" y="677669"/>
                  <a:pt x="1076960" y="660400"/>
                </a:cubicBezTo>
                <a:cubicBezTo>
                  <a:pt x="1090507" y="653627"/>
                  <a:pt x="1105275" y="648883"/>
                  <a:pt x="1117600" y="640080"/>
                </a:cubicBezTo>
                <a:cubicBezTo>
                  <a:pt x="1129292" y="631729"/>
                  <a:pt x="1136585" y="618221"/>
                  <a:pt x="1148080" y="609600"/>
                </a:cubicBezTo>
                <a:cubicBezTo>
                  <a:pt x="1163878" y="597752"/>
                  <a:pt x="1183082" y="590968"/>
                  <a:pt x="1198880" y="579120"/>
                </a:cubicBezTo>
                <a:cubicBezTo>
                  <a:pt x="1210375" y="570499"/>
                  <a:pt x="1218621" y="558186"/>
                  <a:pt x="1229360" y="548640"/>
                </a:cubicBezTo>
                <a:cubicBezTo>
                  <a:pt x="1249130" y="531067"/>
                  <a:pt x="1273234" y="518032"/>
                  <a:pt x="1290320" y="497840"/>
                </a:cubicBezTo>
                <a:cubicBezTo>
                  <a:pt x="1338177" y="441282"/>
                  <a:pt x="1340600" y="418120"/>
                  <a:pt x="1361440" y="355600"/>
                </a:cubicBezTo>
                <a:cubicBezTo>
                  <a:pt x="1368213" y="301413"/>
                  <a:pt x="1369112" y="246163"/>
                  <a:pt x="1381760" y="193040"/>
                </a:cubicBezTo>
                <a:cubicBezTo>
                  <a:pt x="1386317" y="173900"/>
                  <a:pt x="1430091" y="118439"/>
                  <a:pt x="1442720" y="101600"/>
                </a:cubicBezTo>
                <a:cubicBezTo>
                  <a:pt x="1446622" y="78187"/>
                  <a:pt x="1450534" y="35172"/>
                  <a:pt x="1463040" y="10160"/>
                </a:cubicBezTo>
                <a:cubicBezTo>
                  <a:pt x="1465182" y="5876"/>
                  <a:pt x="1469813" y="3387"/>
                  <a:pt x="14732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ADC29AD2-BAEA-40BB-9975-D87D7DC02DCC}"/>
              </a:ext>
            </a:extLst>
          </p:cNvPr>
          <p:cNvSpPr/>
          <p:nvPr/>
        </p:nvSpPr>
        <p:spPr>
          <a:xfrm>
            <a:off x="1148080" y="2585720"/>
            <a:ext cx="2600960" cy="1442720"/>
          </a:xfrm>
          <a:custGeom>
            <a:avLst/>
            <a:gdLst>
              <a:gd name="connsiteX0" fmla="*/ 0 w 2600960"/>
              <a:gd name="connsiteY0" fmla="*/ 1442720 h 1442720"/>
              <a:gd name="connsiteX1" fmla="*/ 121920 w 2600960"/>
              <a:gd name="connsiteY1" fmla="*/ 1381760 h 1442720"/>
              <a:gd name="connsiteX2" fmla="*/ 193040 w 2600960"/>
              <a:gd name="connsiteY2" fmla="*/ 1341120 h 1442720"/>
              <a:gd name="connsiteX3" fmla="*/ 254000 w 2600960"/>
              <a:gd name="connsiteY3" fmla="*/ 1310640 h 1442720"/>
              <a:gd name="connsiteX4" fmla="*/ 304800 w 2600960"/>
              <a:gd name="connsiteY4" fmla="*/ 1270000 h 1442720"/>
              <a:gd name="connsiteX5" fmla="*/ 396240 w 2600960"/>
              <a:gd name="connsiteY5" fmla="*/ 1219200 h 1442720"/>
              <a:gd name="connsiteX6" fmla="*/ 436880 w 2600960"/>
              <a:gd name="connsiteY6" fmla="*/ 1198880 h 1442720"/>
              <a:gd name="connsiteX7" fmla="*/ 548640 w 2600960"/>
              <a:gd name="connsiteY7" fmla="*/ 1107440 h 1442720"/>
              <a:gd name="connsiteX8" fmla="*/ 690880 w 2600960"/>
              <a:gd name="connsiteY8" fmla="*/ 1087120 h 1442720"/>
              <a:gd name="connsiteX9" fmla="*/ 843280 w 2600960"/>
              <a:gd name="connsiteY9" fmla="*/ 1066800 h 1442720"/>
              <a:gd name="connsiteX10" fmla="*/ 965200 w 2600960"/>
              <a:gd name="connsiteY10" fmla="*/ 975360 h 1442720"/>
              <a:gd name="connsiteX11" fmla="*/ 1229360 w 2600960"/>
              <a:gd name="connsiteY11" fmla="*/ 802640 h 1442720"/>
              <a:gd name="connsiteX12" fmla="*/ 1412240 w 2600960"/>
              <a:gd name="connsiteY12" fmla="*/ 640080 h 1442720"/>
              <a:gd name="connsiteX13" fmla="*/ 1463040 w 2600960"/>
              <a:gd name="connsiteY13" fmla="*/ 548640 h 1442720"/>
              <a:gd name="connsiteX14" fmla="*/ 1473200 w 2600960"/>
              <a:gd name="connsiteY14" fmla="*/ 518160 h 1442720"/>
              <a:gd name="connsiteX15" fmla="*/ 1564640 w 2600960"/>
              <a:gd name="connsiteY15" fmla="*/ 467360 h 1442720"/>
              <a:gd name="connsiteX16" fmla="*/ 1717040 w 2600960"/>
              <a:gd name="connsiteY16" fmla="*/ 447040 h 1442720"/>
              <a:gd name="connsiteX17" fmla="*/ 1757680 w 2600960"/>
              <a:gd name="connsiteY17" fmla="*/ 426720 h 1442720"/>
              <a:gd name="connsiteX18" fmla="*/ 1818640 w 2600960"/>
              <a:gd name="connsiteY18" fmla="*/ 386080 h 1442720"/>
              <a:gd name="connsiteX19" fmla="*/ 1879600 w 2600960"/>
              <a:gd name="connsiteY19" fmla="*/ 375920 h 1442720"/>
              <a:gd name="connsiteX20" fmla="*/ 1981200 w 2600960"/>
              <a:gd name="connsiteY20" fmla="*/ 335280 h 1442720"/>
              <a:gd name="connsiteX21" fmla="*/ 2092960 w 2600960"/>
              <a:gd name="connsiteY21" fmla="*/ 294640 h 1442720"/>
              <a:gd name="connsiteX22" fmla="*/ 2143760 w 2600960"/>
              <a:gd name="connsiteY22" fmla="*/ 254000 h 1442720"/>
              <a:gd name="connsiteX23" fmla="*/ 2286000 w 2600960"/>
              <a:gd name="connsiteY23" fmla="*/ 162560 h 1442720"/>
              <a:gd name="connsiteX24" fmla="*/ 2316480 w 2600960"/>
              <a:gd name="connsiteY24" fmla="*/ 152400 h 1442720"/>
              <a:gd name="connsiteX25" fmla="*/ 2468880 w 2600960"/>
              <a:gd name="connsiteY25" fmla="*/ 142240 h 1442720"/>
              <a:gd name="connsiteX26" fmla="*/ 2509520 w 2600960"/>
              <a:gd name="connsiteY26" fmla="*/ 111760 h 1442720"/>
              <a:gd name="connsiteX27" fmla="*/ 2540000 w 2600960"/>
              <a:gd name="connsiteY27" fmla="*/ 101600 h 1442720"/>
              <a:gd name="connsiteX28" fmla="*/ 2550160 w 2600960"/>
              <a:gd name="connsiteY28" fmla="*/ 71120 h 1442720"/>
              <a:gd name="connsiteX29" fmla="*/ 2590800 w 2600960"/>
              <a:gd name="connsiteY29" fmla="*/ 30480 h 1442720"/>
              <a:gd name="connsiteX30" fmla="*/ 2600960 w 2600960"/>
              <a:gd name="connsiteY30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00960" h="1442720">
                <a:moveTo>
                  <a:pt x="0" y="1442720"/>
                </a:moveTo>
                <a:cubicBezTo>
                  <a:pt x="87510" y="1425218"/>
                  <a:pt x="23010" y="1445345"/>
                  <a:pt x="121920" y="1381760"/>
                </a:cubicBezTo>
                <a:cubicBezTo>
                  <a:pt x="144888" y="1366995"/>
                  <a:pt x="168999" y="1354065"/>
                  <a:pt x="193040" y="1341120"/>
                </a:cubicBezTo>
                <a:cubicBezTo>
                  <a:pt x="213043" y="1330349"/>
                  <a:pt x="234833" y="1322837"/>
                  <a:pt x="254000" y="1310640"/>
                </a:cubicBezTo>
                <a:cubicBezTo>
                  <a:pt x="272295" y="1298998"/>
                  <a:pt x="286559" y="1281726"/>
                  <a:pt x="304800" y="1270000"/>
                </a:cubicBezTo>
                <a:cubicBezTo>
                  <a:pt x="334130" y="1251145"/>
                  <a:pt x="365540" y="1235731"/>
                  <a:pt x="396240" y="1219200"/>
                </a:cubicBezTo>
                <a:cubicBezTo>
                  <a:pt x="409575" y="1212019"/>
                  <a:pt x="424666" y="1207837"/>
                  <a:pt x="436880" y="1198880"/>
                </a:cubicBezTo>
                <a:cubicBezTo>
                  <a:pt x="475695" y="1170416"/>
                  <a:pt x="501944" y="1119114"/>
                  <a:pt x="548640" y="1107440"/>
                </a:cubicBezTo>
                <a:cubicBezTo>
                  <a:pt x="629589" y="1087203"/>
                  <a:pt x="557617" y="1103112"/>
                  <a:pt x="690880" y="1087120"/>
                </a:cubicBezTo>
                <a:cubicBezTo>
                  <a:pt x="741765" y="1081014"/>
                  <a:pt x="792480" y="1073573"/>
                  <a:pt x="843280" y="1066800"/>
                </a:cubicBezTo>
                <a:cubicBezTo>
                  <a:pt x="1032697" y="953150"/>
                  <a:pt x="702247" y="1155276"/>
                  <a:pt x="965200" y="975360"/>
                </a:cubicBezTo>
                <a:cubicBezTo>
                  <a:pt x="1042651" y="922367"/>
                  <a:pt x="1166235" y="872779"/>
                  <a:pt x="1229360" y="802640"/>
                </a:cubicBezTo>
                <a:cubicBezTo>
                  <a:pt x="1345306" y="673811"/>
                  <a:pt x="1282889" y="726314"/>
                  <a:pt x="1412240" y="640080"/>
                </a:cubicBezTo>
                <a:cubicBezTo>
                  <a:pt x="1429173" y="609600"/>
                  <a:pt x="1447447" y="579827"/>
                  <a:pt x="1463040" y="548640"/>
                </a:cubicBezTo>
                <a:cubicBezTo>
                  <a:pt x="1467829" y="539061"/>
                  <a:pt x="1464837" y="524850"/>
                  <a:pt x="1473200" y="518160"/>
                </a:cubicBezTo>
                <a:cubicBezTo>
                  <a:pt x="1500427" y="496378"/>
                  <a:pt x="1532591" y="481095"/>
                  <a:pt x="1564640" y="467360"/>
                </a:cubicBezTo>
                <a:cubicBezTo>
                  <a:pt x="1590258" y="456381"/>
                  <a:pt x="1713668" y="447377"/>
                  <a:pt x="1717040" y="447040"/>
                </a:cubicBezTo>
                <a:cubicBezTo>
                  <a:pt x="1730587" y="440267"/>
                  <a:pt x="1744693" y="434512"/>
                  <a:pt x="1757680" y="426720"/>
                </a:cubicBezTo>
                <a:cubicBezTo>
                  <a:pt x="1778621" y="414155"/>
                  <a:pt x="1796097" y="395473"/>
                  <a:pt x="1818640" y="386080"/>
                </a:cubicBezTo>
                <a:cubicBezTo>
                  <a:pt x="1837656" y="378157"/>
                  <a:pt x="1859280" y="379307"/>
                  <a:pt x="1879600" y="375920"/>
                </a:cubicBezTo>
                <a:cubicBezTo>
                  <a:pt x="1913467" y="362373"/>
                  <a:pt x="1946804" y="347420"/>
                  <a:pt x="1981200" y="335280"/>
                </a:cubicBezTo>
                <a:cubicBezTo>
                  <a:pt x="2031026" y="317694"/>
                  <a:pt x="2052294" y="321751"/>
                  <a:pt x="2092960" y="294640"/>
                </a:cubicBezTo>
                <a:cubicBezTo>
                  <a:pt x="2111003" y="282611"/>
                  <a:pt x="2125863" y="266245"/>
                  <a:pt x="2143760" y="254000"/>
                </a:cubicBezTo>
                <a:cubicBezTo>
                  <a:pt x="2190279" y="222171"/>
                  <a:pt x="2232527" y="180384"/>
                  <a:pt x="2286000" y="162560"/>
                </a:cubicBezTo>
                <a:cubicBezTo>
                  <a:pt x="2296160" y="159173"/>
                  <a:pt x="2305836" y="153583"/>
                  <a:pt x="2316480" y="152400"/>
                </a:cubicBezTo>
                <a:cubicBezTo>
                  <a:pt x="2367081" y="146778"/>
                  <a:pt x="2418080" y="145627"/>
                  <a:pt x="2468880" y="142240"/>
                </a:cubicBezTo>
                <a:cubicBezTo>
                  <a:pt x="2482427" y="132080"/>
                  <a:pt x="2494818" y="120161"/>
                  <a:pt x="2509520" y="111760"/>
                </a:cubicBezTo>
                <a:cubicBezTo>
                  <a:pt x="2518819" y="106447"/>
                  <a:pt x="2532427" y="109173"/>
                  <a:pt x="2540000" y="101600"/>
                </a:cubicBezTo>
                <a:cubicBezTo>
                  <a:pt x="2547573" y="94027"/>
                  <a:pt x="2543935" y="79835"/>
                  <a:pt x="2550160" y="71120"/>
                </a:cubicBezTo>
                <a:cubicBezTo>
                  <a:pt x="2561295" y="55531"/>
                  <a:pt x="2577253" y="44027"/>
                  <a:pt x="2590800" y="30480"/>
                </a:cubicBezTo>
                <a:lnTo>
                  <a:pt x="260096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AD06AC3A-F736-4C3D-8694-7C3591F3141D}"/>
              </a:ext>
            </a:extLst>
          </p:cNvPr>
          <p:cNvSpPr/>
          <p:nvPr/>
        </p:nvSpPr>
        <p:spPr>
          <a:xfrm>
            <a:off x="1188720" y="2575560"/>
            <a:ext cx="1626374" cy="1452880"/>
          </a:xfrm>
          <a:custGeom>
            <a:avLst/>
            <a:gdLst>
              <a:gd name="connsiteX0" fmla="*/ 0 w 1626374"/>
              <a:gd name="connsiteY0" fmla="*/ 1452880 h 1452880"/>
              <a:gd name="connsiteX1" fmla="*/ 142240 w 1626374"/>
              <a:gd name="connsiteY1" fmla="*/ 1341120 h 1452880"/>
              <a:gd name="connsiteX2" fmla="*/ 233680 w 1626374"/>
              <a:gd name="connsiteY2" fmla="*/ 1259840 h 1452880"/>
              <a:gd name="connsiteX3" fmla="*/ 274320 w 1626374"/>
              <a:gd name="connsiteY3" fmla="*/ 1178560 h 1452880"/>
              <a:gd name="connsiteX4" fmla="*/ 284480 w 1626374"/>
              <a:gd name="connsiteY4" fmla="*/ 1056640 h 1452880"/>
              <a:gd name="connsiteX5" fmla="*/ 325120 w 1626374"/>
              <a:gd name="connsiteY5" fmla="*/ 1046480 h 1452880"/>
              <a:gd name="connsiteX6" fmla="*/ 375920 w 1626374"/>
              <a:gd name="connsiteY6" fmla="*/ 1016000 h 1452880"/>
              <a:gd name="connsiteX7" fmla="*/ 436880 w 1626374"/>
              <a:gd name="connsiteY7" fmla="*/ 985520 h 1452880"/>
              <a:gd name="connsiteX8" fmla="*/ 518160 w 1626374"/>
              <a:gd name="connsiteY8" fmla="*/ 955040 h 1452880"/>
              <a:gd name="connsiteX9" fmla="*/ 568960 w 1626374"/>
              <a:gd name="connsiteY9" fmla="*/ 914400 h 1452880"/>
              <a:gd name="connsiteX10" fmla="*/ 619760 w 1626374"/>
              <a:gd name="connsiteY10" fmla="*/ 883920 h 1452880"/>
              <a:gd name="connsiteX11" fmla="*/ 731520 w 1626374"/>
              <a:gd name="connsiteY11" fmla="*/ 782320 h 1452880"/>
              <a:gd name="connsiteX12" fmla="*/ 904240 w 1626374"/>
              <a:gd name="connsiteY12" fmla="*/ 650240 h 1452880"/>
              <a:gd name="connsiteX13" fmla="*/ 975360 w 1626374"/>
              <a:gd name="connsiteY13" fmla="*/ 579120 h 1452880"/>
              <a:gd name="connsiteX14" fmla="*/ 1005840 w 1626374"/>
              <a:gd name="connsiteY14" fmla="*/ 558800 h 1452880"/>
              <a:gd name="connsiteX15" fmla="*/ 1046480 w 1626374"/>
              <a:gd name="connsiteY15" fmla="*/ 518160 h 1452880"/>
              <a:gd name="connsiteX16" fmla="*/ 1107440 w 1626374"/>
              <a:gd name="connsiteY16" fmla="*/ 508000 h 1452880"/>
              <a:gd name="connsiteX17" fmla="*/ 1219200 w 1626374"/>
              <a:gd name="connsiteY17" fmla="*/ 436880 h 1452880"/>
              <a:gd name="connsiteX18" fmla="*/ 1249680 w 1626374"/>
              <a:gd name="connsiteY18" fmla="*/ 406400 h 1452880"/>
              <a:gd name="connsiteX19" fmla="*/ 1280160 w 1626374"/>
              <a:gd name="connsiteY19" fmla="*/ 304800 h 1452880"/>
              <a:gd name="connsiteX20" fmla="*/ 1320800 w 1626374"/>
              <a:gd name="connsiteY20" fmla="*/ 193040 h 1452880"/>
              <a:gd name="connsiteX21" fmla="*/ 1412240 w 1626374"/>
              <a:gd name="connsiteY21" fmla="*/ 142240 h 1452880"/>
              <a:gd name="connsiteX22" fmla="*/ 1544320 w 1626374"/>
              <a:gd name="connsiteY22" fmla="*/ 91440 h 1452880"/>
              <a:gd name="connsiteX23" fmla="*/ 1625600 w 1626374"/>
              <a:gd name="connsiteY23" fmla="*/ 10160 h 1452880"/>
              <a:gd name="connsiteX24" fmla="*/ 1625600 w 1626374"/>
              <a:gd name="connsiteY24" fmla="*/ 0 h 14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6374" h="1452880">
                <a:moveTo>
                  <a:pt x="0" y="1452880"/>
                </a:moveTo>
                <a:lnTo>
                  <a:pt x="142240" y="1341120"/>
                </a:lnTo>
                <a:cubicBezTo>
                  <a:pt x="182056" y="1310152"/>
                  <a:pt x="199165" y="1302984"/>
                  <a:pt x="233680" y="1259840"/>
                </a:cubicBezTo>
                <a:cubicBezTo>
                  <a:pt x="261101" y="1225564"/>
                  <a:pt x="262563" y="1213832"/>
                  <a:pt x="274320" y="1178560"/>
                </a:cubicBezTo>
                <a:cubicBezTo>
                  <a:pt x="277707" y="1137920"/>
                  <a:pt x="269841" y="1094703"/>
                  <a:pt x="284480" y="1056640"/>
                </a:cubicBezTo>
                <a:cubicBezTo>
                  <a:pt x="289493" y="1043607"/>
                  <a:pt x="312360" y="1052151"/>
                  <a:pt x="325120" y="1046480"/>
                </a:cubicBezTo>
                <a:cubicBezTo>
                  <a:pt x="343165" y="1038460"/>
                  <a:pt x="358584" y="1025456"/>
                  <a:pt x="375920" y="1016000"/>
                </a:cubicBezTo>
                <a:cubicBezTo>
                  <a:pt x="395864" y="1005121"/>
                  <a:pt x="416120" y="994747"/>
                  <a:pt x="436880" y="985520"/>
                </a:cubicBezTo>
                <a:cubicBezTo>
                  <a:pt x="472930" y="969498"/>
                  <a:pt x="477394" y="979499"/>
                  <a:pt x="518160" y="955040"/>
                </a:cubicBezTo>
                <a:cubicBezTo>
                  <a:pt x="536755" y="943883"/>
                  <a:pt x="551195" y="926836"/>
                  <a:pt x="568960" y="914400"/>
                </a:cubicBezTo>
                <a:cubicBezTo>
                  <a:pt x="585138" y="903076"/>
                  <a:pt x="604340" y="896256"/>
                  <a:pt x="619760" y="883920"/>
                </a:cubicBezTo>
                <a:cubicBezTo>
                  <a:pt x="703711" y="816759"/>
                  <a:pt x="636206" y="845863"/>
                  <a:pt x="731520" y="782320"/>
                </a:cubicBezTo>
                <a:cubicBezTo>
                  <a:pt x="893722" y="674185"/>
                  <a:pt x="651101" y="889316"/>
                  <a:pt x="904240" y="650240"/>
                </a:cubicBezTo>
                <a:cubicBezTo>
                  <a:pt x="928614" y="627220"/>
                  <a:pt x="947464" y="597717"/>
                  <a:pt x="975360" y="579120"/>
                </a:cubicBezTo>
                <a:cubicBezTo>
                  <a:pt x="985520" y="572347"/>
                  <a:pt x="996569" y="566747"/>
                  <a:pt x="1005840" y="558800"/>
                </a:cubicBezTo>
                <a:cubicBezTo>
                  <a:pt x="1020386" y="546332"/>
                  <a:pt x="1029345" y="526728"/>
                  <a:pt x="1046480" y="518160"/>
                </a:cubicBezTo>
                <a:cubicBezTo>
                  <a:pt x="1064905" y="508947"/>
                  <a:pt x="1087120" y="511387"/>
                  <a:pt x="1107440" y="508000"/>
                </a:cubicBezTo>
                <a:cubicBezTo>
                  <a:pt x="1161743" y="480848"/>
                  <a:pt x="1159597" y="484563"/>
                  <a:pt x="1219200" y="436880"/>
                </a:cubicBezTo>
                <a:cubicBezTo>
                  <a:pt x="1230420" y="427904"/>
                  <a:pt x="1239520" y="416560"/>
                  <a:pt x="1249680" y="406400"/>
                </a:cubicBezTo>
                <a:cubicBezTo>
                  <a:pt x="1273995" y="345611"/>
                  <a:pt x="1268713" y="367760"/>
                  <a:pt x="1280160" y="304800"/>
                </a:cubicBezTo>
                <a:cubicBezTo>
                  <a:pt x="1287351" y="265252"/>
                  <a:pt x="1285680" y="222307"/>
                  <a:pt x="1320800" y="193040"/>
                </a:cubicBezTo>
                <a:cubicBezTo>
                  <a:pt x="1347586" y="170718"/>
                  <a:pt x="1381053" y="157833"/>
                  <a:pt x="1412240" y="142240"/>
                </a:cubicBezTo>
                <a:cubicBezTo>
                  <a:pt x="1464130" y="116295"/>
                  <a:pt x="1491211" y="109143"/>
                  <a:pt x="1544320" y="91440"/>
                </a:cubicBezTo>
                <a:cubicBezTo>
                  <a:pt x="1586921" y="57359"/>
                  <a:pt x="1598836" y="54766"/>
                  <a:pt x="1625600" y="10160"/>
                </a:cubicBezTo>
                <a:cubicBezTo>
                  <a:pt x="1627342" y="7256"/>
                  <a:pt x="1625600" y="3387"/>
                  <a:pt x="16256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C2769102-F421-428F-8314-A5CCB4E8D183}"/>
              </a:ext>
            </a:extLst>
          </p:cNvPr>
          <p:cNvSpPr/>
          <p:nvPr/>
        </p:nvSpPr>
        <p:spPr>
          <a:xfrm>
            <a:off x="1198880" y="2585720"/>
            <a:ext cx="3302000" cy="1442720"/>
          </a:xfrm>
          <a:custGeom>
            <a:avLst/>
            <a:gdLst>
              <a:gd name="connsiteX0" fmla="*/ 0 w 3302000"/>
              <a:gd name="connsiteY0" fmla="*/ 1442720 h 1442720"/>
              <a:gd name="connsiteX1" fmla="*/ 81280 w 3302000"/>
              <a:gd name="connsiteY1" fmla="*/ 1412240 h 1442720"/>
              <a:gd name="connsiteX2" fmla="*/ 132080 w 3302000"/>
              <a:gd name="connsiteY2" fmla="*/ 1402080 h 1442720"/>
              <a:gd name="connsiteX3" fmla="*/ 254000 w 3302000"/>
              <a:gd name="connsiteY3" fmla="*/ 1341120 h 1442720"/>
              <a:gd name="connsiteX4" fmla="*/ 365760 w 3302000"/>
              <a:gd name="connsiteY4" fmla="*/ 1300480 h 1442720"/>
              <a:gd name="connsiteX5" fmla="*/ 457200 w 3302000"/>
              <a:gd name="connsiteY5" fmla="*/ 1249680 h 1442720"/>
              <a:gd name="connsiteX6" fmla="*/ 487680 w 3302000"/>
              <a:gd name="connsiteY6" fmla="*/ 1219200 h 1442720"/>
              <a:gd name="connsiteX7" fmla="*/ 548640 w 3302000"/>
              <a:gd name="connsiteY7" fmla="*/ 1148080 h 1442720"/>
              <a:gd name="connsiteX8" fmla="*/ 619760 w 3302000"/>
              <a:gd name="connsiteY8" fmla="*/ 1056640 h 1442720"/>
              <a:gd name="connsiteX9" fmla="*/ 701040 w 3302000"/>
              <a:gd name="connsiteY9" fmla="*/ 1036320 h 1442720"/>
              <a:gd name="connsiteX10" fmla="*/ 802640 w 3302000"/>
              <a:gd name="connsiteY10" fmla="*/ 1005840 h 1442720"/>
              <a:gd name="connsiteX11" fmla="*/ 944880 w 3302000"/>
              <a:gd name="connsiteY11" fmla="*/ 975360 h 1442720"/>
              <a:gd name="connsiteX12" fmla="*/ 975360 w 3302000"/>
              <a:gd name="connsiteY12" fmla="*/ 944880 h 1442720"/>
              <a:gd name="connsiteX13" fmla="*/ 1016000 w 3302000"/>
              <a:gd name="connsiteY13" fmla="*/ 863600 h 1442720"/>
              <a:gd name="connsiteX14" fmla="*/ 1076960 w 3302000"/>
              <a:gd name="connsiteY14" fmla="*/ 741680 h 1442720"/>
              <a:gd name="connsiteX15" fmla="*/ 1117600 w 3302000"/>
              <a:gd name="connsiteY15" fmla="*/ 711200 h 1442720"/>
              <a:gd name="connsiteX16" fmla="*/ 1320800 w 3302000"/>
              <a:gd name="connsiteY16" fmla="*/ 640080 h 1442720"/>
              <a:gd name="connsiteX17" fmla="*/ 1391920 w 3302000"/>
              <a:gd name="connsiteY17" fmla="*/ 629920 h 1442720"/>
              <a:gd name="connsiteX18" fmla="*/ 1757680 w 3302000"/>
              <a:gd name="connsiteY18" fmla="*/ 609600 h 1442720"/>
              <a:gd name="connsiteX19" fmla="*/ 1818640 w 3302000"/>
              <a:gd name="connsiteY19" fmla="*/ 579120 h 1442720"/>
              <a:gd name="connsiteX20" fmla="*/ 1899920 w 3302000"/>
              <a:gd name="connsiteY20" fmla="*/ 528320 h 1442720"/>
              <a:gd name="connsiteX21" fmla="*/ 2062480 w 3302000"/>
              <a:gd name="connsiteY21" fmla="*/ 457200 h 1442720"/>
              <a:gd name="connsiteX22" fmla="*/ 2092960 w 3302000"/>
              <a:gd name="connsiteY22" fmla="*/ 426720 h 1442720"/>
              <a:gd name="connsiteX23" fmla="*/ 2133600 w 3302000"/>
              <a:gd name="connsiteY23" fmla="*/ 355600 h 1442720"/>
              <a:gd name="connsiteX24" fmla="*/ 2164080 w 3302000"/>
              <a:gd name="connsiteY24" fmla="*/ 325120 h 1442720"/>
              <a:gd name="connsiteX25" fmla="*/ 2316480 w 3302000"/>
              <a:gd name="connsiteY25" fmla="*/ 284480 h 1442720"/>
              <a:gd name="connsiteX26" fmla="*/ 2387600 w 3302000"/>
              <a:gd name="connsiteY26" fmla="*/ 274320 h 1442720"/>
              <a:gd name="connsiteX27" fmla="*/ 2600960 w 3302000"/>
              <a:gd name="connsiteY27" fmla="*/ 243840 h 1442720"/>
              <a:gd name="connsiteX28" fmla="*/ 2641600 w 3302000"/>
              <a:gd name="connsiteY28" fmla="*/ 233680 h 1442720"/>
              <a:gd name="connsiteX29" fmla="*/ 2753360 w 3302000"/>
              <a:gd name="connsiteY29" fmla="*/ 203200 h 1442720"/>
              <a:gd name="connsiteX30" fmla="*/ 2783840 w 3302000"/>
              <a:gd name="connsiteY30" fmla="*/ 172720 h 1442720"/>
              <a:gd name="connsiteX31" fmla="*/ 2895600 w 3302000"/>
              <a:gd name="connsiteY31" fmla="*/ 142240 h 1442720"/>
              <a:gd name="connsiteX32" fmla="*/ 3098800 w 3302000"/>
              <a:gd name="connsiteY32" fmla="*/ 121920 h 1442720"/>
              <a:gd name="connsiteX33" fmla="*/ 3190240 w 3302000"/>
              <a:gd name="connsiteY33" fmla="*/ 60960 h 1442720"/>
              <a:gd name="connsiteX34" fmla="*/ 3281680 w 3302000"/>
              <a:gd name="connsiteY34" fmla="*/ 30480 h 1442720"/>
              <a:gd name="connsiteX35" fmla="*/ 3302000 w 3302000"/>
              <a:gd name="connsiteY35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02000" h="1442720">
                <a:moveTo>
                  <a:pt x="0" y="1442720"/>
                </a:moveTo>
                <a:cubicBezTo>
                  <a:pt x="15538" y="1436505"/>
                  <a:pt x="60044" y="1417549"/>
                  <a:pt x="81280" y="1412240"/>
                </a:cubicBezTo>
                <a:cubicBezTo>
                  <a:pt x="98033" y="1408052"/>
                  <a:pt x="115147" y="1405467"/>
                  <a:pt x="132080" y="1402080"/>
                </a:cubicBezTo>
                <a:cubicBezTo>
                  <a:pt x="172720" y="1381760"/>
                  <a:pt x="210895" y="1355488"/>
                  <a:pt x="254000" y="1341120"/>
                </a:cubicBezTo>
                <a:cubicBezTo>
                  <a:pt x="282451" y="1331636"/>
                  <a:pt x="337485" y="1314617"/>
                  <a:pt x="365760" y="1300480"/>
                </a:cubicBezTo>
                <a:cubicBezTo>
                  <a:pt x="396947" y="1284887"/>
                  <a:pt x="428188" y="1269021"/>
                  <a:pt x="457200" y="1249680"/>
                </a:cubicBezTo>
                <a:cubicBezTo>
                  <a:pt x="469155" y="1241710"/>
                  <a:pt x="478068" y="1229880"/>
                  <a:pt x="487680" y="1219200"/>
                </a:cubicBezTo>
                <a:cubicBezTo>
                  <a:pt x="508567" y="1195992"/>
                  <a:pt x="528951" y="1172313"/>
                  <a:pt x="548640" y="1148080"/>
                </a:cubicBezTo>
                <a:cubicBezTo>
                  <a:pt x="572990" y="1118111"/>
                  <a:pt x="582299" y="1066005"/>
                  <a:pt x="619760" y="1056640"/>
                </a:cubicBezTo>
                <a:lnTo>
                  <a:pt x="701040" y="1036320"/>
                </a:lnTo>
                <a:cubicBezTo>
                  <a:pt x="755688" y="999888"/>
                  <a:pt x="711111" y="1023274"/>
                  <a:pt x="802640" y="1005840"/>
                </a:cubicBezTo>
                <a:cubicBezTo>
                  <a:pt x="850273" y="996767"/>
                  <a:pt x="944880" y="975360"/>
                  <a:pt x="944880" y="975360"/>
                </a:cubicBezTo>
                <a:cubicBezTo>
                  <a:pt x="955040" y="965200"/>
                  <a:pt x="967646" y="957002"/>
                  <a:pt x="975360" y="944880"/>
                </a:cubicBezTo>
                <a:cubicBezTo>
                  <a:pt x="991623" y="919324"/>
                  <a:pt x="1004068" y="891442"/>
                  <a:pt x="1016000" y="863600"/>
                </a:cubicBezTo>
                <a:cubicBezTo>
                  <a:pt x="1045219" y="795423"/>
                  <a:pt x="1023098" y="802275"/>
                  <a:pt x="1076960" y="741680"/>
                </a:cubicBezTo>
                <a:cubicBezTo>
                  <a:pt x="1088210" y="729024"/>
                  <a:pt x="1102297" y="718449"/>
                  <a:pt x="1117600" y="711200"/>
                </a:cubicBezTo>
                <a:cubicBezTo>
                  <a:pt x="1209679" y="667584"/>
                  <a:pt x="1240448" y="653472"/>
                  <a:pt x="1320800" y="640080"/>
                </a:cubicBezTo>
                <a:cubicBezTo>
                  <a:pt x="1344422" y="636143"/>
                  <a:pt x="1368031" y="631587"/>
                  <a:pt x="1391920" y="629920"/>
                </a:cubicBezTo>
                <a:cubicBezTo>
                  <a:pt x="1513732" y="621421"/>
                  <a:pt x="1757680" y="609600"/>
                  <a:pt x="1757680" y="609600"/>
                </a:cubicBezTo>
                <a:cubicBezTo>
                  <a:pt x="1881002" y="527385"/>
                  <a:pt x="1702963" y="642216"/>
                  <a:pt x="1818640" y="579120"/>
                </a:cubicBezTo>
                <a:cubicBezTo>
                  <a:pt x="1846689" y="563821"/>
                  <a:pt x="1871011" y="541924"/>
                  <a:pt x="1899920" y="528320"/>
                </a:cubicBezTo>
                <a:cubicBezTo>
                  <a:pt x="2022171" y="470790"/>
                  <a:pt x="1959294" y="529430"/>
                  <a:pt x="2062480" y="457200"/>
                </a:cubicBezTo>
                <a:cubicBezTo>
                  <a:pt x="2074251" y="448960"/>
                  <a:pt x="2084609" y="438412"/>
                  <a:pt x="2092960" y="426720"/>
                </a:cubicBezTo>
                <a:cubicBezTo>
                  <a:pt x="2142647" y="357158"/>
                  <a:pt x="2085605" y="413194"/>
                  <a:pt x="2133600" y="355600"/>
                </a:cubicBezTo>
                <a:cubicBezTo>
                  <a:pt x="2142798" y="344562"/>
                  <a:pt x="2151229" y="331546"/>
                  <a:pt x="2164080" y="325120"/>
                </a:cubicBezTo>
                <a:cubicBezTo>
                  <a:pt x="2216275" y="299023"/>
                  <a:pt x="2261522" y="292935"/>
                  <a:pt x="2316480" y="284480"/>
                </a:cubicBezTo>
                <a:cubicBezTo>
                  <a:pt x="2340149" y="280839"/>
                  <a:pt x="2364184" y="279338"/>
                  <a:pt x="2387600" y="274320"/>
                </a:cubicBezTo>
                <a:cubicBezTo>
                  <a:pt x="2562838" y="236769"/>
                  <a:pt x="2321511" y="263801"/>
                  <a:pt x="2600960" y="243840"/>
                </a:cubicBezTo>
                <a:cubicBezTo>
                  <a:pt x="2614507" y="240453"/>
                  <a:pt x="2628128" y="237354"/>
                  <a:pt x="2641600" y="233680"/>
                </a:cubicBezTo>
                <a:cubicBezTo>
                  <a:pt x="2774459" y="197446"/>
                  <a:pt x="2661439" y="226180"/>
                  <a:pt x="2753360" y="203200"/>
                </a:cubicBezTo>
                <a:cubicBezTo>
                  <a:pt x="2763520" y="193040"/>
                  <a:pt x="2771656" y="180335"/>
                  <a:pt x="2783840" y="172720"/>
                </a:cubicBezTo>
                <a:cubicBezTo>
                  <a:pt x="2822229" y="148727"/>
                  <a:pt x="2852274" y="150905"/>
                  <a:pt x="2895600" y="142240"/>
                </a:cubicBezTo>
                <a:cubicBezTo>
                  <a:pt x="3022843" y="116791"/>
                  <a:pt x="2790373" y="141197"/>
                  <a:pt x="3098800" y="121920"/>
                </a:cubicBezTo>
                <a:cubicBezTo>
                  <a:pt x="3168602" y="52118"/>
                  <a:pt x="3121045" y="82251"/>
                  <a:pt x="3190240" y="60960"/>
                </a:cubicBezTo>
                <a:cubicBezTo>
                  <a:pt x="3220948" y="51511"/>
                  <a:pt x="3281680" y="30480"/>
                  <a:pt x="3281680" y="30480"/>
                </a:cubicBezTo>
                <a:lnTo>
                  <a:pt x="33020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CAA043F7-E78A-4BE8-9021-DC85F45593F6}"/>
              </a:ext>
            </a:extLst>
          </p:cNvPr>
          <p:cNvSpPr/>
          <p:nvPr/>
        </p:nvSpPr>
        <p:spPr>
          <a:xfrm>
            <a:off x="1178560" y="2585720"/>
            <a:ext cx="1574800" cy="1452880"/>
          </a:xfrm>
          <a:custGeom>
            <a:avLst/>
            <a:gdLst>
              <a:gd name="connsiteX0" fmla="*/ 0 w 1574800"/>
              <a:gd name="connsiteY0" fmla="*/ 1463040 h 1463040"/>
              <a:gd name="connsiteX1" fmla="*/ 101600 w 1574800"/>
              <a:gd name="connsiteY1" fmla="*/ 1341120 h 1463040"/>
              <a:gd name="connsiteX2" fmla="*/ 182880 w 1574800"/>
              <a:gd name="connsiteY2" fmla="*/ 1290320 h 1463040"/>
              <a:gd name="connsiteX3" fmla="*/ 233680 w 1574800"/>
              <a:gd name="connsiteY3" fmla="*/ 1259840 h 1463040"/>
              <a:gd name="connsiteX4" fmla="*/ 304800 w 1574800"/>
              <a:gd name="connsiteY4" fmla="*/ 1168400 h 1463040"/>
              <a:gd name="connsiteX5" fmla="*/ 355600 w 1574800"/>
              <a:gd name="connsiteY5" fmla="*/ 1076960 h 1463040"/>
              <a:gd name="connsiteX6" fmla="*/ 386080 w 1574800"/>
              <a:gd name="connsiteY6" fmla="*/ 1046480 h 1463040"/>
              <a:gd name="connsiteX7" fmla="*/ 518160 w 1574800"/>
              <a:gd name="connsiteY7" fmla="*/ 1016000 h 1463040"/>
              <a:gd name="connsiteX8" fmla="*/ 609600 w 1574800"/>
              <a:gd name="connsiteY8" fmla="*/ 985520 h 1463040"/>
              <a:gd name="connsiteX9" fmla="*/ 690880 w 1574800"/>
              <a:gd name="connsiteY9" fmla="*/ 965200 h 1463040"/>
              <a:gd name="connsiteX10" fmla="*/ 762000 w 1574800"/>
              <a:gd name="connsiteY10" fmla="*/ 914400 h 1463040"/>
              <a:gd name="connsiteX11" fmla="*/ 792480 w 1574800"/>
              <a:gd name="connsiteY11" fmla="*/ 894080 h 1463040"/>
              <a:gd name="connsiteX12" fmla="*/ 812800 w 1574800"/>
              <a:gd name="connsiteY12" fmla="*/ 853440 h 1463040"/>
              <a:gd name="connsiteX13" fmla="*/ 822960 w 1574800"/>
              <a:gd name="connsiteY13" fmla="*/ 812800 h 1463040"/>
              <a:gd name="connsiteX14" fmla="*/ 873760 w 1574800"/>
              <a:gd name="connsiteY14" fmla="*/ 701040 h 1463040"/>
              <a:gd name="connsiteX15" fmla="*/ 955040 w 1574800"/>
              <a:gd name="connsiteY15" fmla="*/ 599440 h 1463040"/>
              <a:gd name="connsiteX16" fmla="*/ 985520 w 1574800"/>
              <a:gd name="connsiteY16" fmla="*/ 589280 h 1463040"/>
              <a:gd name="connsiteX17" fmla="*/ 1148080 w 1574800"/>
              <a:gd name="connsiteY17" fmla="*/ 487680 h 1463040"/>
              <a:gd name="connsiteX18" fmla="*/ 1209040 w 1574800"/>
              <a:gd name="connsiteY18" fmla="*/ 426720 h 1463040"/>
              <a:gd name="connsiteX19" fmla="*/ 1239520 w 1574800"/>
              <a:gd name="connsiteY19" fmla="*/ 345440 h 1463040"/>
              <a:gd name="connsiteX20" fmla="*/ 1249680 w 1574800"/>
              <a:gd name="connsiteY20" fmla="*/ 274320 h 1463040"/>
              <a:gd name="connsiteX21" fmla="*/ 1300480 w 1574800"/>
              <a:gd name="connsiteY21" fmla="*/ 162560 h 1463040"/>
              <a:gd name="connsiteX22" fmla="*/ 1341120 w 1574800"/>
              <a:gd name="connsiteY22" fmla="*/ 121920 h 1463040"/>
              <a:gd name="connsiteX23" fmla="*/ 1351280 w 1574800"/>
              <a:gd name="connsiteY23" fmla="*/ 91440 h 1463040"/>
              <a:gd name="connsiteX24" fmla="*/ 1554480 w 1574800"/>
              <a:gd name="connsiteY24" fmla="*/ 40640 h 1463040"/>
              <a:gd name="connsiteX25" fmla="*/ 1574800 w 1574800"/>
              <a:gd name="connsiteY25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74800" h="1463040">
                <a:moveTo>
                  <a:pt x="0" y="1463040"/>
                </a:moveTo>
                <a:cubicBezTo>
                  <a:pt x="29688" y="1413561"/>
                  <a:pt x="47147" y="1375153"/>
                  <a:pt x="101600" y="1341120"/>
                </a:cubicBezTo>
                <a:lnTo>
                  <a:pt x="182880" y="1290320"/>
                </a:lnTo>
                <a:cubicBezTo>
                  <a:pt x="199698" y="1279970"/>
                  <a:pt x="233680" y="1259840"/>
                  <a:pt x="233680" y="1259840"/>
                </a:cubicBezTo>
                <a:cubicBezTo>
                  <a:pt x="257387" y="1229360"/>
                  <a:pt x="292589" y="1205032"/>
                  <a:pt x="304800" y="1168400"/>
                </a:cubicBezTo>
                <a:cubicBezTo>
                  <a:pt x="320129" y="1122412"/>
                  <a:pt x="314842" y="1129363"/>
                  <a:pt x="355600" y="1076960"/>
                </a:cubicBezTo>
                <a:cubicBezTo>
                  <a:pt x="364421" y="1065618"/>
                  <a:pt x="372999" y="1052426"/>
                  <a:pt x="386080" y="1046480"/>
                </a:cubicBezTo>
                <a:cubicBezTo>
                  <a:pt x="429536" y="1026727"/>
                  <a:pt x="473723" y="1028696"/>
                  <a:pt x="518160" y="1016000"/>
                </a:cubicBezTo>
                <a:cubicBezTo>
                  <a:pt x="549053" y="1007174"/>
                  <a:pt x="578777" y="994586"/>
                  <a:pt x="609600" y="985520"/>
                </a:cubicBezTo>
                <a:cubicBezTo>
                  <a:pt x="636392" y="977640"/>
                  <a:pt x="664386" y="974031"/>
                  <a:pt x="690880" y="965200"/>
                </a:cubicBezTo>
                <a:cubicBezTo>
                  <a:pt x="741014" y="948489"/>
                  <a:pt x="723996" y="946070"/>
                  <a:pt x="762000" y="914400"/>
                </a:cubicBezTo>
                <a:cubicBezTo>
                  <a:pt x="771381" y="906583"/>
                  <a:pt x="782320" y="900853"/>
                  <a:pt x="792480" y="894080"/>
                </a:cubicBezTo>
                <a:cubicBezTo>
                  <a:pt x="799253" y="880533"/>
                  <a:pt x="807482" y="867621"/>
                  <a:pt x="812800" y="853440"/>
                </a:cubicBezTo>
                <a:cubicBezTo>
                  <a:pt x="817703" y="840365"/>
                  <a:pt x="818948" y="826175"/>
                  <a:pt x="822960" y="812800"/>
                </a:cubicBezTo>
                <a:cubicBezTo>
                  <a:pt x="838104" y="762320"/>
                  <a:pt x="842789" y="743273"/>
                  <a:pt x="873760" y="701040"/>
                </a:cubicBezTo>
                <a:cubicBezTo>
                  <a:pt x="899408" y="666066"/>
                  <a:pt x="913895" y="613155"/>
                  <a:pt x="955040" y="599440"/>
                </a:cubicBezTo>
                <a:cubicBezTo>
                  <a:pt x="965200" y="596053"/>
                  <a:pt x="976252" y="594646"/>
                  <a:pt x="985520" y="589280"/>
                </a:cubicBezTo>
                <a:cubicBezTo>
                  <a:pt x="1040820" y="557264"/>
                  <a:pt x="1102896" y="532864"/>
                  <a:pt x="1148080" y="487680"/>
                </a:cubicBezTo>
                <a:lnTo>
                  <a:pt x="1209040" y="426720"/>
                </a:lnTo>
                <a:cubicBezTo>
                  <a:pt x="1211639" y="420223"/>
                  <a:pt x="1236335" y="361367"/>
                  <a:pt x="1239520" y="345440"/>
                </a:cubicBezTo>
                <a:cubicBezTo>
                  <a:pt x="1244216" y="321958"/>
                  <a:pt x="1244984" y="297802"/>
                  <a:pt x="1249680" y="274320"/>
                </a:cubicBezTo>
                <a:cubicBezTo>
                  <a:pt x="1255534" y="245050"/>
                  <a:pt x="1294323" y="168717"/>
                  <a:pt x="1300480" y="162560"/>
                </a:cubicBezTo>
                <a:lnTo>
                  <a:pt x="1341120" y="121920"/>
                </a:lnTo>
                <a:cubicBezTo>
                  <a:pt x="1344507" y="111760"/>
                  <a:pt x="1345967" y="100739"/>
                  <a:pt x="1351280" y="91440"/>
                </a:cubicBezTo>
                <a:cubicBezTo>
                  <a:pt x="1400329" y="5605"/>
                  <a:pt x="1419470" y="48582"/>
                  <a:pt x="1554480" y="40640"/>
                </a:cubicBezTo>
                <a:cubicBezTo>
                  <a:pt x="1566155" y="5616"/>
                  <a:pt x="1557067" y="17733"/>
                  <a:pt x="15748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E068CCEC-8238-48AE-9703-3CF5925A0F87}"/>
              </a:ext>
            </a:extLst>
          </p:cNvPr>
          <p:cNvSpPr/>
          <p:nvPr/>
        </p:nvSpPr>
        <p:spPr>
          <a:xfrm>
            <a:off x="1168400" y="2578726"/>
            <a:ext cx="1108033" cy="1480193"/>
          </a:xfrm>
          <a:custGeom>
            <a:avLst/>
            <a:gdLst>
              <a:gd name="connsiteX0" fmla="*/ 0 w 1108033"/>
              <a:gd name="connsiteY0" fmla="*/ 1493520 h 1493520"/>
              <a:gd name="connsiteX1" fmla="*/ 81280 w 1108033"/>
              <a:gd name="connsiteY1" fmla="*/ 1381760 h 1493520"/>
              <a:gd name="connsiteX2" fmla="*/ 142240 w 1108033"/>
              <a:gd name="connsiteY2" fmla="*/ 1300480 h 1493520"/>
              <a:gd name="connsiteX3" fmla="*/ 172720 w 1108033"/>
              <a:gd name="connsiteY3" fmla="*/ 1239520 h 1493520"/>
              <a:gd name="connsiteX4" fmla="*/ 213360 w 1108033"/>
              <a:gd name="connsiteY4" fmla="*/ 1209040 h 1493520"/>
              <a:gd name="connsiteX5" fmla="*/ 325120 w 1108033"/>
              <a:gd name="connsiteY5" fmla="*/ 1148080 h 1493520"/>
              <a:gd name="connsiteX6" fmla="*/ 447040 w 1108033"/>
              <a:gd name="connsiteY6" fmla="*/ 1046480 h 1493520"/>
              <a:gd name="connsiteX7" fmla="*/ 497840 w 1108033"/>
              <a:gd name="connsiteY7" fmla="*/ 955040 h 1493520"/>
              <a:gd name="connsiteX8" fmla="*/ 508000 w 1108033"/>
              <a:gd name="connsiteY8" fmla="*/ 894080 h 1493520"/>
              <a:gd name="connsiteX9" fmla="*/ 538480 w 1108033"/>
              <a:gd name="connsiteY9" fmla="*/ 873760 h 1493520"/>
              <a:gd name="connsiteX10" fmla="*/ 609600 w 1108033"/>
              <a:gd name="connsiteY10" fmla="*/ 812800 h 1493520"/>
              <a:gd name="connsiteX11" fmla="*/ 670560 w 1108033"/>
              <a:gd name="connsiteY11" fmla="*/ 772160 h 1493520"/>
              <a:gd name="connsiteX12" fmla="*/ 721360 w 1108033"/>
              <a:gd name="connsiteY12" fmla="*/ 721360 h 1493520"/>
              <a:gd name="connsiteX13" fmla="*/ 833120 w 1108033"/>
              <a:gd name="connsiteY13" fmla="*/ 640080 h 1493520"/>
              <a:gd name="connsiteX14" fmla="*/ 904240 w 1108033"/>
              <a:gd name="connsiteY14" fmla="*/ 508000 h 1493520"/>
              <a:gd name="connsiteX15" fmla="*/ 924560 w 1108033"/>
              <a:gd name="connsiteY15" fmla="*/ 447040 h 1493520"/>
              <a:gd name="connsiteX16" fmla="*/ 955040 w 1108033"/>
              <a:gd name="connsiteY16" fmla="*/ 416560 h 1493520"/>
              <a:gd name="connsiteX17" fmla="*/ 1005840 w 1108033"/>
              <a:gd name="connsiteY17" fmla="*/ 355600 h 1493520"/>
              <a:gd name="connsiteX18" fmla="*/ 1016000 w 1108033"/>
              <a:gd name="connsiteY18" fmla="*/ 314960 h 1493520"/>
              <a:gd name="connsiteX19" fmla="*/ 1056640 w 1108033"/>
              <a:gd name="connsiteY19" fmla="*/ 193040 h 1493520"/>
              <a:gd name="connsiteX20" fmla="*/ 1066800 w 1108033"/>
              <a:gd name="connsiteY20" fmla="*/ 101600 h 1493520"/>
              <a:gd name="connsiteX21" fmla="*/ 1097280 w 1108033"/>
              <a:gd name="connsiteY21" fmla="*/ 71120 h 1493520"/>
              <a:gd name="connsiteX22" fmla="*/ 1107440 w 1108033"/>
              <a:gd name="connsiteY22" fmla="*/ 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08033" h="1493520">
                <a:moveTo>
                  <a:pt x="0" y="1493520"/>
                </a:moveTo>
                <a:cubicBezTo>
                  <a:pt x="101598" y="1391922"/>
                  <a:pt x="7139" y="1497091"/>
                  <a:pt x="81280" y="1381760"/>
                </a:cubicBezTo>
                <a:cubicBezTo>
                  <a:pt x="99594" y="1353272"/>
                  <a:pt x="123926" y="1328968"/>
                  <a:pt x="142240" y="1300480"/>
                </a:cubicBezTo>
                <a:cubicBezTo>
                  <a:pt x="154525" y="1281370"/>
                  <a:pt x="158772" y="1257453"/>
                  <a:pt x="172720" y="1239520"/>
                </a:cubicBezTo>
                <a:cubicBezTo>
                  <a:pt x="183116" y="1226154"/>
                  <a:pt x="199488" y="1218751"/>
                  <a:pt x="213360" y="1209040"/>
                </a:cubicBezTo>
                <a:cubicBezTo>
                  <a:pt x="422351" y="1062746"/>
                  <a:pt x="152429" y="1248816"/>
                  <a:pt x="325120" y="1148080"/>
                </a:cubicBezTo>
                <a:cubicBezTo>
                  <a:pt x="365356" y="1124609"/>
                  <a:pt x="417044" y="1083974"/>
                  <a:pt x="447040" y="1046480"/>
                </a:cubicBezTo>
                <a:cubicBezTo>
                  <a:pt x="464050" y="1025218"/>
                  <a:pt x="484996" y="980728"/>
                  <a:pt x="497840" y="955040"/>
                </a:cubicBezTo>
                <a:cubicBezTo>
                  <a:pt x="501227" y="934720"/>
                  <a:pt x="498787" y="912505"/>
                  <a:pt x="508000" y="894080"/>
                </a:cubicBezTo>
                <a:cubicBezTo>
                  <a:pt x="513461" y="883158"/>
                  <a:pt x="528945" y="881388"/>
                  <a:pt x="538480" y="873760"/>
                </a:cubicBezTo>
                <a:cubicBezTo>
                  <a:pt x="562861" y="854255"/>
                  <a:pt x="584851" y="831837"/>
                  <a:pt x="609600" y="812800"/>
                </a:cubicBezTo>
                <a:cubicBezTo>
                  <a:pt x="628957" y="797910"/>
                  <a:pt x="651659" y="787625"/>
                  <a:pt x="670560" y="772160"/>
                </a:cubicBezTo>
                <a:cubicBezTo>
                  <a:pt x="689094" y="756996"/>
                  <a:pt x="702774" y="736461"/>
                  <a:pt x="721360" y="721360"/>
                </a:cubicBezTo>
                <a:cubicBezTo>
                  <a:pt x="757111" y="692313"/>
                  <a:pt x="805482" y="676931"/>
                  <a:pt x="833120" y="640080"/>
                </a:cubicBezTo>
                <a:cubicBezTo>
                  <a:pt x="878444" y="579649"/>
                  <a:pt x="866905" y="601338"/>
                  <a:pt x="904240" y="508000"/>
                </a:cubicBezTo>
                <a:cubicBezTo>
                  <a:pt x="912195" y="488113"/>
                  <a:pt x="914158" y="465764"/>
                  <a:pt x="924560" y="447040"/>
                </a:cubicBezTo>
                <a:cubicBezTo>
                  <a:pt x="931538" y="434480"/>
                  <a:pt x="946689" y="428252"/>
                  <a:pt x="955040" y="416560"/>
                </a:cubicBezTo>
                <a:cubicBezTo>
                  <a:pt x="1001914" y="350936"/>
                  <a:pt x="945752" y="395659"/>
                  <a:pt x="1005840" y="355600"/>
                </a:cubicBezTo>
                <a:cubicBezTo>
                  <a:pt x="1009227" y="342053"/>
                  <a:pt x="1011835" y="328288"/>
                  <a:pt x="1016000" y="314960"/>
                </a:cubicBezTo>
                <a:cubicBezTo>
                  <a:pt x="1028778" y="274072"/>
                  <a:pt x="1056640" y="193040"/>
                  <a:pt x="1056640" y="193040"/>
                </a:cubicBezTo>
                <a:cubicBezTo>
                  <a:pt x="1060027" y="162560"/>
                  <a:pt x="1057102" y="130694"/>
                  <a:pt x="1066800" y="101600"/>
                </a:cubicBezTo>
                <a:cubicBezTo>
                  <a:pt x="1071344" y="87969"/>
                  <a:pt x="1089310" y="83075"/>
                  <a:pt x="1097280" y="71120"/>
                </a:cubicBezTo>
                <a:cubicBezTo>
                  <a:pt x="1111724" y="49454"/>
                  <a:pt x="1107440" y="23944"/>
                  <a:pt x="110744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53283963-7815-4AB7-AE38-DCD5271E72DB}"/>
              </a:ext>
            </a:extLst>
          </p:cNvPr>
          <p:cNvSpPr/>
          <p:nvPr/>
        </p:nvSpPr>
        <p:spPr>
          <a:xfrm>
            <a:off x="1157468" y="2583180"/>
            <a:ext cx="1620456" cy="1444617"/>
          </a:xfrm>
          <a:custGeom>
            <a:avLst/>
            <a:gdLst>
              <a:gd name="connsiteX0" fmla="*/ 0 w 1620456"/>
              <a:gd name="connsiteY0" fmla="*/ 1469985 h 1469985"/>
              <a:gd name="connsiteX1" fmla="*/ 81023 w 1620456"/>
              <a:gd name="connsiteY1" fmla="*/ 1446836 h 1469985"/>
              <a:gd name="connsiteX2" fmla="*/ 219919 w 1620456"/>
              <a:gd name="connsiteY2" fmla="*/ 1365813 h 1469985"/>
              <a:gd name="connsiteX3" fmla="*/ 289367 w 1620456"/>
              <a:gd name="connsiteY3" fmla="*/ 1307939 h 1469985"/>
              <a:gd name="connsiteX4" fmla="*/ 428264 w 1620456"/>
              <a:gd name="connsiteY4" fmla="*/ 1215342 h 1469985"/>
              <a:gd name="connsiteX5" fmla="*/ 601884 w 1620456"/>
              <a:gd name="connsiteY5" fmla="*/ 1088020 h 1469985"/>
              <a:gd name="connsiteX6" fmla="*/ 625033 w 1620456"/>
              <a:gd name="connsiteY6" fmla="*/ 1053296 h 1469985"/>
              <a:gd name="connsiteX7" fmla="*/ 648183 w 1620456"/>
              <a:gd name="connsiteY7" fmla="*/ 1030147 h 1469985"/>
              <a:gd name="connsiteX8" fmla="*/ 821803 w 1620456"/>
              <a:gd name="connsiteY8" fmla="*/ 891251 h 1469985"/>
              <a:gd name="connsiteX9" fmla="*/ 891251 w 1620456"/>
              <a:gd name="connsiteY9" fmla="*/ 856527 h 1469985"/>
              <a:gd name="connsiteX10" fmla="*/ 983848 w 1620456"/>
              <a:gd name="connsiteY10" fmla="*/ 787079 h 1469985"/>
              <a:gd name="connsiteX11" fmla="*/ 1006998 w 1620456"/>
              <a:gd name="connsiteY11" fmla="*/ 740780 h 1469985"/>
              <a:gd name="connsiteX12" fmla="*/ 1041722 w 1620456"/>
              <a:gd name="connsiteY12" fmla="*/ 636608 h 1469985"/>
              <a:gd name="connsiteX13" fmla="*/ 1111170 w 1620456"/>
              <a:gd name="connsiteY13" fmla="*/ 613458 h 1469985"/>
              <a:gd name="connsiteX14" fmla="*/ 1157469 w 1620456"/>
              <a:gd name="connsiteY14" fmla="*/ 590309 h 1469985"/>
              <a:gd name="connsiteX15" fmla="*/ 1226917 w 1620456"/>
              <a:gd name="connsiteY15" fmla="*/ 567160 h 1469985"/>
              <a:gd name="connsiteX16" fmla="*/ 1331089 w 1620456"/>
              <a:gd name="connsiteY16" fmla="*/ 381965 h 1469985"/>
              <a:gd name="connsiteX17" fmla="*/ 1377388 w 1620456"/>
              <a:gd name="connsiteY17" fmla="*/ 335666 h 1469985"/>
              <a:gd name="connsiteX18" fmla="*/ 1435261 w 1620456"/>
              <a:gd name="connsiteY18" fmla="*/ 289367 h 1469985"/>
              <a:gd name="connsiteX19" fmla="*/ 1527859 w 1620456"/>
              <a:gd name="connsiteY19" fmla="*/ 231494 h 1469985"/>
              <a:gd name="connsiteX20" fmla="*/ 1551008 w 1620456"/>
              <a:gd name="connsiteY20" fmla="*/ 208344 h 1469985"/>
              <a:gd name="connsiteX21" fmla="*/ 1574157 w 1620456"/>
              <a:gd name="connsiteY21" fmla="*/ 104172 h 1469985"/>
              <a:gd name="connsiteX22" fmla="*/ 1585732 w 1620456"/>
              <a:gd name="connsiteY22" fmla="*/ 69448 h 1469985"/>
              <a:gd name="connsiteX23" fmla="*/ 1608881 w 1620456"/>
              <a:gd name="connsiteY23" fmla="*/ 34724 h 1469985"/>
              <a:gd name="connsiteX24" fmla="*/ 1620456 w 1620456"/>
              <a:gd name="connsiteY24" fmla="*/ 0 h 146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0456" h="1469985">
                <a:moveTo>
                  <a:pt x="0" y="1469985"/>
                </a:moveTo>
                <a:cubicBezTo>
                  <a:pt x="27008" y="1462269"/>
                  <a:pt x="54626" y="1456435"/>
                  <a:pt x="81023" y="1446836"/>
                </a:cubicBezTo>
                <a:cubicBezTo>
                  <a:pt x="114436" y="1434686"/>
                  <a:pt x="208548" y="1375289"/>
                  <a:pt x="219919" y="1365813"/>
                </a:cubicBezTo>
                <a:cubicBezTo>
                  <a:pt x="243068" y="1346522"/>
                  <a:pt x="264938" y="1325582"/>
                  <a:pt x="289367" y="1307939"/>
                </a:cubicBezTo>
                <a:cubicBezTo>
                  <a:pt x="334477" y="1275360"/>
                  <a:pt x="383392" y="1248248"/>
                  <a:pt x="428264" y="1215342"/>
                </a:cubicBezTo>
                <a:lnTo>
                  <a:pt x="601884" y="1088020"/>
                </a:lnTo>
                <a:cubicBezTo>
                  <a:pt x="609600" y="1076445"/>
                  <a:pt x="616343" y="1064159"/>
                  <a:pt x="625033" y="1053296"/>
                </a:cubicBezTo>
                <a:cubicBezTo>
                  <a:pt x="631850" y="1044775"/>
                  <a:pt x="639759" y="1037084"/>
                  <a:pt x="648183" y="1030147"/>
                </a:cubicBezTo>
                <a:cubicBezTo>
                  <a:pt x="705394" y="983032"/>
                  <a:pt x="755513" y="924396"/>
                  <a:pt x="821803" y="891251"/>
                </a:cubicBezTo>
                <a:cubicBezTo>
                  <a:pt x="844952" y="879676"/>
                  <a:pt x="868530" y="868921"/>
                  <a:pt x="891251" y="856527"/>
                </a:cubicBezTo>
                <a:cubicBezTo>
                  <a:pt x="925998" y="837574"/>
                  <a:pt x="960256" y="820108"/>
                  <a:pt x="983848" y="787079"/>
                </a:cubicBezTo>
                <a:cubicBezTo>
                  <a:pt x="993877" y="773038"/>
                  <a:pt x="999281" y="756213"/>
                  <a:pt x="1006998" y="740780"/>
                </a:cubicBezTo>
                <a:cubicBezTo>
                  <a:pt x="1011243" y="719555"/>
                  <a:pt x="1019171" y="653521"/>
                  <a:pt x="1041722" y="636608"/>
                </a:cubicBezTo>
                <a:cubicBezTo>
                  <a:pt x="1061243" y="621967"/>
                  <a:pt x="1089344" y="624371"/>
                  <a:pt x="1111170" y="613458"/>
                </a:cubicBezTo>
                <a:cubicBezTo>
                  <a:pt x="1126603" y="605742"/>
                  <a:pt x="1141449" y="596717"/>
                  <a:pt x="1157469" y="590309"/>
                </a:cubicBezTo>
                <a:cubicBezTo>
                  <a:pt x="1180125" y="581247"/>
                  <a:pt x="1226917" y="567160"/>
                  <a:pt x="1226917" y="567160"/>
                </a:cubicBezTo>
                <a:cubicBezTo>
                  <a:pt x="1350326" y="443749"/>
                  <a:pt x="1219843" y="590550"/>
                  <a:pt x="1331089" y="381965"/>
                </a:cubicBezTo>
                <a:cubicBezTo>
                  <a:pt x="1341360" y="362707"/>
                  <a:pt x="1361075" y="350166"/>
                  <a:pt x="1377388" y="335666"/>
                </a:cubicBezTo>
                <a:cubicBezTo>
                  <a:pt x="1395852" y="319253"/>
                  <a:pt x="1415022" y="303534"/>
                  <a:pt x="1435261" y="289367"/>
                </a:cubicBezTo>
                <a:cubicBezTo>
                  <a:pt x="1459619" y="272317"/>
                  <a:pt x="1502516" y="251768"/>
                  <a:pt x="1527859" y="231494"/>
                </a:cubicBezTo>
                <a:cubicBezTo>
                  <a:pt x="1536380" y="224677"/>
                  <a:pt x="1543292" y="216061"/>
                  <a:pt x="1551008" y="208344"/>
                </a:cubicBezTo>
                <a:cubicBezTo>
                  <a:pt x="1558724" y="173620"/>
                  <a:pt x="1565530" y="138681"/>
                  <a:pt x="1574157" y="104172"/>
                </a:cubicBezTo>
                <a:cubicBezTo>
                  <a:pt x="1577116" y="92335"/>
                  <a:pt x="1580276" y="80361"/>
                  <a:pt x="1585732" y="69448"/>
                </a:cubicBezTo>
                <a:cubicBezTo>
                  <a:pt x="1591953" y="57006"/>
                  <a:pt x="1602660" y="47166"/>
                  <a:pt x="1608881" y="34724"/>
                </a:cubicBezTo>
                <a:cubicBezTo>
                  <a:pt x="1614337" y="23811"/>
                  <a:pt x="1620456" y="0"/>
                  <a:pt x="162045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F5572A6-DF55-4F0C-8025-54271468374B}"/>
              </a:ext>
            </a:extLst>
          </p:cNvPr>
          <p:cNvSpPr/>
          <p:nvPr/>
        </p:nvSpPr>
        <p:spPr>
          <a:xfrm>
            <a:off x="1165860" y="2590002"/>
            <a:ext cx="1805940" cy="1440978"/>
          </a:xfrm>
          <a:custGeom>
            <a:avLst/>
            <a:gdLst>
              <a:gd name="connsiteX0" fmla="*/ 0 w 1805940"/>
              <a:gd name="connsiteY0" fmla="*/ 1440978 h 1440978"/>
              <a:gd name="connsiteX1" fmla="*/ 106680 w 1805940"/>
              <a:gd name="connsiteY1" fmla="*/ 1341918 h 1440978"/>
              <a:gd name="connsiteX2" fmla="*/ 213360 w 1805940"/>
              <a:gd name="connsiteY2" fmla="*/ 1258098 h 1440978"/>
              <a:gd name="connsiteX3" fmla="*/ 304800 w 1805940"/>
              <a:gd name="connsiteY3" fmla="*/ 1242858 h 1440978"/>
              <a:gd name="connsiteX4" fmla="*/ 327660 w 1805940"/>
              <a:gd name="connsiteY4" fmla="*/ 1219998 h 1440978"/>
              <a:gd name="connsiteX5" fmla="*/ 358140 w 1805940"/>
              <a:gd name="connsiteY5" fmla="*/ 1204758 h 1440978"/>
              <a:gd name="connsiteX6" fmla="*/ 464820 w 1805940"/>
              <a:gd name="connsiteY6" fmla="*/ 1143798 h 1440978"/>
              <a:gd name="connsiteX7" fmla="*/ 563880 w 1805940"/>
              <a:gd name="connsiteY7" fmla="*/ 1014258 h 1440978"/>
              <a:gd name="connsiteX8" fmla="*/ 579120 w 1805940"/>
              <a:gd name="connsiteY8" fmla="*/ 983778 h 1440978"/>
              <a:gd name="connsiteX9" fmla="*/ 662940 w 1805940"/>
              <a:gd name="connsiteY9" fmla="*/ 953298 h 1440978"/>
              <a:gd name="connsiteX10" fmla="*/ 693420 w 1805940"/>
              <a:gd name="connsiteY10" fmla="*/ 938058 h 1440978"/>
              <a:gd name="connsiteX11" fmla="*/ 739140 w 1805940"/>
              <a:gd name="connsiteY11" fmla="*/ 907578 h 1440978"/>
              <a:gd name="connsiteX12" fmla="*/ 807720 w 1805940"/>
              <a:gd name="connsiteY12" fmla="*/ 838998 h 1440978"/>
              <a:gd name="connsiteX13" fmla="*/ 853440 w 1805940"/>
              <a:gd name="connsiteY13" fmla="*/ 747558 h 1440978"/>
              <a:gd name="connsiteX14" fmla="*/ 960120 w 1805940"/>
              <a:gd name="connsiteY14" fmla="*/ 663738 h 1440978"/>
              <a:gd name="connsiteX15" fmla="*/ 1120140 w 1805940"/>
              <a:gd name="connsiteY15" fmla="*/ 587538 h 1440978"/>
              <a:gd name="connsiteX16" fmla="*/ 1211580 w 1805940"/>
              <a:gd name="connsiteY16" fmla="*/ 557058 h 1440978"/>
              <a:gd name="connsiteX17" fmla="*/ 1310640 w 1805940"/>
              <a:gd name="connsiteY17" fmla="*/ 488478 h 1440978"/>
              <a:gd name="connsiteX18" fmla="*/ 1348740 w 1805940"/>
              <a:gd name="connsiteY18" fmla="*/ 427518 h 1440978"/>
              <a:gd name="connsiteX19" fmla="*/ 1394460 w 1805940"/>
              <a:gd name="connsiteY19" fmla="*/ 404658 h 1440978"/>
              <a:gd name="connsiteX20" fmla="*/ 1432560 w 1805940"/>
              <a:gd name="connsiteY20" fmla="*/ 381798 h 1440978"/>
              <a:gd name="connsiteX21" fmla="*/ 1508760 w 1805940"/>
              <a:gd name="connsiteY21" fmla="*/ 358938 h 1440978"/>
              <a:gd name="connsiteX22" fmla="*/ 1615440 w 1805940"/>
              <a:gd name="connsiteY22" fmla="*/ 290358 h 1440978"/>
              <a:gd name="connsiteX23" fmla="*/ 1638300 w 1805940"/>
              <a:gd name="connsiteY23" fmla="*/ 267498 h 1440978"/>
              <a:gd name="connsiteX24" fmla="*/ 1645920 w 1805940"/>
              <a:gd name="connsiteY24" fmla="*/ 244638 h 1440978"/>
              <a:gd name="connsiteX25" fmla="*/ 1691640 w 1805940"/>
              <a:gd name="connsiteY25" fmla="*/ 191298 h 1440978"/>
              <a:gd name="connsiteX26" fmla="*/ 1714500 w 1805940"/>
              <a:gd name="connsiteY26" fmla="*/ 176058 h 1440978"/>
              <a:gd name="connsiteX27" fmla="*/ 1729740 w 1805940"/>
              <a:gd name="connsiteY27" fmla="*/ 137958 h 1440978"/>
              <a:gd name="connsiteX28" fmla="*/ 1760220 w 1805940"/>
              <a:gd name="connsiteY28" fmla="*/ 54138 h 1440978"/>
              <a:gd name="connsiteX29" fmla="*/ 1798320 w 1805940"/>
              <a:gd name="connsiteY29" fmla="*/ 798 h 1440978"/>
              <a:gd name="connsiteX30" fmla="*/ 1805940 w 1805940"/>
              <a:gd name="connsiteY30" fmla="*/ 798 h 144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05940" h="1440978">
                <a:moveTo>
                  <a:pt x="0" y="1440978"/>
                </a:moveTo>
                <a:cubicBezTo>
                  <a:pt x="44081" y="1367510"/>
                  <a:pt x="2843" y="1424987"/>
                  <a:pt x="106680" y="1341918"/>
                </a:cubicBezTo>
                <a:cubicBezTo>
                  <a:pt x="120001" y="1331261"/>
                  <a:pt x="181151" y="1267571"/>
                  <a:pt x="213360" y="1258098"/>
                </a:cubicBezTo>
                <a:cubicBezTo>
                  <a:pt x="243005" y="1249379"/>
                  <a:pt x="274320" y="1247938"/>
                  <a:pt x="304800" y="1242858"/>
                </a:cubicBezTo>
                <a:cubicBezTo>
                  <a:pt x="312420" y="1235238"/>
                  <a:pt x="318891" y="1226262"/>
                  <a:pt x="327660" y="1219998"/>
                </a:cubicBezTo>
                <a:cubicBezTo>
                  <a:pt x="336903" y="1213396"/>
                  <a:pt x="348210" y="1210275"/>
                  <a:pt x="358140" y="1204758"/>
                </a:cubicBezTo>
                <a:cubicBezTo>
                  <a:pt x="393942" y="1184868"/>
                  <a:pt x="431493" y="1167603"/>
                  <a:pt x="464820" y="1143798"/>
                </a:cubicBezTo>
                <a:cubicBezTo>
                  <a:pt x="509688" y="1111749"/>
                  <a:pt x="539877" y="1062264"/>
                  <a:pt x="563880" y="1014258"/>
                </a:cubicBezTo>
                <a:cubicBezTo>
                  <a:pt x="568960" y="1004098"/>
                  <a:pt x="569446" y="989731"/>
                  <a:pt x="579120" y="983778"/>
                </a:cubicBezTo>
                <a:cubicBezTo>
                  <a:pt x="604440" y="968197"/>
                  <a:pt x="635336" y="964339"/>
                  <a:pt x="662940" y="953298"/>
                </a:cubicBezTo>
                <a:cubicBezTo>
                  <a:pt x="673487" y="949079"/>
                  <a:pt x="683680" y="943902"/>
                  <a:pt x="693420" y="938058"/>
                </a:cubicBezTo>
                <a:cubicBezTo>
                  <a:pt x="709126" y="928634"/>
                  <a:pt x="725638" y="919955"/>
                  <a:pt x="739140" y="907578"/>
                </a:cubicBezTo>
                <a:cubicBezTo>
                  <a:pt x="842500" y="812831"/>
                  <a:pt x="745164" y="880702"/>
                  <a:pt x="807720" y="838998"/>
                </a:cubicBezTo>
                <a:cubicBezTo>
                  <a:pt x="821675" y="804109"/>
                  <a:pt x="829483" y="779501"/>
                  <a:pt x="853440" y="747558"/>
                </a:cubicBezTo>
                <a:cubicBezTo>
                  <a:pt x="878791" y="713757"/>
                  <a:pt x="925816" y="683127"/>
                  <a:pt x="960120" y="663738"/>
                </a:cubicBezTo>
                <a:cubicBezTo>
                  <a:pt x="986552" y="648798"/>
                  <a:pt x="1077721" y="603166"/>
                  <a:pt x="1120140" y="587538"/>
                </a:cubicBezTo>
                <a:cubicBezTo>
                  <a:pt x="1150288" y="576431"/>
                  <a:pt x="1181871" y="569291"/>
                  <a:pt x="1211580" y="557058"/>
                </a:cubicBezTo>
                <a:cubicBezTo>
                  <a:pt x="1238136" y="546123"/>
                  <a:pt x="1294983" y="500221"/>
                  <a:pt x="1310640" y="488478"/>
                </a:cubicBezTo>
                <a:cubicBezTo>
                  <a:pt x="1323340" y="468158"/>
                  <a:pt x="1331796" y="444462"/>
                  <a:pt x="1348740" y="427518"/>
                </a:cubicBezTo>
                <a:cubicBezTo>
                  <a:pt x="1360788" y="415470"/>
                  <a:pt x="1379502" y="412817"/>
                  <a:pt x="1394460" y="404658"/>
                </a:cubicBezTo>
                <a:cubicBezTo>
                  <a:pt x="1407462" y="397566"/>
                  <a:pt x="1419077" y="387927"/>
                  <a:pt x="1432560" y="381798"/>
                </a:cubicBezTo>
                <a:cubicBezTo>
                  <a:pt x="1558852" y="324393"/>
                  <a:pt x="1416646" y="395784"/>
                  <a:pt x="1508760" y="358938"/>
                </a:cubicBezTo>
                <a:cubicBezTo>
                  <a:pt x="1552674" y="341372"/>
                  <a:pt x="1577407" y="321476"/>
                  <a:pt x="1615440" y="290358"/>
                </a:cubicBezTo>
                <a:cubicBezTo>
                  <a:pt x="1623780" y="283534"/>
                  <a:pt x="1630680" y="275118"/>
                  <a:pt x="1638300" y="267498"/>
                </a:cubicBezTo>
                <a:cubicBezTo>
                  <a:pt x="1640840" y="259878"/>
                  <a:pt x="1641935" y="251612"/>
                  <a:pt x="1645920" y="244638"/>
                </a:cubicBezTo>
                <a:cubicBezTo>
                  <a:pt x="1655093" y="228585"/>
                  <a:pt x="1676900" y="203582"/>
                  <a:pt x="1691640" y="191298"/>
                </a:cubicBezTo>
                <a:cubicBezTo>
                  <a:pt x="1698675" y="185435"/>
                  <a:pt x="1706880" y="181138"/>
                  <a:pt x="1714500" y="176058"/>
                </a:cubicBezTo>
                <a:cubicBezTo>
                  <a:pt x="1719580" y="163358"/>
                  <a:pt x="1726874" y="151333"/>
                  <a:pt x="1729740" y="137958"/>
                </a:cubicBezTo>
                <a:cubicBezTo>
                  <a:pt x="1747722" y="54042"/>
                  <a:pt x="1714499" y="84619"/>
                  <a:pt x="1760220" y="54138"/>
                </a:cubicBezTo>
                <a:cubicBezTo>
                  <a:pt x="1768873" y="41158"/>
                  <a:pt x="1788868" y="10250"/>
                  <a:pt x="1798320" y="798"/>
                </a:cubicBezTo>
                <a:cubicBezTo>
                  <a:pt x="1800116" y="-998"/>
                  <a:pt x="1803400" y="798"/>
                  <a:pt x="1805940" y="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55DD00E9-A5ED-4877-9E55-B981B791183D}"/>
              </a:ext>
            </a:extLst>
          </p:cNvPr>
          <p:cNvSpPr/>
          <p:nvPr/>
        </p:nvSpPr>
        <p:spPr>
          <a:xfrm>
            <a:off x="1165860" y="2590800"/>
            <a:ext cx="2095500" cy="1432560"/>
          </a:xfrm>
          <a:custGeom>
            <a:avLst/>
            <a:gdLst>
              <a:gd name="connsiteX0" fmla="*/ 0 w 2095500"/>
              <a:gd name="connsiteY0" fmla="*/ 1432560 h 1432560"/>
              <a:gd name="connsiteX1" fmla="*/ 45720 w 2095500"/>
              <a:gd name="connsiteY1" fmla="*/ 1424940 h 1432560"/>
              <a:gd name="connsiteX2" fmla="*/ 114300 w 2095500"/>
              <a:gd name="connsiteY2" fmla="*/ 1417320 h 1432560"/>
              <a:gd name="connsiteX3" fmla="*/ 144780 w 2095500"/>
              <a:gd name="connsiteY3" fmla="*/ 1386840 h 1432560"/>
              <a:gd name="connsiteX4" fmla="*/ 213360 w 2095500"/>
              <a:gd name="connsiteY4" fmla="*/ 1371600 h 1432560"/>
              <a:gd name="connsiteX5" fmla="*/ 289560 w 2095500"/>
              <a:gd name="connsiteY5" fmla="*/ 1280160 h 1432560"/>
              <a:gd name="connsiteX6" fmla="*/ 320040 w 2095500"/>
              <a:gd name="connsiteY6" fmla="*/ 1249680 h 1432560"/>
              <a:gd name="connsiteX7" fmla="*/ 335280 w 2095500"/>
              <a:gd name="connsiteY7" fmla="*/ 1226820 h 1432560"/>
              <a:gd name="connsiteX8" fmla="*/ 358140 w 2095500"/>
              <a:gd name="connsiteY8" fmla="*/ 1211580 h 1432560"/>
              <a:gd name="connsiteX9" fmla="*/ 411480 w 2095500"/>
              <a:gd name="connsiteY9" fmla="*/ 1181100 h 1432560"/>
              <a:gd name="connsiteX10" fmla="*/ 487680 w 2095500"/>
              <a:gd name="connsiteY10" fmla="*/ 1143000 h 1432560"/>
              <a:gd name="connsiteX11" fmla="*/ 548640 w 2095500"/>
              <a:gd name="connsiteY11" fmla="*/ 1082040 h 1432560"/>
              <a:gd name="connsiteX12" fmla="*/ 609600 w 2095500"/>
              <a:gd name="connsiteY12" fmla="*/ 982980 h 1432560"/>
              <a:gd name="connsiteX13" fmla="*/ 716280 w 2095500"/>
              <a:gd name="connsiteY13" fmla="*/ 906780 h 1432560"/>
              <a:gd name="connsiteX14" fmla="*/ 868680 w 2095500"/>
              <a:gd name="connsiteY14" fmla="*/ 815340 h 1432560"/>
              <a:gd name="connsiteX15" fmla="*/ 944880 w 2095500"/>
              <a:gd name="connsiteY15" fmla="*/ 777240 h 1432560"/>
              <a:gd name="connsiteX16" fmla="*/ 975360 w 2095500"/>
              <a:gd name="connsiteY16" fmla="*/ 762000 h 1432560"/>
              <a:gd name="connsiteX17" fmla="*/ 1036320 w 2095500"/>
              <a:gd name="connsiteY17" fmla="*/ 746760 h 1432560"/>
              <a:gd name="connsiteX18" fmla="*/ 1112520 w 2095500"/>
              <a:gd name="connsiteY18" fmla="*/ 708660 h 1432560"/>
              <a:gd name="connsiteX19" fmla="*/ 1143000 w 2095500"/>
              <a:gd name="connsiteY19" fmla="*/ 693420 h 1432560"/>
              <a:gd name="connsiteX20" fmla="*/ 1196340 w 2095500"/>
              <a:gd name="connsiteY20" fmla="*/ 662940 h 1432560"/>
              <a:gd name="connsiteX21" fmla="*/ 1219200 w 2095500"/>
              <a:gd name="connsiteY21" fmla="*/ 647700 h 1432560"/>
              <a:gd name="connsiteX22" fmla="*/ 1226820 w 2095500"/>
              <a:gd name="connsiteY22" fmla="*/ 617220 h 1432560"/>
              <a:gd name="connsiteX23" fmla="*/ 1257300 w 2095500"/>
              <a:gd name="connsiteY23" fmla="*/ 571500 h 1432560"/>
              <a:gd name="connsiteX24" fmla="*/ 1272540 w 2095500"/>
              <a:gd name="connsiteY24" fmla="*/ 548640 h 1432560"/>
              <a:gd name="connsiteX25" fmla="*/ 1325880 w 2095500"/>
              <a:gd name="connsiteY25" fmla="*/ 502920 h 1432560"/>
              <a:gd name="connsiteX26" fmla="*/ 1363980 w 2095500"/>
              <a:gd name="connsiteY26" fmla="*/ 480060 h 1432560"/>
              <a:gd name="connsiteX27" fmla="*/ 1562100 w 2095500"/>
              <a:gd name="connsiteY27" fmla="*/ 457200 h 1432560"/>
              <a:gd name="connsiteX28" fmla="*/ 1592580 w 2095500"/>
              <a:gd name="connsiteY28" fmla="*/ 441960 h 1432560"/>
              <a:gd name="connsiteX29" fmla="*/ 1661160 w 2095500"/>
              <a:gd name="connsiteY29" fmla="*/ 365760 h 1432560"/>
              <a:gd name="connsiteX30" fmla="*/ 1684020 w 2095500"/>
              <a:gd name="connsiteY30" fmla="*/ 350520 h 1432560"/>
              <a:gd name="connsiteX31" fmla="*/ 1760220 w 2095500"/>
              <a:gd name="connsiteY31" fmla="*/ 274320 h 1432560"/>
              <a:gd name="connsiteX32" fmla="*/ 1821180 w 2095500"/>
              <a:gd name="connsiteY32" fmla="*/ 228600 h 1432560"/>
              <a:gd name="connsiteX33" fmla="*/ 1866900 w 2095500"/>
              <a:gd name="connsiteY33" fmla="*/ 198120 h 1432560"/>
              <a:gd name="connsiteX34" fmla="*/ 1897380 w 2095500"/>
              <a:gd name="connsiteY34" fmla="*/ 167640 h 1432560"/>
              <a:gd name="connsiteX35" fmla="*/ 1920240 w 2095500"/>
              <a:gd name="connsiteY35" fmla="*/ 83820 h 1432560"/>
              <a:gd name="connsiteX36" fmla="*/ 2004060 w 2095500"/>
              <a:gd name="connsiteY36" fmla="*/ 53340 h 1432560"/>
              <a:gd name="connsiteX37" fmla="*/ 2065020 w 2095500"/>
              <a:gd name="connsiteY37" fmla="*/ 22860 h 1432560"/>
              <a:gd name="connsiteX38" fmla="*/ 2087880 w 2095500"/>
              <a:gd name="connsiteY38" fmla="*/ 15240 h 1432560"/>
              <a:gd name="connsiteX39" fmla="*/ 2095500 w 2095500"/>
              <a:gd name="connsiteY39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95500" h="1432560">
                <a:moveTo>
                  <a:pt x="0" y="1432560"/>
                </a:moveTo>
                <a:cubicBezTo>
                  <a:pt x="15240" y="1430020"/>
                  <a:pt x="30405" y="1426982"/>
                  <a:pt x="45720" y="1424940"/>
                </a:cubicBezTo>
                <a:cubicBezTo>
                  <a:pt x="68519" y="1421900"/>
                  <a:pt x="92832" y="1425577"/>
                  <a:pt x="114300" y="1417320"/>
                </a:cubicBezTo>
                <a:cubicBezTo>
                  <a:pt x="127711" y="1412162"/>
                  <a:pt x="133088" y="1395191"/>
                  <a:pt x="144780" y="1386840"/>
                </a:cubicBezTo>
                <a:cubicBezTo>
                  <a:pt x="156198" y="1378684"/>
                  <a:pt x="209920" y="1372173"/>
                  <a:pt x="213360" y="1371600"/>
                </a:cubicBezTo>
                <a:cubicBezTo>
                  <a:pt x="238760" y="1341120"/>
                  <a:pt x="261505" y="1308215"/>
                  <a:pt x="289560" y="1280160"/>
                </a:cubicBezTo>
                <a:cubicBezTo>
                  <a:pt x="299720" y="1270000"/>
                  <a:pt x="310689" y="1260589"/>
                  <a:pt x="320040" y="1249680"/>
                </a:cubicBezTo>
                <a:cubicBezTo>
                  <a:pt x="326000" y="1242727"/>
                  <a:pt x="328804" y="1233296"/>
                  <a:pt x="335280" y="1226820"/>
                </a:cubicBezTo>
                <a:cubicBezTo>
                  <a:pt x="341756" y="1220344"/>
                  <a:pt x="350287" y="1216292"/>
                  <a:pt x="358140" y="1211580"/>
                </a:cubicBezTo>
                <a:cubicBezTo>
                  <a:pt x="375700" y="1201044"/>
                  <a:pt x="393382" y="1190681"/>
                  <a:pt x="411480" y="1181100"/>
                </a:cubicBezTo>
                <a:cubicBezTo>
                  <a:pt x="436578" y="1167813"/>
                  <a:pt x="464658" y="1159627"/>
                  <a:pt x="487680" y="1143000"/>
                </a:cubicBezTo>
                <a:cubicBezTo>
                  <a:pt x="510976" y="1126175"/>
                  <a:pt x="534383" y="1106991"/>
                  <a:pt x="548640" y="1082040"/>
                </a:cubicBezTo>
                <a:cubicBezTo>
                  <a:pt x="557022" y="1067371"/>
                  <a:pt x="595654" y="996926"/>
                  <a:pt x="609600" y="982980"/>
                </a:cubicBezTo>
                <a:cubicBezTo>
                  <a:pt x="660969" y="931611"/>
                  <a:pt x="668127" y="938882"/>
                  <a:pt x="716280" y="906780"/>
                </a:cubicBezTo>
                <a:cubicBezTo>
                  <a:pt x="835638" y="827208"/>
                  <a:pt x="746528" y="876416"/>
                  <a:pt x="868680" y="815340"/>
                </a:cubicBezTo>
                <a:lnTo>
                  <a:pt x="944880" y="777240"/>
                </a:lnTo>
                <a:cubicBezTo>
                  <a:pt x="955040" y="772160"/>
                  <a:pt x="964584" y="765592"/>
                  <a:pt x="975360" y="762000"/>
                </a:cubicBezTo>
                <a:cubicBezTo>
                  <a:pt x="1010507" y="750284"/>
                  <a:pt x="990344" y="755955"/>
                  <a:pt x="1036320" y="746760"/>
                </a:cubicBezTo>
                <a:lnTo>
                  <a:pt x="1112520" y="708660"/>
                </a:lnTo>
                <a:cubicBezTo>
                  <a:pt x="1122680" y="703580"/>
                  <a:pt x="1133137" y="699056"/>
                  <a:pt x="1143000" y="693420"/>
                </a:cubicBezTo>
                <a:cubicBezTo>
                  <a:pt x="1160780" y="683260"/>
                  <a:pt x="1178780" y="673476"/>
                  <a:pt x="1196340" y="662940"/>
                </a:cubicBezTo>
                <a:cubicBezTo>
                  <a:pt x="1204193" y="658228"/>
                  <a:pt x="1211580" y="652780"/>
                  <a:pt x="1219200" y="647700"/>
                </a:cubicBezTo>
                <a:cubicBezTo>
                  <a:pt x="1221740" y="637540"/>
                  <a:pt x="1222136" y="626587"/>
                  <a:pt x="1226820" y="617220"/>
                </a:cubicBezTo>
                <a:cubicBezTo>
                  <a:pt x="1235011" y="600837"/>
                  <a:pt x="1247140" y="586740"/>
                  <a:pt x="1257300" y="571500"/>
                </a:cubicBezTo>
                <a:cubicBezTo>
                  <a:pt x="1262380" y="563880"/>
                  <a:pt x="1266064" y="555116"/>
                  <a:pt x="1272540" y="548640"/>
                </a:cubicBezTo>
                <a:cubicBezTo>
                  <a:pt x="1296086" y="525094"/>
                  <a:pt x="1296554" y="522471"/>
                  <a:pt x="1325880" y="502920"/>
                </a:cubicBezTo>
                <a:cubicBezTo>
                  <a:pt x="1338203" y="494705"/>
                  <a:pt x="1349439" y="482874"/>
                  <a:pt x="1363980" y="480060"/>
                </a:cubicBezTo>
                <a:cubicBezTo>
                  <a:pt x="1429247" y="467428"/>
                  <a:pt x="1496060" y="464820"/>
                  <a:pt x="1562100" y="457200"/>
                </a:cubicBezTo>
                <a:cubicBezTo>
                  <a:pt x="1572260" y="452120"/>
                  <a:pt x="1583710" y="449056"/>
                  <a:pt x="1592580" y="441960"/>
                </a:cubicBezTo>
                <a:cubicBezTo>
                  <a:pt x="1693814" y="360973"/>
                  <a:pt x="1597948" y="428972"/>
                  <a:pt x="1661160" y="365760"/>
                </a:cubicBezTo>
                <a:cubicBezTo>
                  <a:pt x="1667636" y="359284"/>
                  <a:pt x="1677291" y="356732"/>
                  <a:pt x="1684020" y="350520"/>
                </a:cubicBezTo>
                <a:cubicBezTo>
                  <a:pt x="1710415" y="326155"/>
                  <a:pt x="1731483" y="295873"/>
                  <a:pt x="1760220" y="274320"/>
                </a:cubicBezTo>
                <a:cubicBezTo>
                  <a:pt x="1780540" y="259080"/>
                  <a:pt x="1800046" y="242689"/>
                  <a:pt x="1821180" y="228600"/>
                </a:cubicBezTo>
                <a:cubicBezTo>
                  <a:pt x="1836420" y="218440"/>
                  <a:pt x="1852597" y="209562"/>
                  <a:pt x="1866900" y="198120"/>
                </a:cubicBezTo>
                <a:cubicBezTo>
                  <a:pt x="1878120" y="189144"/>
                  <a:pt x="1887220" y="177800"/>
                  <a:pt x="1897380" y="167640"/>
                </a:cubicBezTo>
                <a:cubicBezTo>
                  <a:pt x="1901556" y="150935"/>
                  <a:pt x="1916122" y="91232"/>
                  <a:pt x="1920240" y="83820"/>
                </a:cubicBezTo>
                <a:cubicBezTo>
                  <a:pt x="1931278" y="63952"/>
                  <a:pt x="2001112" y="54814"/>
                  <a:pt x="2004060" y="53340"/>
                </a:cubicBezTo>
                <a:cubicBezTo>
                  <a:pt x="2024380" y="43180"/>
                  <a:pt x="2043467" y="30044"/>
                  <a:pt x="2065020" y="22860"/>
                </a:cubicBezTo>
                <a:cubicBezTo>
                  <a:pt x="2072640" y="20320"/>
                  <a:pt x="2081454" y="20059"/>
                  <a:pt x="2087880" y="15240"/>
                </a:cubicBezTo>
                <a:cubicBezTo>
                  <a:pt x="2092424" y="11832"/>
                  <a:pt x="2092960" y="5080"/>
                  <a:pt x="2095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370AD2FF-2FAE-4EB9-8854-1FC37FD4AEDC}"/>
              </a:ext>
            </a:extLst>
          </p:cNvPr>
          <p:cNvSpPr/>
          <p:nvPr/>
        </p:nvSpPr>
        <p:spPr>
          <a:xfrm>
            <a:off x="1203960" y="2590800"/>
            <a:ext cx="2293649" cy="1424940"/>
          </a:xfrm>
          <a:custGeom>
            <a:avLst/>
            <a:gdLst>
              <a:gd name="connsiteX0" fmla="*/ 0 w 2293649"/>
              <a:gd name="connsiteY0" fmla="*/ 1424940 h 1424940"/>
              <a:gd name="connsiteX1" fmla="*/ 76200 w 2293649"/>
              <a:gd name="connsiteY1" fmla="*/ 1386840 h 1424940"/>
              <a:gd name="connsiteX2" fmla="*/ 152400 w 2293649"/>
              <a:gd name="connsiteY2" fmla="*/ 1348740 h 1424940"/>
              <a:gd name="connsiteX3" fmla="*/ 182880 w 2293649"/>
              <a:gd name="connsiteY3" fmla="*/ 1318260 h 1424940"/>
              <a:gd name="connsiteX4" fmla="*/ 205740 w 2293649"/>
              <a:gd name="connsiteY4" fmla="*/ 1303020 h 1424940"/>
              <a:gd name="connsiteX5" fmla="*/ 281940 w 2293649"/>
              <a:gd name="connsiteY5" fmla="*/ 1211580 h 1424940"/>
              <a:gd name="connsiteX6" fmla="*/ 297180 w 2293649"/>
              <a:gd name="connsiteY6" fmla="*/ 1188720 h 1424940"/>
              <a:gd name="connsiteX7" fmla="*/ 350520 w 2293649"/>
              <a:gd name="connsiteY7" fmla="*/ 1104900 h 1424940"/>
              <a:gd name="connsiteX8" fmla="*/ 480060 w 2293649"/>
              <a:gd name="connsiteY8" fmla="*/ 1089660 h 1424940"/>
              <a:gd name="connsiteX9" fmla="*/ 632460 w 2293649"/>
              <a:gd name="connsiteY9" fmla="*/ 1021080 h 1424940"/>
              <a:gd name="connsiteX10" fmla="*/ 655320 w 2293649"/>
              <a:gd name="connsiteY10" fmla="*/ 990600 h 1424940"/>
              <a:gd name="connsiteX11" fmla="*/ 754380 w 2293649"/>
              <a:gd name="connsiteY11" fmla="*/ 899160 h 1424940"/>
              <a:gd name="connsiteX12" fmla="*/ 784860 w 2293649"/>
              <a:gd name="connsiteY12" fmla="*/ 876300 h 1424940"/>
              <a:gd name="connsiteX13" fmla="*/ 1021080 w 2293649"/>
              <a:gd name="connsiteY13" fmla="*/ 845820 h 1424940"/>
              <a:gd name="connsiteX14" fmla="*/ 1074420 w 2293649"/>
              <a:gd name="connsiteY14" fmla="*/ 822960 h 1424940"/>
              <a:gd name="connsiteX15" fmla="*/ 1112520 w 2293649"/>
              <a:gd name="connsiteY15" fmla="*/ 769620 h 1424940"/>
              <a:gd name="connsiteX16" fmla="*/ 1188720 w 2293649"/>
              <a:gd name="connsiteY16" fmla="*/ 708660 h 1424940"/>
              <a:gd name="connsiteX17" fmla="*/ 1211580 w 2293649"/>
              <a:gd name="connsiteY17" fmla="*/ 701040 h 1424940"/>
              <a:gd name="connsiteX18" fmla="*/ 1295400 w 2293649"/>
              <a:gd name="connsiteY18" fmla="*/ 678180 h 1424940"/>
              <a:gd name="connsiteX19" fmla="*/ 1333500 w 2293649"/>
              <a:gd name="connsiteY19" fmla="*/ 670560 h 1424940"/>
              <a:gd name="connsiteX20" fmla="*/ 1447800 w 2293649"/>
              <a:gd name="connsiteY20" fmla="*/ 632460 h 1424940"/>
              <a:gd name="connsiteX21" fmla="*/ 1493520 w 2293649"/>
              <a:gd name="connsiteY21" fmla="*/ 594360 h 1424940"/>
              <a:gd name="connsiteX22" fmla="*/ 1546860 w 2293649"/>
              <a:gd name="connsiteY22" fmla="*/ 556260 h 1424940"/>
              <a:gd name="connsiteX23" fmla="*/ 1623060 w 2293649"/>
              <a:gd name="connsiteY23" fmla="*/ 457200 h 1424940"/>
              <a:gd name="connsiteX24" fmla="*/ 1661160 w 2293649"/>
              <a:gd name="connsiteY24" fmla="*/ 434340 h 1424940"/>
              <a:gd name="connsiteX25" fmla="*/ 1744980 w 2293649"/>
              <a:gd name="connsiteY25" fmla="*/ 388620 h 1424940"/>
              <a:gd name="connsiteX26" fmla="*/ 1790700 w 2293649"/>
              <a:gd name="connsiteY26" fmla="*/ 342900 h 1424940"/>
              <a:gd name="connsiteX27" fmla="*/ 1805940 w 2293649"/>
              <a:gd name="connsiteY27" fmla="*/ 320040 h 1424940"/>
              <a:gd name="connsiteX28" fmla="*/ 1859280 w 2293649"/>
              <a:gd name="connsiteY28" fmla="*/ 259080 h 1424940"/>
              <a:gd name="connsiteX29" fmla="*/ 1889760 w 2293649"/>
              <a:gd name="connsiteY29" fmla="*/ 236220 h 1424940"/>
              <a:gd name="connsiteX30" fmla="*/ 1943100 w 2293649"/>
              <a:gd name="connsiteY30" fmla="*/ 213360 h 1424940"/>
              <a:gd name="connsiteX31" fmla="*/ 1996440 w 2293649"/>
              <a:gd name="connsiteY31" fmla="*/ 182880 h 1424940"/>
              <a:gd name="connsiteX32" fmla="*/ 2034540 w 2293649"/>
              <a:gd name="connsiteY32" fmla="*/ 137160 h 1424940"/>
              <a:gd name="connsiteX33" fmla="*/ 2057400 w 2293649"/>
              <a:gd name="connsiteY33" fmla="*/ 106680 h 1424940"/>
              <a:gd name="connsiteX34" fmla="*/ 2110740 w 2293649"/>
              <a:gd name="connsiteY34" fmla="*/ 76200 h 1424940"/>
              <a:gd name="connsiteX35" fmla="*/ 2270760 w 2293649"/>
              <a:gd name="connsiteY35" fmla="*/ 30480 h 1424940"/>
              <a:gd name="connsiteX36" fmla="*/ 2293620 w 2293649"/>
              <a:gd name="connsiteY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93649" h="1424940">
                <a:moveTo>
                  <a:pt x="0" y="1424940"/>
                </a:moveTo>
                <a:cubicBezTo>
                  <a:pt x="25400" y="1412240"/>
                  <a:pt x="51544" y="1400929"/>
                  <a:pt x="76200" y="1386840"/>
                </a:cubicBezTo>
                <a:cubicBezTo>
                  <a:pt x="136514" y="1352375"/>
                  <a:pt x="110113" y="1362836"/>
                  <a:pt x="152400" y="1348740"/>
                </a:cubicBezTo>
                <a:cubicBezTo>
                  <a:pt x="162560" y="1338580"/>
                  <a:pt x="171971" y="1327611"/>
                  <a:pt x="182880" y="1318260"/>
                </a:cubicBezTo>
                <a:cubicBezTo>
                  <a:pt x="189833" y="1312300"/>
                  <a:pt x="199508" y="1309731"/>
                  <a:pt x="205740" y="1303020"/>
                </a:cubicBezTo>
                <a:cubicBezTo>
                  <a:pt x="232738" y="1273946"/>
                  <a:pt x="259932" y="1244592"/>
                  <a:pt x="281940" y="1211580"/>
                </a:cubicBezTo>
                <a:cubicBezTo>
                  <a:pt x="287020" y="1203960"/>
                  <a:pt x="293390" y="1197057"/>
                  <a:pt x="297180" y="1188720"/>
                </a:cubicBezTo>
                <a:cubicBezTo>
                  <a:pt x="309667" y="1161249"/>
                  <a:pt x="311359" y="1114224"/>
                  <a:pt x="350520" y="1104900"/>
                </a:cubicBezTo>
                <a:cubicBezTo>
                  <a:pt x="392815" y="1094830"/>
                  <a:pt x="436880" y="1094740"/>
                  <a:pt x="480060" y="1089660"/>
                </a:cubicBezTo>
                <a:cubicBezTo>
                  <a:pt x="518325" y="1074943"/>
                  <a:pt x="594657" y="1051323"/>
                  <a:pt x="632460" y="1021080"/>
                </a:cubicBezTo>
                <a:cubicBezTo>
                  <a:pt x="642377" y="1013146"/>
                  <a:pt x="646824" y="1000040"/>
                  <a:pt x="655320" y="990600"/>
                </a:cubicBezTo>
                <a:cubicBezTo>
                  <a:pt x="685443" y="957130"/>
                  <a:pt x="719614" y="927605"/>
                  <a:pt x="754380" y="899160"/>
                </a:cubicBezTo>
                <a:cubicBezTo>
                  <a:pt x="764209" y="891118"/>
                  <a:pt x="773501" y="881980"/>
                  <a:pt x="784860" y="876300"/>
                </a:cubicBezTo>
                <a:cubicBezTo>
                  <a:pt x="848889" y="844285"/>
                  <a:pt x="981611" y="848978"/>
                  <a:pt x="1021080" y="845820"/>
                </a:cubicBezTo>
                <a:cubicBezTo>
                  <a:pt x="1039735" y="839602"/>
                  <a:pt x="1057942" y="834730"/>
                  <a:pt x="1074420" y="822960"/>
                </a:cubicBezTo>
                <a:cubicBezTo>
                  <a:pt x="1111548" y="796440"/>
                  <a:pt x="1085888" y="805130"/>
                  <a:pt x="1112520" y="769620"/>
                </a:cubicBezTo>
                <a:cubicBezTo>
                  <a:pt x="1130875" y="745147"/>
                  <a:pt x="1163012" y="722942"/>
                  <a:pt x="1188720" y="708660"/>
                </a:cubicBezTo>
                <a:cubicBezTo>
                  <a:pt x="1195741" y="704759"/>
                  <a:pt x="1203857" y="703247"/>
                  <a:pt x="1211580" y="701040"/>
                </a:cubicBezTo>
                <a:cubicBezTo>
                  <a:pt x="1239426" y="693084"/>
                  <a:pt x="1267304" y="685204"/>
                  <a:pt x="1295400" y="678180"/>
                </a:cubicBezTo>
                <a:cubicBezTo>
                  <a:pt x="1307965" y="675039"/>
                  <a:pt x="1320935" y="673701"/>
                  <a:pt x="1333500" y="670560"/>
                </a:cubicBezTo>
                <a:cubicBezTo>
                  <a:pt x="1386505" y="657309"/>
                  <a:pt x="1394409" y="652482"/>
                  <a:pt x="1447800" y="632460"/>
                </a:cubicBezTo>
                <a:cubicBezTo>
                  <a:pt x="1463040" y="619760"/>
                  <a:pt x="1477268" y="605736"/>
                  <a:pt x="1493520" y="594360"/>
                </a:cubicBezTo>
                <a:cubicBezTo>
                  <a:pt x="1539203" y="562382"/>
                  <a:pt x="1510689" y="598459"/>
                  <a:pt x="1546860" y="556260"/>
                </a:cubicBezTo>
                <a:cubicBezTo>
                  <a:pt x="1574146" y="524426"/>
                  <a:pt x="1591383" y="485710"/>
                  <a:pt x="1623060" y="457200"/>
                </a:cubicBezTo>
                <a:cubicBezTo>
                  <a:pt x="1634069" y="447292"/>
                  <a:pt x="1648120" y="441362"/>
                  <a:pt x="1661160" y="434340"/>
                </a:cubicBezTo>
                <a:cubicBezTo>
                  <a:pt x="1751057" y="385934"/>
                  <a:pt x="1694854" y="422037"/>
                  <a:pt x="1744980" y="388620"/>
                </a:cubicBezTo>
                <a:cubicBezTo>
                  <a:pt x="1780896" y="334746"/>
                  <a:pt x="1733990" y="399610"/>
                  <a:pt x="1790700" y="342900"/>
                </a:cubicBezTo>
                <a:cubicBezTo>
                  <a:pt x="1797176" y="336424"/>
                  <a:pt x="1800617" y="327492"/>
                  <a:pt x="1805940" y="320040"/>
                </a:cubicBezTo>
                <a:cubicBezTo>
                  <a:pt x="1825119" y="293189"/>
                  <a:pt x="1833738" y="281429"/>
                  <a:pt x="1859280" y="259080"/>
                </a:cubicBezTo>
                <a:cubicBezTo>
                  <a:pt x="1868838" y="250717"/>
                  <a:pt x="1878611" y="242301"/>
                  <a:pt x="1889760" y="236220"/>
                </a:cubicBezTo>
                <a:cubicBezTo>
                  <a:pt x="1906742" y="226957"/>
                  <a:pt x="1925798" y="222011"/>
                  <a:pt x="1943100" y="213360"/>
                </a:cubicBezTo>
                <a:cubicBezTo>
                  <a:pt x="1961416" y="204202"/>
                  <a:pt x="1978660" y="193040"/>
                  <a:pt x="1996440" y="182880"/>
                </a:cubicBezTo>
                <a:cubicBezTo>
                  <a:pt x="2009140" y="167640"/>
                  <a:pt x="2022147" y="152651"/>
                  <a:pt x="2034540" y="137160"/>
                </a:cubicBezTo>
                <a:cubicBezTo>
                  <a:pt x="2042474" y="127243"/>
                  <a:pt x="2048420" y="115660"/>
                  <a:pt x="2057400" y="106680"/>
                </a:cubicBezTo>
                <a:cubicBezTo>
                  <a:pt x="2067482" y="96598"/>
                  <a:pt x="2099641" y="81323"/>
                  <a:pt x="2110740" y="76200"/>
                </a:cubicBezTo>
                <a:cubicBezTo>
                  <a:pt x="2201945" y="34106"/>
                  <a:pt x="2161577" y="48677"/>
                  <a:pt x="2270760" y="30480"/>
                </a:cubicBezTo>
                <a:cubicBezTo>
                  <a:pt x="2295416" y="5824"/>
                  <a:pt x="2293620" y="18396"/>
                  <a:pt x="22936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68143BCC-054D-43B6-950F-62AB67776EA0}"/>
              </a:ext>
            </a:extLst>
          </p:cNvPr>
          <p:cNvSpPr/>
          <p:nvPr/>
        </p:nvSpPr>
        <p:spPr>
          <a:xfrm>
            <a:off x="1165860" y="2590800"/>
            <a:ext cx="1684020" cy="1440180"/>
          </a:xfrm>
          <a:custGeom>
            <a:avLst/>
            <a:gdLst>
              <a:gd name="connsiteX0" fmla="*/ 0 w 1684020"/>
              <a:gd name="connsiteY0" fmla="*/ 1440180 h 1440180"/>
              <a:gd name="connsiteX1" fmla="*/ 83820 w 1684020"/>
              <a:gd name="connsiteY1" fmla="*/ 1394460 h 1440180"/>
              <a:gd name="connsiteX2" fmla="*/ 114300 w 1684020"/>
              <a:gd name="connsiteY2" fmla="*/ 1356360 h 1440180"/>
              <a:gd name="connsiteX3" fmla="*/ 160020 w 1684020"/>
              <a:gd name="connsiteY3" fmla="*/ 1333500 h 1440180"/>
              <a:gd name="connsiteX4" fmla="*/ 243840 w 1684020"/>
              <a:gd name="connsiteY4" fmla="*/ 1257300 h 1440180"/>
              <a:gd name="connsiteX5" fmla="*/ 335280 w 1684020"/>
              <a:gd name="connsiteY5" fmla="*/ 1158240 h 1440180"/>
              <a:gd name="connsiteX6" fmla="*/ 381000 w 1684020"/>
              <a:gd name="connsiteY6" fmla="*/ 1120140 h 1440180"/>
              <a:gd name="connsiteX7" fmla="*/ 434340 w 1684020"/>
              <a:gd name="connsiteY7" fmla="*/ 1112520 h 1440180"/>
              <a:gd name="connsiteX8" fmla="*/ 495300 w 1684020"/>
              <a:gd name="connsiteY8" fmla="*/ 1097280 h 1440180"/>
              <a:gd name="connsiteX9" fmla="*/ 525780 w 1684020"/>
              <a:gd name="connsiteY9" fmla="*/ 1074420 h 1440180"/>
              <a:gd name="connsiteX10" fmla="*/ 594360 w 1684020"/>
              <a:gd name="connsiteY10" fmla="*/ 967740 h 1440180"/>
              <a:gd name="connsiteX11" fmla="*/ 655320 w 1684020"/>
              <a:gd name="connsiteY11" fmla="*/ 891540 h 1440180"/>
              <a:gd name="connsiteX12" fmla="*/ 746760 w 1684020"/>
              <a:gd name="connsiteY12" fmla="*/ 807720 h 1440180"/>
              <a:gd name="connsiteX13" fmla="*/ 868680 w 1684020"/>
              <a:gd name="connsiteY13" fmla="*/ 716280 h 1440180"/>
              <a:gd name="connsiteX14" fmla="*/ 967740 w 1684020"/>
              <a:gd name="connsiteY14" fmla="*/ 617220 h 1440180"/>
              <a:gd name="connsiteX15" fmla="*/ 1021080 w 1684020"/>
              <a:gd name="connsiteY15" fmla="*/ 563880 h 1440180"/>
              <a:gd name="connsiteX16" fmla="*/ 1036320 w 1684020"/>
              <a:gd name="connsiteY16" fmla="*/ 533400 h 1440180"/>
              <a:gd name="connsiteX17" fmla="*/ 1082040 w 1684020"/>
              <a:gd name="connsiteY17" fmla="*/ 502920 h 1440180"/>
              <a:gd name="connsiteX18" fmla="*/ 1127760 w 1684020"/>
              <a:gd name="connsiteY18" fmla="*/ 464820 h 1440180"/>
              <a:gd name="connsiteX19" fmla="*/ 1158240 w 1684020"/>
              <a:gd name="connsiteY19" fmla="*/ 441960 h 1440180"/>
              <a:gd name="connsiteX20" fmla="*/ 1181100 w 1684020"/>
              <a:gd name="connsiteY20" fmla="*/ 403860 h 1440180"/>
              <a:gd name="connsiteX21" fmla="*/ 1203960 w 1684020"/>
              <a:gd name="connsiteY21" fmla="*/ 373380 h 1440180"/>
              <a:gd name="connsiteX22" fmla="*/ 1219200 w 1684020"/>
              <a:gd name="connsiteY22" fmla="*/ 281940 h 1440180"/>
              <a:gd name="connsiteX23" fmla="*/ 1242060 w 1684020"/>
              <a:gd name="connsiteY23" fmla="*/ 259080 h 1440180"/>
              <a:gd name="connsiteX24" fmla="*/ 1341120 w 1684020"/>
              <a:gd name="connsiteY24" fmla="*/ 198120 h 1440180"/>
              <a:gd name="connsiteX25" fmla="*/ 1485900 w 1684020"/>
              <a:gd name="connsiteY25" fmla="*/ 167640 h 1440180"/>
              <a:gd name="connsiteX26" fmla="*/ 1554480 w 1684020"/>
              <a:gd name="connsiteY26" fmla="*/ 137160 h 1440180"/>
              <a:gd name="connsiteX27" fmla="*/ 1584960 w 1684020"/>
              <a:gd name="connsiteY27" fmla="*/ 129540 h 1440180"/>
              <a:gd name="connsiteX28" fmla="*/ 1630680 w 1684020"/>
              <a:gd name="connsiteY28" fmla="*/ 68580 h 1440180"/>
              <a:gd name="connsiteX29" fmla="*/ 1668780 w 1684020"/>
              <a:gd name="connsiteY29" fmla="*/ 22860 h 1440180"/>
              <a:gd name="connsiteX30" fmla="*/ 1684020 w 1684020"/>
              <a:gd name="connsiteY30" fmla="*/ 0 h 144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84020" h="1440180">
                <a:moveTo>
                  <a:pt x="0" y="1440180"/>
                </a:moveTo>
                <a:cubicBezTo>
                  <a:pt x="13920" y="1433220"/>
                  <a:pt x="70266" y="1406508"/>
                  <a:pt x="83820" y="1394460"/>
                </a:cubicBezTo>
                <a:cubicBezTo>
                  <a:pt x="95976" y="1383655"/>
                  <a:pt x="101600" y="1366520"/>
                  <a:pt x="114300" y="1356360"/>
                </a:cubicBezTo>
                <a:cubicBezTo>
                  <a:pt x="127605" y="1345716"/>
                  <a:pt x="145843" y="1342951"/>
                  <a:pt x="160020" y="1333500"/>
                </a:cubicBezTo>
                <a:cubicBezTo>
                  <a:pt x="184215" y="1317370"/>
                  <a:pt x="223692" y="1279127"/>
                  <a:pt x="243840" y="1257300"/>
                </a:cubicBezTo>
                <a:cubicBezTo>
                  <a:pt x="286411" y="1211182"/>
                  <a:pt x="293119" y="1196568"/>
                  <a:pt x="335280" y="1158240"/>
                </a:cubicBezTo>
                <a:cubicBezTo>
                  <a:pt x="349959" y="1144895"/>
                  <a:pt x="362988" y="1128453"/>
                  <a:pt x="381000" y="1120140"/>
                </a:cubicBezTo>
                <a:cubicBezTo>
                  <a:pt x="397307" y="1112614"/>
                  <a:pt x="416728" y="1116042"/>
                  <a:pt x="434340" y="1112520"/>
                </a:cubicBezTo>
                <a:cubicBezTo>
                  <a:pt x="454879" y="1108412"/>
                  <a:pt x="474980" y="1102360"/>
                  <a:pt x="495300" y="1097280"/>
                </a:cubicBezTo>
                <a:cubicBezTo>
                  <a:pt x="505460" y="1089660"/>
                  <a:pt x="517650" y="1084176"/>
                  <a:pt x="525780" y="1074420"/>
                </a:cubicBezTo>
                <a:cubicBezTo>
                  <a:pt x="607923" y="975849"/>
                  <a:pt x="542159" y="1038923"/>
                  <a:pt x="594360" y="967740"/>
                </a:cubicBezTo>
                <a:cubicBezTo>
                  <a:pt x="613596" y="941509"/>
                  <a:pt x="632319" y="914541"/>
                  <a:pt x="655320" y="891540"/>
                </a:cubicBezTo>
                <a:cubicBezTo>
                  <a:pt x="687807" y="859053"/>
                  <a:pt x="704185" y="841780"/>
                  <a:pt x="746760" y="807720"/>
                </a:cubicBezTo>
                <a:cubicBezTo>
                  <a:pt x="854432" y="721582"/>
                  <a:pt x="716221" y="855482"/>
                  <a:pt x="868680" y="716280"/>
                </a:cubicBezTo>
                <a:cubicBezTo>
                  <a:pt x="903165" y="684793"/>
                  <a:pt x="934720" y="650240"/>
                  <a:pt x="967740" y="617220"/>
                </a:cubicBezTo>
                <a:cubicBezTo>
                  <a:pt x="985520" y="599440"/>
                  <a:pt x="1009835" y="586370"/>
                  <a:pt x="1021080" y="563880"/>
                </a:cubicBezTo>
                <a:cubicBezTo>
                  <a:pt x="1026160" y="553720"/>
                  <a:pt x="1028288" y="541432"/>
                  <a:pt x="1036320" y="533400"/>
                </a:cubicBezTo>
                <a:cubicBezTo>
                  <a:pt x="1049272" y="520448"/>
                  <a:pt x="1067387" y="513910"/>
                  <a:pt x="1082040" y="502920"/>
                </a:cubicBezTo>
                <a:cubicBezTo>
                  <a:pt x="1097910" y="491017"/>
                  <a:pt x="1112269" y="477213"/>
                  <a:pt x="1127760" y="464820"/>
                </a:cubicBezTo>
                <a:cubicBezTo>
                  <a:pt x="1137677" y="456886"/>
                  <a:pt x="1148080" y="449580"/>
                  <a:pt x="1158240" y="441960"/>
                </a:cubicBezTo>
                <a:cubicBezTo>
                  <a:pt x="1165860" y="429260"/>
                  <a:pt x="1172885" y="416183"/>
                  <a:pt x="1181100" y="403860"/>
                </a:cubicBezTo>
                <a:cubicBezTo>
                  <a:pt x="1188145" y="393293"/>
                  <a:pt x="1200172" y="385502"/>
                  <a:pt x="1203960" y="373380"/>
                </a:cubicBezTo>
                <a:cubicBezTo>
                  <a:pt x="1213177" y="343886"/>
                  <a:pt x="1209428" y="311255"/>
                  <a:pt x="1219200" y="281940"/>
                </a:cubicBezTo>
                <a:cubicBezTo>
                  <a:pt x="1222608" y="271717"/>
                  <a:pt x="1234006" y="266239"/>
                  <a:pt x="1242060" y="259080"/>
                </a:cubicBezTo>
                <a:cubicBezTo>
                  <a:pt x="1278334" y="226836"/>
                  <a:pt x="1293247" y="211009"/>
                  <a:pt x="1341120" y="198120"/>
                </a:cubicBezTo>
                <a:cubicBezTo>
                  <a:pt x="1388742" y="185299"/>
                  <a:pt x="1439113" y="183236"/>
                  <a:pt x="1485900" y="167640"/>
                </a:cubicBezTo>
                <a:cubicBezTo>
                  <a:pt x="1562333" y="142162"/>
                  <a:pt x="1422219" y="190064"/>
                  <a:pt x="1554480" y="137160"/>
                </a:cubicBezTo>
                <a:cubicBezTo>
                  <a:pt x="1564204" y="133271"/>
                  <a:pt x="1574800" y="132080"/>
                  <a:pt x="1584960" y="129540"/>
                </a:cubicBezTo>
                <a:cubicBezTo>
                  <a:pt x="1634367" y="80133"/>
                  <a:pt x="1580183" y="138013"/>
                  <a:pt x="1630680" y="68580"/>
                </a:cubicBezTo>
                <a:cubicBezTo>
                  <a:pt x="1642348" y="52536"/>
                  <a:pt x="1656601" y="38519"/>
                  <a:pt x="1668780" y="22860"/>
                </a:cubicBezTo>
                <a:cubicBezTo>
                  <a:pt x="1674403" y="15631"/>
                  <a:pt x="1684020" y="0"/>
                  <a:pt x="16840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9AB8DD9-D482-4531-BD50-72AD6E76A956}"/>
              </a:ext>
            </a:extLst>
          </p:cNvPr>
          <p:cNvCxnSpPr>
            <a:cxnSpLocks/>
          </p:cNvCxnSpPr>
          <p:nvPr/>
        </p:nvCxnSpPr>
        <p:spPr>
          <a:xfrm>
            <a:off x="963930" y="4030980"/>
            <a:ext cx="464439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088053C0-7AD0-435B-B400-9146A10B353F}"/>
              </a:ext>
            </a:extLst>
          </p:cNvPr>
          <p:cNvSpPr/>
          <p:nvPr/>
        </p:nvSpPr>
        <p:spPr>
          <a:xfrm>
            <a:off x="2253574" y="2543790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83AE293-0E02-4FDA-8268-9FC92C8436B9}"/>
              </a:ext>
            </a:extLst>
          </p:cNvPr>
          <p:cNvSpPr/>
          <p:nvPr/>
        </p:nvSpPr>
        <p:spPr>
          <a:xfrm>
            <a:off x="2348997" y="2480312"/>
            <a:ext cx="45719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37AF2E0-425C-4273-82C0-1B8C135A67B6}"/>
              </a:ext>
            </a:extLst>
          </p:cNvPr>
          <p:cNvSpPr/>
          <p:nvPr/>
        </p:nvSpPr>
        <p:spPr>
          <a:xfrm>
            <a:off x="2444420" y="2376097"/>
            <a:ext cx="45719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7D700D7-423C-4551-9118-AE35DF8040B6}"/>
              </a:ext>
            </a:extLst>
          </p:cNvPr>
          <p:cNvSpPr/>
          <p:nvPr/>
        </p:nvSpPr>
        <p:spPr>
          <a:xfrm>
            <a:off x="2539843" y="2144616"/>
            <a:ext cx="45719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AC5CAA1-3B8B-4593-9569-7C4330F96D60}"/>
              </a:ext>
            </a:extLst>
          </p:cNvPr>
          <p:cNvSpPr/>
          <p:nvPr/>
        </p:nvSpPr>
        <p:spPr>
          <a:xfrm>
            <a:off x="2635266" y="2002971"/>
            <a:ext cx="45719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ACA1472-6C82-42E9-A6A9-EEDED31DAF4B}"/>
              </a:ext>
            </a:extLst>
          </p:cNvPr>
          <p:cNvSpPr/>
          <p:nvPr/>
        </p:nvSpPr>
        <p:spPr>
          <a:xfrm>
            <a:off x="2730689" y="1897937"/>
            <a:ext cx="45719" cy="6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9F4DCB5-1243-4DC7-AC13-D0A12235270E}"/>
              </a:ext>
            </a:extLst>
          </p:cNvPr>
          <p:cNvSpPr/>
          <p:nvPr/>
        </p:nvSpPr>
        <p:spPr>
          <a:xfrm>
            <a:off x="2826112" y="1895609"/>
            <a:ext cx="45719" cy="6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87434D5-FF1F-44A0-9388-DF2CD689DE55}"/>
              </a:ext>
            </a:extLst>
          </p:cNvPr>
          <p:cNvSpPr/>
          <p:nvPr/>
        </p:nvSpPr>
        <p:spPr>
          <a:xfrm>
            <a:off x="2921535" y="1908096"/>
            <a:ext cx="45719" cy="6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D7CEA8-8EA3-4A3C-B34C-15981978BFB6}"/>
              </a:ext>
            </a:extLst>
          </p:cNvPr>
          <p:cNvSpPr/>
          <p:nvPr/>
        </p:nvSpPr>
        <p:spPr>
          <a:xfrm>
            <a:off x="3207804" y="2235281"/>
            <a:ext cx="45719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A2E54C5-C12B-414F-87F0-0FB7F636A6DA}"/>
              </a:ext>
            </a:extLst>
          </p:cNvPr>
          <p:cNvSpPr/>
          <p:nvPr/>
        </p:nvSpPr>
        <p:spPr>
          <a:xfrm>
            <a:off x="3303227" y="2295156"/>
            <a:ext cx="45719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325771D-5B93-4DCC-8EE3-1B1C69C56918}"/>
              </a:ext>
            </a:extLst>
          </p:cNvPr>
          <p:cNvSpPr/>
          <p:nvPr/>
        </p:nvSpPr>
        <p:spPr>
          <a:xfrm>
            <a:off x="3398650" y="2444276"/>
            <a:ext cx="45719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345895F-7F17-4BCD-B14F-8E69783BE2CF}"/>
              </a:ext>
            </a:extLst>
          </p:cNvPr>
          <p:cNvSpPr/>
          <p:nvPr/>
        </p:nvSpPr>
        <p:spPr>
          <a:xfrm>
            <a:off x="3494073" y="2493641"/>
            <a:ext cx="45719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6E4B86C-F8C9-4D03-B7C7-D0DFF84F5A4C}"/>
              </a:ext>
            </a:extLst>
          </p:cNvPr>
          <p:cNvSpPr/>
          <p:nvPr/>
        </p:nvSpPr>
        <p:spPr>
          <a:xfrm>
            <a:off x="3589496" y="2513325"/>
            <a:ext cx="4571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F2CD53D-938B-47DA-85A6-B46F231A8185}"/>
              </a:ext>
            </a:extLst>
          </p:cNvPr>
          <p:cNvSpPr/>
          <p:nvPr/>
        </p:nvSpPr>
        <p:spPr>
          <a:xfrm>
            <a:off x="3684911" y="2520096"/>
            <a:ext cx="4571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07D8A57-F074-46E3-B5CD-130236FB8F26}"/>
              </a:ext>
            </a:extLst>
          </p:cNvPr>
          <p:cNvSpPr/>
          <p:nvPr/>
        </p:nvSpPr>
        <p:spPr>
          <a:xfrm>
            <a:off x="4448295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A3AAC3-8FEF-47EB-98D2-93662309110D}"/>
              </a:ext>
            </a:extLst>
          </p:cNvPr>
          <p:cNvSpPr/>
          <p:nvPr/>
        </p:nvSpPr>
        <p:spPr>
          <a:xfrm>
            <a:off x="4352880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D2F7962-F0FD-4B95-B3B5-0867B98A19C2}"/>
              </a:ext>
            </a:extLst>
          </p:cNvPr>
          <p:cNvSpPr/>
          <p:nvPr/>
        </p:nvSpPr>
        <p:spPr>
          <a:xfrm>
            <a:off x="4257457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AED014F-DFDD-437C-B977-7E699277E8CA}"/>
              </a:ext>
            </a:extLst>
          </p:cNvPr>
          <p:cNvSpPr/>
          <p:nvPr/>
        </p:nvSpPr>
        <p:spPr>
          <a:xfrm>
            <a:off x="4162034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457123D-9858-4769-ABD0-44C5F3AB332E}"/>
              </a:ext>
            </a:extLst>
          </p:cNvPr>
          <p:cNvSpPr/>
          <p:nvPr/>
        </p:nvSpPr>
        <p:spPr>
          <a:xfrm>
            <a:off x="4066611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AC8E75-1B37-4A2F-96A3-0F5EE80244A9}"/>
              </a:ext>
            </a:extLst>
          </p:cNvPr>
          <p:cNvSpPr/>
          <p:nvPr/>
        </p:nvSpPr>
        <p:spPr>
          <a:xfrm>
            <a:off x="3971188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E61E891-CB55-4D69-BAB4-1E1E0DCC7373}"/>
              </a:ext>
            </a:extLst>
          </p:cNvPr>
          <p:cNvSpPr/>
          <p:nvPr/>
        </p:nvSpPr>
        <p:spPr>
          <a:xfrm>
            <a:off x="3875765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615552B-4BF2-427D-9181-979002B5DA71}"/>
              </a:ext>
            </a:extLst>
          </p:cNvPr>
          <p:cNvSpPr/>
          <p:nvPr/>
        </p:nvSpPr>
        <p:spPr>
          <a:xfrm>
            <a:off x="3780342" y="2547641"/>
            <a:ext cx="4571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D1BF3D6-503E-4E4D-A3FE-2C0C7427E023}"/>
              </a:ext>
            </a:extLst>
          </p:cNvPr>
          <p:cNvSpPr/>
          <p:nvPr/>
        </p:nvSpPr>
        <p:spPr>
          <a:xfrm>
            <a:off x="3016958" y="2039609"/>
            <a:ext cx="45719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59BC4F-896B-4EDF-BFB0-D5F1398F4D0D}"/>
              </a:ext>
            </a:extLst>
          </p:cNvPr>
          <p:cNvSpPr/>
          <p:nvPr/>
        </p:nvSpPr>
        <p:spPr>
          <a:xfrm>
            <a:off x="3112381" y="2111609"/>
            <a:ext cx="45719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DBB9B879-7EEC-4EF3-9E60-02B2EF82F29B}"/>
              </a:ext>
            </a:extLst>
          </p:cNvPr>
          <p:cNvSpPr/>
          <p:nvPr/>
        </p:nvSpPr>
        <p:spPr>
          <a:xfrm>
            <a:off x="2240896" y="1886315"/>
            <a:ext cx="2240280" cy="688055"/>
          </a:xfrm>
          <a:custGeom>
            <a:avLst/>
            <a:gdLst>
              <a:gd name="connsiteX0" fmla="*/ 0 w 2240280"/>
              <a:gd name="connsiteY0" fmla="*/ 682975 h 688055"/>
              <a:gd name="connsiteX1" fmla="*/ 142240 w 2240280"/>
              <a:gd name="connsiteY1" fmla="*/ 571215 h 688055"/>
              <a:gd name="connsiteX2" fmla="*/ 223520 w 2240280"/>
              <a:gd name="connsiteY2" fmla="*/ 489935 h 688055"/>
              <a:gd name="connsiteX3" fmla="*/ 309880 w 2240280"/>
              <a:gd name="connsiteY3" fmla="*/ 251175 h 688055"/>
              <a:gd name="connsiteX4" fmla="*/ 401320 w 2240280"/>
              <a:gd name="connsiteY4" fmla="*/ 114015 h 688055"/>
              <a:gd name="connsiteX5" fmla="*/ 502920 w 2240280"/>
              <a:gd name="connsiteY5" fmla="*/ 12415 h 688055"/>
              <a:gd name="connsiteX6" fmla="*/ 599440 w 2240280"/>
              <a:gd name="connsiteY6" fmla="*/ 2255 h 688055"/>
              <a:gd name="connsiteX7" fmla="*/ 695960 w 2240280"/>
              <a:gd name="connsiteY7" fmla="*/ 17495 h 688055"/>
              <a:gd name="connsiteX8" fmla="*/ 787400 w 2240280"/>
              <a:gd name="connsiteY8" fmla="*/ 149575 h 688055"/>
              <a:gd name="connsiteX9" fmla="*/ 894080 w 2240280"/>
              <a:gd name="connsiteY9" fmla="*/ 241015 h 688055"/>
              <a:gd name="connsiteX10" fmla="*/ 1000760 w 2240280"/>
              <a:gd name="connsiteY10" fmla="*/ 373095 h 688055"/>
              <a:gd name="connsiteX11" fmla="*/ 1097280 w 2240280"/>
              <a:gd name="connsiteY11" fmla="*/ 449295 h 688055"/>
              <a:gd name="connsiteX12" fmla="*/ 1193800 w 2240280"/>
              <a:gd name="connsiteY12" fmla="*/ 555975 h 688055"/>
              <a:gd name="connsiteX13" fmla="*/ 1285240 w 2240280"/>
              <a:gd name="connsiteY13" fmla="*/ 601695 h 688055"/>
              <a:gd name="connsiteX14" fmla="*/ 1386840 w 2240280"/>
              <a:gd name="connsiteY14" fmla="*/ 616935 h 688055"/>
              <a:gd name="connsiteX15" fmla="*/ 2240280 w 2240280"/>
              <a:gd name="connsiteY15" fmla="*/ 688055 h 68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40280" h="688055">
                <a:moveTo>
                  <a:pt x="0" y="682975"/>
                </a:moveTo>
                <a:cubicBezTo>
                  <a:pt x="52493" y="643181"/>
                  <a:pt x="104987" y="603388"/>
                  <a:pt x="142240" y="571215"/>
                </a:cubicBezTo>
                <a:cubicBezTo>
                  <a:pt x="179493" y="539042"/>
                  <a:pt x="195580" y="543275"/>
                  <a:pt x="223520" y="489935"/>
                </a:cubicBezTo>
                <a:cubicBezTo>
                  <a:pt x="251460" y="436595"/>
                  <a:pt x="280247" y="313828"/>
                  <a:pt x="309880" y="251175"/>
                </a:cubicBezTo>
                <a:cubicBezTo>
                  <a:pt x="339513" y="188522"/>
                  <a:pt x="369147" y="153808"/>
                  <a:pt x="401320" y="114015"/>
                </a:cubicBezTo>
                <a:cubicBezTo>
                  <a:pt x="433493" y="74222"/>
                  <a:pt x="469900" y="31042"/>
                  <a:pt x="502920" y="12415"/>
                </a:cubicBezTo>
                <a:cubicBezTo>
                  <a:pt x="535940" y="-6212"/>
                  <a:pt x="567267" y="1408"/>
                  <a:pt x="599440" y="2255"/>
                </a:cubicBezTo>
                <a:cubicBezTo>
                  <a:pt x="631613" y="3102"/>
                  <a:pt x="664633" y="-7058"/>
                  <a:pt x="695960" y="17495"/>
                </a:cubicBezTo>
                <a:cubicBezTo>
                  <a:pt x="727287" y="42048"/>
                  <a:pt x="754380" y="112322"/>
                  <a:pt x="787400" y="149575"/>
                </a:cubicBezTo>
                <a:cubicBezTo>
                  <a:pt x="820420" y="186828"/>
                  <a:pt x="858520" y="203762"/>
                  <a:pt x="894080" y="241015"/>
                </a:cubicBezTo>
                <a:cubicBezTo>
                  <a:pt x="929640" y="278268"/>
                  <a:pt x="966893" y="338382"/>
                  <a:pt x="1000760" y="373095"/>
                </a:cubicBezTo>
                <a:cubicBezTo>
                  <a:pt x="1034627" y="407808"/>
                  <a:pt x="1065107" y="418815"/>
                  <a:pt x="1097280" y="449295"/>
                </a:cubicBezTo>
                <a:cubicBezTo>
                  <a:pt x="1129453" y="479775"/>
                  <a:pt x="1162473" y="530575"/>
                  <a:pt x="1193800" y="555975"/>
                </a:cubicBezTo>
                <a:cubicBezTo>
                  <a:pt x="1225127" y="581375"/>
                  <a:pt x="1253067" y="591535"/>
                  <a:pt x="1285240" y="601695"/>
                </a:cubicBezTo>
                <a:cubicBezTo>
                  <a:pt x="1317413" y="611855"/>
                  <a:pt x="1386840" y="616935"/>
                  <a:pt x="1386840" y="616935"/>
                </a:cubicBezTo>
                <a:lnTo>
                  <a:pt x="2240280" y="688055"/>
                </a:lnTo>
              </a:path>
            </a:pathLst>
          </a:custGeom>
          <a:noFill/>
          <a:ln w="25400">
            <a:solidFill>
              <a:srgbClr val="35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5006497-9D58-42F8-85C1-63E88A0DA015}"/>
                  </a:ext>
                </a:extLst>
              </p:cNvPr>
              <p:cNvSpPr txBox="1"/>
              <p:nvPr/>
            </p:nvSpPr>
            <p:spPr>
              <a:xfrm>
                <a:off x="1294691" y="4128971"/>
                <a:ext cx="5990027" cy="85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𝒗𝒂𝒛</m:t>
                              </m:r>
                              <m: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zh-CN" alt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func>
                            <m:funcPr>
                              <m:ctrlP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func>
                        <m:funcPr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5006497-9D58-42F8-85C1-63E88A0D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91" y="4128971"/>
                <a:ext cx="5990027" cy="854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21E301A-805C-4AFA-BC61-CA8FDBC6F011}"/>
              </a:ext>
            </a:extLst>
          </p:cNvPr>
          <p:cNvCxnSpPr>
            <a:cxnSpLocks/>
            <a:stCxn id="120" idx="12"/>
            <a:endCxn id="127" idx="0"/>
          </p:cNvCxnSpPr>
          <p:nvPr/>
        </p:nvCxnSpPr>
        <p:spPr>
          <a:xfrm>
            <a:off x="3434696" y="2442290"/>
            <a:ext cx="855009" cy="1686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DC14336-3BDB-49D9-B8E8-77F478144EFE}"/>
              </a:ext>
            </a:extLst>
          </p:cNvPr>
          <p:cNvSpPr txBox="1"/>
          <p:nvPr/>
        </p:nvSpPr>
        <p:spPr>
          <a:xfrm>
            <a:off x="5540224" y="2581733"/>
            <a:ext cx="6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00C2870-47B5-434F-B563-75CE3362735D}"/>
              </a:ext>
            </a:extLst>
          </p:cNvPr>
          <p:cNvSpPr txBox="1"/>
          <p:nvPr/>
        </p:nvSpPr>
        <p:spPr>
          <a:xfrm>
            <a:off x="5553538" y="5161755"/>
            <a:ext cx="6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A004488-987F-41AC-8549-1B759EE130D4}"/>
              </a:ext>
            </a:extLst>
          </p:cNvPr>
          <p:cNvSpPr txBox="1"/>
          <p:nvPr/>
        </p:nvSpPr>
        <p:spPr>
          <a:xfrm>
            <a:off x="1257153" y="4880752"/>
            <a:ext cx="34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Wiener First Passages Time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3DDCCF11-5BE4-4C41-A4B8-BB13E8B9B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30" y="1626650"/>
            <a:ext cx="3949414" cy="408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D6B0B033-4716-4054-B5BB-A7363C0D9E1B}"/>
              </a:ext>
            </a:extLst>
          </p:cNvPr>
          <p:cNvSpPr txBox="1"/>
          <p:nvPr/>
        </p:nvSpPr>
        <p:spPr>
          <a:xfrm>
            <a:off x="561230" y="3853934"/>
            <a:ext cx="28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48F3BFD-0E94-43F5-8053-EFB49FB1E4BA}"/>
              </a:ext>
            </a:extLst>
          </p:cNvPr>
          <p:cNvSpPr txBox="1"/>
          <p:nvPr/>
        </p:nvSpPr>
        <p:spPr>
          <a:xfrm>
            <a:off x="2509591" y="3297946"/>
            <a:ext cx="28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9CD64A0-847D-4280-8961-D877C97246E4}"/>
              </a:ext>
            </a:extLst>
          </p:cNvPr>
          <p:cNvSpPr txBox="1"/>
          <p:nvPr/>
        </p:nvSpPr>
        <p:spPr>
          <a:xfrm>
            <a:off x="779032" y="2316467"/>
            <a:ext cx="28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89DCFD76-51A7-35FB-0D83-5A76DAEA7DD3}"/>
              </a:ext>
            </a:extLst>
          </p:cNvPr>
          <p:cNvCxnSpPr>
            <a:cxnSpLocks/>
          </p:cNvCxnSpPr>
          <p:nvPr/>
        </p:nvCxnSpPr>
        <p:spPr>
          <a:xfrm flipV="1">
            <a:off x="5925832" y="1555729"/>
            <a:ext cx="1150741" cy="2543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C697E38-AC5D-CC9A-BDE0-873AB17D0593}"/>
                  </a:ext>
                </a:extLst>
              </p:cNvPr>
              <p:cNvSpPr txBox="1"/>
              <p:nvPr/>
            </p:nvSpPr>
            <p:spPr>
              <a:xfrm>
                <a:off x="6824835" y="473742"/>
                <a:ext cx="52213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𝑊𝐹𝑃𝑇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C697E38-AC5D-CC9A-BDE0-873AB17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35" y="473742"/>
                <a:ext cx="5221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0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9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3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7" grpId="0"/>
      <p:bldP spid="132" grpId="0"/>
      <p:bldP spid="142" grpId="0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id="{B7A892E8-70F3-604C-3D0E-AA568775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17036"/>
              </p:ext>
            </p:extLst>
          </p:nvPr>
        </p:nvGraphicFramePr>
        <p:xfrm>
          <a:off x="694637" y="2841353"/>
          <a:ext cx="6985554" cy="3335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59">
                  <a:extLst>
                    <a:ext uri="{9D8B030D-6E8A-4147-A177-3AD203B41FA5}">
                      <a16:colId xmlns:a16="http://schemas.microsoft.com/office/drawing/2014/main" val="2671208491"/>
                    </a:ext>
                  </a:extLst>
                </a:gridCol>
                <a:gridCol w="1164259">
                  <a:extLst>
                    <a:ext uri="{9D8B030D-6E8A-4147-A177-3AD203B41FA5}">
                      <a16:colId xmlns:a16="http://schemas.microsoft.com/office/drawing/2014/main" val="3415176967"/>
                    </a:ext>
                  </a:extLst>
                </a:gridCol>
                <a:gridCol w="1164259">
                  <a:extLst>
                    <a:ext uri="{9D8B030D-6E8A-4147-A177-3AD203B41FA5}">
                      <a16:colId xmlns:a16="http://schemas.microsoft.com/office/drawing/2014/main" val="2230452484"/>
                    </a:ext>
                  </a:extLst>
                </a:gridCol>
                <a:gridCol w="1164259">
                  <a:extLst>
                    <a:ext uri="{9D8B030D-6E8A-4147-A177-3AD203B41FA5}">
                      <a16:colId xmlns:a16="http://schemas.microsoft.com/office/drawing/2014/main" val="3069076077"/>
                    </a:ext>
                  </a:extLst>
                </a:gridCol>
                <a:gridCol w="1164259">
                  <a:extLst>
                    <a:ext uri="{9D8B030D-6E8A-4147-A177-3AD203B41FA5}">
                      <a16:colId xmlns:a16="http://schemas.microsoft.com/office/drawing/2014/main" val="2451944751"/>
                    </a:ext>
                  </a:extLst>
                </a:gridCol>
                <a:gridCol w="1164259">
                  <a:extLst>
                    <a:ext uri="{9D8B030D-6E8A-4147-A177-3AD203B41FA5}">
                      <a16:colId xmlns:a16="http://schemas.microsoft.com/office/drawing/2014/main" val="173828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7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8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12805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8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9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1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84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599718F-E43C-1D5D-A421-204DD786CCD2}"/>
                  </a:ext>
                </a:extLst>
              </p:cNvPr>
              <p:cNvSpPr txBox="1"/>
              <p:nvPr/>
            </p:nvSpPr>
            <p:spPr>
              <a:xfrm>
                <a:off x="585306" y="1176995"/>
                <a:ext cx="3438939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𝑊𝐹𝑃𝑇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599718F-E43C-1D5D-A421-204DD786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06" y="1176995"/>
                <a:ext cx="3438939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DD3C79D0-AFE6-D6B8-71EB-EEEA07788C0C}"/>
              </a:ext>
            </a:extLst>
          </p:cNvPr>
          <p:cNvSpPr txBox="1"/>
          <p:nvPr/>
        </p:nvSpPr>
        <p:spPr>
          <a:xfrm>
            <a:off x="4893365" y="1176995"/>
            <a:ext cx="638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要符合</a:t>
            </a:r>
            <a:r>
              <a:rPr lang="en-US" altLang="zh-CN" dirty="0"/>
              <a:t>DDM</a:t>
            </a:r>
            <a:r>
              <a:rPr lang="zh-CN" altLang="en-US" dirty="0"/>
              <a:t>的函数关系式（</a:t>
            </a:r>
            <a:r>
              <a:rPr lang="en-US" altLang="zh-CN" dirty="0"/>
              <a:t>1</a:t>
            </a:r>
            <a:r>
              <a:rPr lang="zh-CN" altLang="en-US" dirty="0"/>
              <a:t>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强迫参数</a:t>
            </a:r>
            <a:r>
              <a:rPr lang="en-US" altLang="zh-CN" dirty="0"/>
              <a:t>a</a:t>
            </a:r>
            <a:r>
              <a:rPr lang="zh-CN" altLang="en-US" dirty="0"/>
              <a:t>与变量</a:t>
            </a:r>
            <a:r>
              <a:rPr lang="en-US" altLang="zh-CN" dirty="0"/>
              <a:t>X1</a:t>
            </a:r>
            <a:r>
              <a:rPr lang="zh-CN" altLang="en-US" dirty="0"/>
              <a:t>的关系要符合</a:t>
            </a:r>
            <a:r>
              <a:rPr lang="en-US" altLang="zh-CN" dirty="0"/>
              <a:t>2</a:t>
            </a:r>
            <a:r>
              <a:rPr lang="zh-CN" altLang="en-US" dirty="0"/>
              <a:t>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强迫参数</a:t>
            </a:r>
            <a:r>
              <a:rPr lang="en-US" altLang="zh-CN" dirty="0"/>
              <a:t>v</a:t>
            </a:r>
            <a:r>
              <a:rPr lang="zh-CN" altLang="en-US" dirty="0"/>
              <a:t>与变量</a:t>
            </a:r>
            <a:r>
              <a:rPr lang="en-US" altLang="zh-CN" dirty="0"/>
              <a:t>X2</a:t>
            </a:r>
            <a:r>
              <a:rPr lang="zh-CN" altLang="en-US" dirty="0"/>
              <a:t>的关系要符合</a:t>
            </a:r>
            <a:r>
              <a:rPr lang="en-US" altLang="zh-CN" dirty="0"/>
              <a:t>3</a:t>
            </a:r>
            <a:r>
              <a:rPr lang="zh-CN" altLang="en-US" dirty="0"/>
              <a:t>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求同时满足上述条件的</a:t>
            </a:r>
            <a:r>
              <a:rPr lang="en-US" altLang="zh-CN" dirty="0"/>
              <a:t>z</a:t>
            </a:r>
            <a:r>
              <a:rPr lang="zh-CN" altLang="en-US" dirty="0"/>
              <a:t>值，</a:t>
            </a:r>
            <a:r>
              <a:rPr lang="en-US" altLang="zh-CN" dirty="0"/>
              <a:t>β1</a:t>
            </a:r>
            <a:r>
              <a:rPr lang="zh-CN" altLang="en-US" dirty="0"/>
              <a:t>，</a:t>
            </a:r>
            <a:r>
              <a:rPr lang="en-US" altLang="zh-CN" dirty="0"/>
              <a:t>β2</a:t>
            </a:r>
            <a:r>
              <a:rPr lang="zh-CN" altLang="en-US" dirty="0"/>
              <a:t>，</a:t>
            </a:r>
            <a:r>
              <a:rPr lang="en-US" altLang="zh-CN" dirty="0"/>
              <a:t>γ1</a:t>
            </a:r>
            <a:r>
              <a:rPr lang="zh-CN" altLang="en-US" dirty="0"/>
              <a:t>，</a:t>
            </a:r>
            <a:r>
              <a:rPr lang="en-US" altLang="zh-CN" dirty="0"/>
              <a:t>γ2</a:t>
            </a:r>
            <a:r>
              <a:rPr lang="zh-CN" altLang="en-US" dirty="0"/>
              <a:t>值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75139E-FFAA-5857-11AE-E5AFCB59BD6C}"/>
              </a:ext>
            </a:extLst>
          </p:cNvPr>
          <p:cNvSpPr txBox="1"/>
          <p:nvPr/>
        </p:nvSpPr>
        <p:spPr>
          <a:xfrm>
            <a:off x="7991060" y="2877797"/>
            <a:ext cx="4124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z</a:t>
            </a:r>
            <a:r>
              <a:rPr lang="zh-CN" altLang="en-US" dirty="0"/>
              <a:t>显著大于</a:t>
            </a:r>
            <a:r>
              <a:rPr lang="en-US" altLang="zh-CN" dirty="0"/>
              <a:t>0.5</a:t>
            </a:r>
            <a:r>
              <a:rPr lang="zh-CN" altLang="en-US" dirty="0"/>
              <a:t>，表示什么？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β1</a:t>
            </a:r>
            <a:r>
              <a:rPr lang="zh-CN" altLang="en-US" dirty="0"/>
              <a:t>显著不为</a:t>
            </a:r>
            <a:r>
              <a:rPr lang="en-US" altLang="zh-CN" dirty="0"/>
              <a:t>0</a:t>
            </a:r>
            <a:r>
              <a:rPr lang="zh-CN" altLang="en-US" dirty="0"/>
              <a:t>，那么表示什么？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β2</a:t>
            </a:r>
            <a:r>
              <a:rPr lang="zh-CN" altLang="en-US" dirty="0"/>
              <a:t>显著不为</a:t>
            </a:r>
            <a:r>
              <a:rPr lang="en-US" altLang="zh-CN" dirty="0"/>
              <a:t>0</a:t>
            </a:r>
            <a:r>
              <a:rPr lang="zh-CN" altLang="en-US" dirty="0"/>
              <a:t>，那么表示什么？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γ1</a:t>
            </a:r>
            <a:r>
              <a:rPr lang="zh-CN" altLang="en-US" dirty="0"/>
              <a:t>显著不为</a:t>
            </a:r>
            <a:r>
              <a:rPr lang="en-US" altLang="zh-CN" dirty="0"/>
              <a:t>0</a:t>
            </a:r>
            <a:r>
              <a:rPr lang="zh-CN" altLang="en-US" dirty="0"/>
              <a:t>，那么表示什么？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γ2</a:t>
            </a:r>
            <a:r>
              <a:rPr lang="zh-CN" altLang="en-US" dirty="0"/>
              <a:t>显著不为</a:t>
            </a:r>
            <a:r>
              <a:rPr lang="en-US" altLang="zh-CN" dirty="0"/>
              <a:t>0</a:t>
            </a:r>
            <a:r>
              <a:rPr lang="zh-CN" altLang="en-US" dirty="0"/>
              <a:t>，那么表示什么？</a:t>
            </a:r>
            <a:endParaRPr lang="en-US" altLang="zh-CN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B012844-EA6C-6E5C-F5BB-567270531DAA}"/>
              </a:ext>
            </a:extLst>
          </p:cNvPr>
          <p:cNvSpPr txBox="1"/>
          <p:nvPr/>
        </p:nvSpPr>
        <p:spPr>
          <a:xfrm>
            <a:off x="7991060" y="4880114"/>
            <a:ext cx="3796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检验回归系数大小</a:t>
            </a:r>
            <a:r>
              <a:rPr lang="en-US" altLang="zh-CN" dirty="0"/>
              <a:t>——</a:t>
            </a:r>
            <a:r>
              <a:rPr lang="zh-CN" altLang="en-US" dirty="0"/>
              <a:t>评估变量对</a:t>
            </a:r>
            <a:r>
              <a:rPr lang="en-US" altLang="zh-CN" dirty="0"/>
              <a:t>DDM</a:t>
            </a:r>
            <a:r>
              <a:rPr lang="zh-CN" altLang="en-US" dirty="0"/>
              <a:t>参数的影响</a:t>
            </a:r>
            <a:r>
              <a:rPr lang="en-US" altLang="zh-CN" dirty="0"/>
              <a:t>——</a:t>
            </a:r>
            <a:r>
              <a:rPr lang="zh-CN" altLang="en-US" dirty="0"/>
              <a:t>推测变量对认知过程的影响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7064A0D-C81E-8AA3-AA4A-E359DB475DBD}"/>
              </a:ext>
            </a:extLst>
          </p:cNvPr>
          <p:cNvSpPr txBox="1"/>
          <p:nvPr/>
        </p:nvSpPr>
        <p:spPr>
          <a:xfrm>
            <a:off x="585306" y="474333"/>
            <a:ext cx="650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当情况变得复杂时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743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8CA92E-8ABC-1737-B014-73275AF5361D}"/>
              </a:ext>
            </a:extLst>
          </p:cNvPr>
          <p:cNvSpPr txBox="1"/>
          <p:nvPr/>
        </p:nvSpPr>
        <p:spPr>
          <a:xfrm>
            <a:off x="1958009" y="1949685"/>
            <a:ext cx="8275982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小结：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模型拟合的过程是把被试的数据代入一个函数，求函数参数的过程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DDM</a:t>
            </a:r>
            <a:r>
              <a:rPr lang="zh-CN" altLang="en-US" dirty="0"/>
              <a:t>模型是一个包含了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三个参数的函数，它使用被试在每个</a:t>
            </a:r>
            <a:r>
              <a:rPr lang="en-US" altLang="zh-CN" dirty="0"/>
              <a:t>trial</a:t>
            </a:r>
            <a:r>
              <a:rPr lang="zh-CN" altLang="en-US" dirty="0"/>
              <a:t>上的二元决策数据（</a:t>
            </a:r>
            <a:r>
              <a:rPr lang="en-US" altLang="zh-CN" dirty="0"/>
              <a:t>0-1</a:t>
            </a:r>
            <a:r>
              <a:rPr lang="zh-CN" altLang="en-US" dirty="0"/>
              <a:t>），以及反应时长（秒），来计算三个参数的值。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当我们想了解参数是否会受到其他实验变量的影响时，可以在</a:t>
            </a:r>
            <a:r>
              <a:rPr lang="en-US" altLang="zh-CN" dirty="0"/>
              <a:t>DDM</a:t>
            </a:r>
            <a:r>
              <a:rPr lang="zh-CN" altLang="en-US" dirty="0"/>
              <a:t>基础上，假设参数受到这些变量的影响，然后计算回归系数，来评估实验变量对参数的影响。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044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2173</Words>
  <Application>Microsoft Office PowerPoint</Application>
  <PresentationFormat>宽屏</PresentationFormat>
  <Paragraphs>481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栋桓 张</dc:creator>
  <cp:lastModifiedBy>栋桓 张</cp:lastModifiedBy>
  <cp:revision>56</cp:revision>
  <dcterms:created xsi:type="dcterms:W3CDTF">2023-10-21T10:16:29Z</dcterms:created>
  <dcterms:modified xsi:type="dcterms:W3CDTF">2024-06-16T13:36:00Z</dcterms:modified>
</cp:coreProperties>
</file>