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9" r:id="rId5"/>
    <p:sldId id="260" r:id="rId6"/>
    <p:sldId id="261" r:id="rId7"/>
    <p:sldId id="266" r:id="rId8"/>
    <p:sldId id="265" r:id="rId9"/>
    <p:sldId id="264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346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6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668-5F88-4531-81A6-1FCBC96342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3A2C-BE25-441E-A73D-413BE448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3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668-5F88-4531-81A6-1FCBC96342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3A2C-BE25-441E-A73D-413BE448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0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668-5F88-4531-81A6-1FCBC96342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3A2C-BE25-441E-A73D-413BE448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0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668-5F88-4531-81A6-1FCBC96342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3A2C-BE25-441E-A73D-413BE448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1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668-5F88-4531-81A6-1FCBC96342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3A2C-BE25-441E-A73D-413BE448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1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668-5F88-4531-81A6-1FCBC96342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3A2C-BE25-441E-A73D-413BE448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6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668-5F88-4531-81A6-1FCBC96342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3A2C-BE25-441E-A73D-413BE448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1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668-5F88-4531-81A6-1FCBC96342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3A2C-BE25-441E-A73D-413BE448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9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668-5F88-4531-81A6-1FCBC96342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3A2C-BE25-441E-A73D-413BE448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5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668-5F88-4531-81A6-1FCBC96342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3A2C-BE25-441E-A73D-413BE448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2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2668-5F88-4531-81A6-1FCBC96342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3A2C-BE25-441E-A73D-413BE448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8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2668-5F88-4531-81A6-1FCBC96342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F3A2C-BE25-441E-A73D-413BE448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597" y="2306600"/>
            <a:ext cx="4110681" cy="1862048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15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ARIA</a:t>
            </a:r>
            <a:endParaRPr lang="ko-KR" altLang="en-US" sz="13800">
              <a:latin typeface="Segoe UI Black" panose="020B0A02040204020203" pitchFamily="34" charset="0"/>
              <a:ea typeface="HancomEQN" panose="02000000000000000000" pitchFamily="2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2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8657" y="1019175"/>
            <a:ext cx="10810875" cy="5410200"/>
          </a:xfrm>
          <a:prstGeom prst="rect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0" y="629781"/>
            <a:ext cx="1951682" cy="317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657" y="1095375"/>
            <a:ext cx="10066378" cy="36933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cs typeface="Segoe UI Black" panose="020B0A02040204020203" pitchFamily="34" charset="0"/>
              </a:rPr>
              <a:t>External Procedure </a:t>
            </a:r>
            <a:r>
              <a:rPr lang="ko-KR" altLang="en-US" b="1">
                <a:latin typeface="+mn-ea"/>
                <a:cs typeface="Segoe UI Black" panose="020B0A02040204020203" pitchFamily="34" charset="0"/>
              </a:rPr>
              <a:t>사용 및 빌드 방법</a:t>
            </a:r>
            <a:r>
              <a:rPr lang="en-US" altLang="ko-KR" b="1">
                <a:latin typeface="+mn-ea"/>
                <a:cs typeface="Segoe UI Black" panose="020B0A02040204020203" pitchFamily="34" charset="0"/>
              </a:rPr>
              <a:t>(SQL</a:t>
            </a:r>
            <a:r>
              <a:rPr lang="ko-KR" altLang="en-US" b="1">
                <a:latin typeface="+mn-ea"/>
                <a:cs typeface="Segoe UI Black" panose="020B0A02040204020203" pitchFamily="34" charset="0"/>
              </a:rPr>
              <a:t> 창에서</a:t>
            </a:r>
            <a:r>
              <a:rPr lang="en-US" altLang="ko-KR" b="1">
                <a:latin typeface="+mn-ea"/>
                <a:cs typeface="Segoe UI Black" panose="020B0A02040204020203" pitchFamily="34" charset="0"/>
              </a:rPr>
              <a:t>)</a:t>
            </a:r>
            <a:endParaRPr lang="ko-KR" altLang="en-US" b="1">
              <a:latin typeface="+mn-ea"/>
              <a:cs typeface="Segoe UI Black" panose="020B0A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380" y="2514600"/>
            <a:ext cx="10066378" cy="92333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⑧ </a:t>
            </a:r>
            <a:r>
              <a:rPr lang="ko-KR" altLang="en-US"/>
              <a:t>생성한 함수 실행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596" y="3192423"/>
            <a:ext cx="7867650" cy="1295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28800" y="3237905"/>
            <a:ext cx="6677025" cy="2524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0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8502" y="1064329"/>
            <a:ext cx="10810875" cy="5410200"/>
          </a:xfrm>
          <a:prstGeom prst="rect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0" y="629781"/>
            <a:ext cx="1951682" cy="317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656" y="1064329"/>
            <a:ext cx="10680337" cy="40011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+mn-ea"/>
                <a:cs typeface="Segoe UI Black" panose="020B0A02040204020203" pitchFamily="34" charset="0"/>
              </a:rPr>
              <a:t>방법</a:t>
            </a:r>
            <a:r>
              <a:rPr lang="en-US" altLang="ko-KR" sz="2000" b="1">
                <a:latin typeface="+mn-ea"/>
                <a:cs typeface="Segoe UI Black" panose="020B0A02040204020203" pitchFamily="34" charset="0"/>
              </a:rPr>
              <a:t>1. </a:t>
            </a:r>
            <a:r>
              <a:rPr lang="ko-KR" altLang="en-US" sz="2000" b="1">
                <a:latin typeface="+mn-ea"/>
                <a:cs typeface="Segoe UI Black" panose="020B0A02040204020203" pitchFamily="34" charset="0"/>
              </a:rPr>
              <a:t>현재</a:t>
            </a:r>
            <a:r>
              <a:rPr lang="en-US" altLang="ko-KR" sz="2000" b="1">
                <a:latin typeface="+mn-ea"/>
                <a:cs typeface="Segoe UI Black" panose="020B0A02040204020203" pitchFamily="34" charset="0"/>
              </a:rPr>
              <a:t>(AES)</a:t>
            </a:r>
            <a:r>
              <a:rPr lang="ko-KR" altLang="en-US" sz="2000" b="1">
                <a:latin typeface="+mn-ea"/>
                <a:cs typeface="Segoe UI Black" panose="020B0A02040204020203" pitchFamily="34" charset="0"/>
              </a:rPr>
              <a:t>와 같은 방법</a:t>
            </a:r>
            <a:r>
              <a:rPr lang="en-US" altLang="ko-KR" sz="2000" b="1">
                <a:latin typeface="+mn-ea"/>
                <a:cs typeface="Segoe UI Black" panose="020B0A02040204020203" pitchFamily="34" charset="0"/>
              </a:rPr>
              <a:t>– procedure</a:t>
            </a:r>
            <a:r>
              <a:rPr lang="ko-KR" altLang="en-US" sz="2000" b="1">
                <a:latin typeface="+mn-ea"/>
                <a:cs typeface="Segoe UI Black" panose="020B0A02040204020203" pitchFamily="34" charset="0"/>
              </a:rPr>
              <a:t>로 </a:t>
            </a:r>
            <a:r>
              <a:rPr lang="en-US" altLang="ko-KR" sz="2000" b="1">
                <a:latin typeface="+mn-ea"/>
                <a:cs typeface="Segoe UI Black" panose="020B0A02040204020203" pitchFamily="34" charset="0"/>
              </a:rPr>
              <a:t>function </a:t>
            </a:r>
            <a:r>
              <a:rPr lang="ko-KR" altLang="en-US" sz="2000" b="1">
                <a:latin typeface="+mn-ea"/>
                <a:cs typeface="Segoe UI Black" panose="020B0A02040204020203" pitchFamily="34" charset="0"/>
              </a:rPr>
              <a:t>만들어 사용</a:t>
            </a:r>
            <a:endParaRPr lang="ko-KR" altLang="en-US" sz="2400" b="1">
              <a:latin typeface="+mn-ea"/>
              <a:cs typeface="Segoe UI Black" panose="020B0A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02" y="1464439"/>
            <a:ext cx="5621750" cy="489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9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8657" y="1019175"/>
            <a:ext cx="10810875" cy="5410200"/>
          </a:xfrm>
          <a:prstGeom prst="rect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0" y="629781"/>
            <a:ext cx="1951682" cy="317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900" y="2264628"/>
            <a:ext cx="10695632" cy="2246769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  <a:cs typeface="Segoe UI Black" panose="020B0A02040204020203" pitchFamily="34" charset="0"/>
              </a:rPr>
              <a:t>AES </a:t>
            </a:r>
            <a:r>
              <a:rPr lang="ko-KR" altLang="en-US" sz="2000" b="1">
                <a:latin typeface="+mn-ea"/>
                <a:cs typeface="Segoe UI Black" panose="020B0A02040204020203" pitchFamily="34" charset="0"/>
              </a:rPr>
              <a:t>암복호화 방식을 </a:t>
            </a:r>
            <a:r>
              <a:rPr lang="en-US" altLang="ko-KR" sz="2000" b="1">
                <a:latin typeface="+mn-ea"/>
                <a:cs typeface="Segoe UI Black" panose="020B0A02040204020203" pitchFamily="34" charset="0"/>
              </a:rPr>
              <a:t>Oracle</a:t>
            </a:r>
            <a:r>
              <a:rPr lang="ko-KR" altLang="en-US" sz="2000" b="1">
                <a:latin typeface="+mn-ea"/>
                <a:cs typeface="Segoe UI Black" panose="020B0A02040204020203" pitchFamily="34" charset="0"/>
              </a:rPr>
              <a:t>에서 지원하기 때문에 가능했던 방식이며</a:t>
            </a:r>
            <a:r>
              <a:rPr lang="en-US" altLang="ko-KR" sz="2000" b="1">
                <a:latin typeface="+mn-ea"/>
                <a:cs typeface="Segoe UI Black" panose="020B0A02040204020203" pitchFamily="34" charset="0"/>
              </a:rPr>
              <a:t>,</a:t>
            </a:r>
          </a:p>
          <a:p>
            <a:endParaRPr lang="en-US" altLang="ko-KR" sz="2000" b="1">
              <a:latin typeface="+mn-ea"/>
              <a:cs typeface="Segoe UI Black" panose="020B0A02040204020203" pitchFamily="34" charset="0"/>
            </a:endParaRPr>
          </a:p>
          <a:p>
            <a:r>
              <a:rPr lang="en-US" altLang="ko-KR" sz="2000" b="1">
                <a:latin typeface="+mn-ea"/>
                <a:cs typeface="Segoe UI Black" panose="020B0A02040204020203" pitchFamily="34" charset="0"/>
              </a:rPr>
              <a:t>ARIA </a:t>
            </a:r>
            <a:r>
              <a:rPr lang="ko-KR" altLang="en-US" sz="2000" b="1">
                <a:latin typeface="+mn-ea"/>
                <a:cs typeface="Segoe UI Black" panose="020B0A02040204020203" pitchFamily="34" charset="0"/>
              </a:rPr>
              <a:t>암복호화 방식은 </a:t>
            </a:r>
            <a:r>
              <a:rPr lang="en-US" altLang="ko-KR" sz="2000" b="1">
                <a:solidFill>
                  <a:srgbClr val="FE0000"/>
                </a:solidFill>
                <a:latin typeface="+mn-ea"/>
                <a:cs typeface="Segoe UI Black" panose="020B0A02040204020203" pitchFamily="34" charset="0"/>
              </a:rPr>
              <a:t>Oracle 12c R2 </a:t>
            </a:r>
            <a:r>
              <a:rPr lang="ko-KR" altLang="en-US" sz="2000" b="1">
                <a:latin typeface="+mn-ea"/>
                <a:cs typeface="Segoe UI Black" panose="020B0A02040204020203" pitchFamily="34" charset="0"/>
              </a:rPr>
              <a:t>이상부터 지원함</a:t>
            </a:r>
            <a:r>
              <a:rPr lang="en-US" altLang="ko-KR" sz="2000" b="1">
                <a:latin typeface="+mn-ea"/>
                <a:cs typeface="Segoe UI Black" panose="020B0A02040204020203" pitchFamily="34" charset="0"/>
              </a:rPr>
              <a:t>.</a:t>
            </a:r>
          </a:p>
          <a:p>
            <a:endParaRPr lang="en-US" altLang="ko-KR" sz="2000" b="1">
              <a:latin typeface="+mn-ea"/>
              <a:cs typeface="Segoe UI Black" panose="020B0A02040204020203" pitchFamily="34" charset="0"/>
            </a:endParaRPr>
          </a:p>
          <a:p>
            <a:r>
              <a:rPr lang="ko-KR" altLang="en-US" sz="2000" b="1">
                <a:latin typeface="+mn-ea"/>
                <a:cs typeface="Segoe UI Black" panose="020B0A02040204020203" pitchFamily="34" charset="0"/>
              </a:rPr>
              <a:t>따라서 </a:t>
            </a:r>
            <a:r>
              <a:rPr lang="en-US" altLang="ko-KR" sz="2000" b="1">
                <a:latin typeface="+mn-ea"/>
                <a:cs typeface="Segoe UI Black" panose="020B0A02040204020203" pitchFamily="34" charset="0"/>
              </a:rPr>
              <a:t>procedure</a:t>
            </a:r>
            <a:r>
              <a:rPr lang="ko-KR" altLang="en-US" sz="2000" b="1">
                <a:latin typeface="+mn-ea"/>
                <a:cs typeface="Segoe UI Black" panose="020B0A02040204020203" pitchFamily="34" charset="0"/>
              </a:rPr>
              <a:t>을 이용한 </a:t>
            </a:r>
            <a:r>
              <a:rPr lang="en-US" altLang="ko-KR" sz="2000" b="1">
                <a:latin typeface="+mn-ea"/>
                <a:cs typeface="Segoe UI Black" panose="020B0A02040204020203" pitchFamily="34" charset="0"/>
              </a:rPr>
              <a:t>fuction </a:t>
            </a:r>
            <a:r>
              <a:rPr lang="ko-KR" altLang="en-US" sz="2000" b="1">
                <a:latin typeface="+mn-ea"/>
                <a:cs typeface="Segoe UI Black" panose="020B0A02040204020203" pitchFamily="34" charset="0"/>
              </a:rPr>
              <a:t>사용시</a:t>
            </a:r>
            <a:r>
              <a:rPr lang="en-US" altLang="ko-KR" sz="2000" b="1">
                <a:latin typeface="+mn-ea"/>
                <a:cs typeface="Segoe UI Black" panose="020B0A02040204020203" pitchFamily="34" charset="0"/>
              </a:rPr>
              <a:t>, </a:t>
            </a:r>
          </a:p>
          <a:p>
            <a:endParaRPr lang="en-US" altLang="ko-KR" sz="2000" b="1">
              <a:latin typeface="+mn-ea"/>
              <a:cs typeface="Segoe UI Black" panose="020B0A02040204020203" pitchFamily="34" charset="0"/>
            </a:endParaRPr>
          </a:p>
          <a:p>
            <a:r>
              <a:rPr lang="ko-KR" altLang="en-US" sz="2000" b="1">
                <a:solidFill>
                  <a:srgbClr val="FF0000"/>
                </a:solidFill>
                <a:latin typeface="+mn-ea"/>
                <a:cs typeface="Segoe UI Black" panose="020B0A02040204020203" pitchFamily="34" charset="0"/>
              </a:rPr>
              <a:t>수집서버 </a:t>
            </a:r>
            <a:r>
              <a:rPr lang="en-US" altLang="ko-KR" sz="2000" b="1">
                <a:solidFill>
                  <a:srgbClr val="FF0000"/>
                </a:solidFill>
                <a:latin typeface="+mn-ea"/>
                <a:cs typeface="Segoe UI Black" panose="020B0A02040204020203" pitchFamily="34" charset="0"/>
              </a:rPr>
              <a:t>Oracle </a:t>
            </a:r>
            <a:r>
              <a:rPr lang="ko-KR" altLang="en-US" sz="2000" b="1">
                <a:solidFill>
                  <a:srgbClr val="FF0000"/>
                </a:solidFill>
                <a:latin typeface="+mn-ea"/>
                <a:cs typeface="Segoe UI Black" panose="020B0A02040204020203" pitchFamily="34" charset="0"/>
              </a:rPr>
              <a:t>버전이</a:t>
            </a:r>
            <a:r>
              <a:rPr lang="en-US" altLang="ko-KR" sz="2000" b="1">
                <a:solidFill>
                  <a:srgbClr val="FF0000"/>
                </a:solidFill>
                <a:latin typeface="+mn-ea"/>
                <a:cs typeface="Segoe UI Black" panose="020B0A02040204020203" pitchFamily="34" charset="0"/>
              </a:rPr>
              <a:t> 12c R2 </a:t>
            </a:r>
            <a:r>
              <a:rPr lang="ko-KR" altLang="en-US" sz="2000" b="1">
                <a:solidFill>
                  <a:srgbClr val="FF0000"/>
                </a:solidFill>
                <a:latin typeface="+mn-ea"/>
                <a:cs typeface="Segoe UI Black" panose="020B0A02040204020203" pitchFamily="34" charset="0"/>
              </a:rPr>
              <a:t>이상일 경우에만 </a:t>
            </a:r>
            <a:r>
              <a:rPr lang="en-US" altLang="ko-KR" sz="2000" b="1">
                <a:solidFill>
                  <a:srgbClr val="FF0000"/>
                </a:solidFill>
                <a:latin typeface="+mn-ea"/>
                <a:cs typeface="Segoe UI Black" panose="020B0A02040204020203" pitchFamily="34" charset="0"/>
              </a:rPr>
              <a:t>ARIA </a:t>
            </a:r>
            <a:r>
              <a:rPr lang="ko-KR" altLang="en-US" sz="2000" b="1">
                <a:solidFill>
                  <a:srgbClr val="FF0000"/>
                </a:solidFill>
                <a:latin typeface="+mn-ea"/>
                <a:cs typeface="Segoe UI Black" panose="020B0A02040204020203" pitchFamily="34" charset="0"/>
              </a:rPr>
              <a:t>암복호화가 가능</a:t>
            </a:r>
            <a:r>
              <a:rPr lang="ko-KR" altLang="en-US" sz="2000" b="1">
                <a:latin typeface="+mn-ea"/>
                <a:cs typeface="Segoe UI Black" panose="020B0A02040204020203" pitchFamily="34" charset="0"/>
              </a:rPr>
              <a:t>하게 됨</a:t>
            </a:r>
            <a:r>
              <a:rPr lang="en-US" altLang="ko-KR" sz="2000" b="1">
                <a:latin typeface="+mn-ea"/>
                <a:cs typeface="Segoe UI Black" panose="020B0A02040204020203" pitchFamily="34" charset="0"/>
              </a:rPr>
              <a:t>. </a:t>
            </a:r>
            <a:endParaRPr lang="ko-KR" altLang="en-US" sz="2000" b="1">
              <a:latin typeface="+mn-ea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8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8657" y="1019175"/>
            <a:ext cx="10810875" cy="5410200"/>
          </a:xfrm>
          <a:prstGeom prst="rect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0" y="629781"/>
            <a:ext cx="1951682" cy="317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657" y="1064329"/>
            <a:ext cx="6578356" cy="40011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+mn-ea"/>
                <a:cs typeface="Segoe UI Black" panose="020B0A02040204020203" pitchFamily="34" charset="0"/>
              </a:rPr>
              <a:t>방법</a:t>
            </a:r>
            <a:r>
              <a:rPr lang="en-US" altLang="ko-KR" sz="2000" b="1">
                <a:latin typeface="+mn-ea"/>
                <a:cs typeface="Segoe UI Black" panose="020B0A02040204020203" pitchFamily="34" charset="0"/>
              </a:rPr>
              <a:t>2. Oracle External Procedure </a:t>
            </a:r>
            <a:r>
              <a:rPr lang="ko-KR" altLang="en-US" sz="2000" b="1">
                <a:latin typeface="+mn-ea"/>
                <a:cs typeface="Segoe UI Black" panose="020B0A02040204020203" pitchFamily="34" charset="0"/>
              </a:rPr>
              <a:t>생성</a:t>
            </a:r>
            <a:endParaRPr lang="ko-KR" altLang="en-US" sz="2400" b="1">
              <a:latin typeface="+mn-ea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967" y="1752600"/>
            <a:ext cx="10590253" cy="550920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latin typeface="+mn-ea"/>
                <a:cs typeface="Segoe UI Black" panose="020B0A02040204020203" pitchFamily="34" charset="0"/>
              </a:rPr>
              <a:t>장점</a:t>
            </a:r>
            <a:r>
              <a:rPr lang="en-US" altLang="ko-KR" b="1">
                <a:solidFill>
                  <a:srgbClr val="0070C0"/>
                </a:solidFill>
                <a:latin typeface="+mn-ea"/>
                <a:cs typeface="Segoe UI Black" panose="020B0A02040204020203" pitchFamily="34" charset="0"/>
              </a:rPr>
              <a:t>&gt;</a:t>
            </a:r>
          </a:p>
          <a:p>
            <a:endParaRPr lang="en-US" altLang="ko-KR">
              <a:latin typeface="+mn-ea"/>
              <a:cs typeface="Segoe UI Black" panose="020B0A02040204020203" pitchFamily="34" charset="0"/>
            </a:endParaRPr>
          </a:p>
          <a:p>
            <a:r>
              <a:rPr lang="ko-KR" altLang="en-US"/>
              <a:t>① </a:t>
            </a:r>
            <a:r>
              <a:rPr lang="ko-KR" altLang="en-US">
                <a:latin typeface="+mn-ea"/>
                <a:cs typeface="Segoe UI Black" panose="020B0A02040204020203" pitchFamily="34" charset="0"/>
              </a:rPr>
              <a:t>재 활용성이 우수</a:t>
            </a:r>
            <a:r>
              <a:rPr lang="en-US" altLang="ko-KR">
                <a:latin typeface="+mn-ea"/>
                <a:cs typeface="Segoe UI Black" panose="020B0A02040204020203" pitchFamily="34" charset="0"/>
              </a:rPr>
              <a:t> </a:t>
            </a:r>
          </a:p>
          <a:p>
            <a:endParaRPr lang="en-US" altLang="ko-KR">
              <a:latin typeface="+mn-ea"/>
              <a:cs typeface="Segoe UI Black" panose="020B0A02040204020203" pitchFamily="34" charset="0"/>
            </a:endParaRPr>
          </a:p>
          <a:p>
            <a:r>
              <a:rPr lang="en-US" altLang="ko-KR"/>
              <a:t>② </a:t>
            </a:r>
            <a:r>
              <a:rPr lang="ko-KR" altLang="en-US">
                <a:latin typeface="+mn-ea"/>
                <a:cs typeface="Segoe UI Black" panose="020B0A02040204020203" pitchFamily="34" charset="0"/>
              </a:rPr>
              <a:t>유지보수 용이</a:t>
            </a:r>
            <a:endParaRPr lang="en-US" altLang="ko-KR">
              <a:latin typeface="+mn-ea"/>
              <a:cs typeface="Segoe UI Black" panose="020B0A02040204020203" pitchFamily="34" charset="0"/>
            </a:endParaRPr>
          </a:p>
          <a:p>
            <a:endParaRPr lang="en-US" altLang="ko-KR" sz="2000" b="1">
              <a:latin typeface="+mn-ea"/>
              <a:cs typeface="Segoe UI Black" panose="020B0A02040204020203" pitchFamily="34" charset="0"/>
            </a:endParaRPr>
          </a:p>
          <a:p>
            <a:r>
              <a:rPr lang="en-US" altLang="ko-KR" sz="2000"/>
              <a:t>③</a:t>
            </a:r>
            <a:r>
              <a:rPr lang="en-US" altLang="ko-KR" sz="2000" b="1">
                <a:latin typeface="+mn-ea"/>
                <a:cs typeface="Segoe UI Black" panose="020B0A02040204020203" pitchFamily="34" charset="0"/>
              </a:rPr>
              <a:t> </a:t>
            </a:r>
            <a:r>
              <a:rPr lang="en-US" altLang="ko-KR" sz="2000" b="1">
                <a:solidFill>
                  <a:schemeClr val="accent4"/>
                </a:solidFill>
                <a:latin typeface="+mn-ea"/>
                <a:cs typeface="Segoe UI Black" panose="020B0A02040204020203" pitchFamily="34" charset="0"/>
              </a:rPr>
              <a:t>11g </a:t>
            </a:r>
            <a:r>
              <a:rPr lang="ko-KR" altLang="en-US" sz="2000" b="1">
                <a:solidFill>
                  <a:schemeClr val="accent4"/>
                </a:solidFill>
                <a:latin typeface="+mn-ea"/>
                <a:cs typeface="Segoe UI Black" panose="020B0A02040204020203" pitchFamily="34" charset="0"/>
              </a:rPr>
              <a:t>버전에서도 사용 가능</a:t>
            </a:r>
            <a:endParaRPr lang="en-US" altLang="ko-KR" sz="2000" b="1">
              <a:solidFill>
                <a:schemeClr val="accent4"/>
              </a:solidFill>
              <a:latin typeface="+mn-ea"/>
              <a:cs typeface="Segoe UI Black" panose="020B0A02040204020203" pitchFamily="34" charset="0"/>
            </a:endParaRPr>
          </a:p>
          <a:p>
            <a:endParaRPr lang="en-US" altLang="ko-KR" sz="2000" b="1">
              <a:latin typeface="+mn-ea"/>
              <a:cs typeface="Segoe UI Black" panose="020B0A02040204020203" pitchFamily="34" charset="0"/>
            </a:endParaRPr>
          </a:p>
          <a:p>
            <a:endParaRPr lang="en-US" altLang="ko-KR" sz="2000" b="1">
              <a:latin typeface="+mn-ea"/>
              <a:cs typeface="Segoe UI Black" panose="020B0A02040204020203" pitchFamily="34" charset="0"/>
            </a:endParaRPr>
          </a:p>
          <a:p>
            <a:r>
              <a:rPr lang="ko-KR" altLang="en-US" sz="2000" b="1">
                <a:solidFill>
                  <a:srgbClr val="C00000"/>
                </a:solidFill>
                <a:latin typeface="+mn-ea"/>
                <a:cs typeface="Segoe UI Black" panose="020B0A02040204020203" pitchFamily="34" charset="0"/>
              </a:rPr>
              <a:t>단점</a:t>
            </a:r>
            <a:r>
              <a:rPr lang="en-US" altLang="ko-KR" sz="2000" b="1">
                <a:solidFill>
                  <a:srgbClr val="C00000"/>
                </a:solidFill>
                <a:latin typeface="+mn-ea"/>
                <a:cs typeface="Segoe UI Black" panose="020B0A02040204020203" pitchFamily="34" charset="0"/>
              </a:rPr>
              <a:t>&gt; </a:t>
            </a:r>
          </a:p>
          <a:p>
            <a:endParaRPr lang="en-US" altLang="ko-KR"/>
          </a:p>
          <a:p>
            <a:r>
              <a:rPr lang="ko-KR" altLang="en-US"/>
              <a:t>① </a:t>
            </a:r>
            <a:r>
              <a:rPr lang="en-US" altLang="ko-KR"/>
              <a:t>Session</a:t>
            </a:r>
            <a:r>
              <a:rPr lang="ko-KR" altLang="en-US"/>
              <a:t>이 종료되지 않으면 </a:t>
            </a:r>
            <a:r>
              <a:rPr lang="en-US" altLang="ko-KR"/>
              <a:t>extProc</a:t>
            </a:r>
            <a:r>
              <a:rPr lang="ko-KR" altLang="en-US"/>
              <a:t>는 </a:t>
            </a:r>
            <a:r>
              <a:rPr lang="en-US" altLang="ko-KR"/>
              <a:t>Oracle</a:t>
            </a:r>
            <a:r>
              <a:rPr lang="ko-KR" altLang="en-US"/>
              <a:t>에서 메모리를 관리하는 영역이 아니라 </a:t>
            </a:r>
            <a:r>
              <a:rPr lang="en-US" altLang="ko-KR"/>
              <a:t>O/S</a:t>
            </a:r>
            <a:r>
              <a:rPr lang="ko-KR" altLang="en-US"/>
              <a:t>영역이기 때문에 한번 호출 될 때마다 해당 </a:t>
            </a:r>
            <a:r>
              <a:rPr lang="en-US" altLang="ko-KR"/>
              <a:t>Session</a:t>
            </a:r>
            <a:r>
              <a:rPr lang="ko-KR" altLang="en-US"/>
              <a:t>이 종료되지 않으면 끝까지 살아남게 되어 지속적인 메모리에 남아 있게 되어 </a:t>
            </a:r>
            <a:r>
              <a:rPr lang="en-US" altLang="ko-KR"/>
              <a:t>O/S</a:t>
            </a:r>
            <a:r>
              <a:rPr lang="ko-KR" altLang="en-US"/>
              <a:t>의 메모리 부하가 생김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② </a:t>
            </a:r>
            <a:r>
              <a:rPr lang="ko-KR" altLang="en-US"/>
              <a:t>실행 시키기 위해 </a:t>
            </a:r>
            <a:r>
              <a:rPr lang="en-US" altLang="ko-KR"/>
              <a:t>listener.ora / tnsname.ora </a:t>
            </a:r>
            <a:r>
              <a:rPr lang="ko-KR" altLang="en-US"/>
              <a:t>파일을 변경해야함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b="1">
              <a:latin typeface="+mn-ea"/>
              <a:cs typeface="Segoe UI Black" panose="020B0A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18F497-D35E-4634-8BD1-E5BD10C5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728" y="3987590"/>
            <a:ext cx="5480036" cy="709181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2F0B04B-9120-427C-83F0-A335F326221D}"/>
              </a:ext>
            </a:extLst>
          </p:cNvPr>
          <p:cNvCxnSpPr>
            <a:cxnSpLocks/>
          </p:cNvCxnSpPr>
          <p:nvPr/>
        </p:nvCxnSpPr>
        <p:spPr>
          <a:xfrm flipV="1">
            <a:off x="4237463" y="4386715"/>
            <a:ext cx="1198809" cy="464065"/>
          </a:xfrm>
          <a:prstGeom prst="bentConnector3">
            <a:avLst>
              <a:gd name="adj1" fmla="val 16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2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8657" y="1019175"/>
            <a:ext cx="10810875" cy="5410200"/>
          </a:xfrm>
          <a:prstGeom prst="rect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0" y="629781"/>
            <a:ext cx="1951682" cy="317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7872" y="2409825"/>
            <a:ext cx="10066378" cy="286232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cs typeface="Segoe UI Black" panose="020B0A02040204020203" pitchFamily="34" charset="0"/>
              </a:rPr>
              <a:t>External Procedure </a:t>
            </a:r>
            <a:r>
              <a:rPr lang="ko-KR" altLang="en-US" b="1">
                <a:latin typeface="+mn-ea"/>
                <a:cs typeface="Segoe UI Black" panose="020B0A02040204020203" pitchFamily="34" charset="0"/>
              </a:rPr>
              <a:t>사용 시 </a:t>
            </a:r>
            <a:r>
              <a:rPr lang="en-US" altLang="ko-KR" b="1">
                <a:latin typeface="+mn-ea"/>
                <a:cs typeface="Segoe UI Black" panose="020B0A02040204020203" pitchFamily="34" charset="0"/>
              </a:rPr>
              <a:t>O/S </a:t>
            </a:r>
            <a:r>
              <a:rPr lang="ko-KR" altLang="en-US" b="1">
                <a:latin typeface="+mn-ea"/>
                <a:cs typeface="Segoe UI Black" panose="020B0A02040204020203" pitchFamily="34" charset="0"/>
              </a:rPr>
              <a:t>부하 줄이는 법</a:t>
            </a:r>
            <a:endParaRPr lang="en-US" altLang="ko-KR" b="1">
              <a:latin typeface="+mn-ea"/>
              <a:cs typeface="Segoe UI Black" panose="020B0A02040204020203" pitchFamily="34" charset="0"/>
            </a:endParaRPr>
          </a:p>
          <a:p>
            <a:endParaRPr lang="en-US" altLang="ko-KR" b="1">
              <a:latin typeface="+mn-ea"/>
              <a:cs typeface="Segoe UI Black" panose="020B0A02040204020203" pitchFamily="34" charset="0"/>
            </a:endParaRPr>
          </a:p>
          <a:p>
            <a:r>
              <a:rPr lang="ko-KR" altLang="en-US"/>
              <a:t>① </a:t>
            </a:r>
            <a:r>
              <a:rPr lang="en-US" altLang="ko-KR"/>
              <a:t>Session</a:t>
            </a:r>
            <a:r>
              <a:rPr lang="ko-KR" altLang="en-US"/>
              <a:t>의 수를 제한하여 </a:t>
            </a:r>
            <a:r>
              <a:rPr lang="en-US" altLang="ko-KR"/>
              <a:t>O/S</a:t>
            </a:r>
            <a:r>
              <a:rPr lang="ko-KR" altLang="en-US"/>
              <a:t>의 메모리 한계치를 벗어나지 않도록 조정한다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② O/S</a:t>
            </a:r>
            <a:r>
              <a:rPr lang="ko-KR" altLang="en-US"/>
              <a:t>에서 </a:t>
            </a:r>
            <a:r>
              <a:rPr lang="en-US" altLang="ko-KR"/>
              <a:t>extProc</a:t>
            </a:r>
            <a:r>
              <a:rPr lang="ko-KR" altLang="en-US"/>
              <a:t>로 생성된 것 중 오래된 </a:t>
            </a:r>
            <a:r>
              <a:rPr lang="en-US" altLang="ko-KR"/>
              <a:t>Process</a:t>
            </a:r>
            <a:r>
              <a:rPr lang="ko-KR" altLang="en-US"/>
              <a:t>를 </a:t>
            </a:r>
            <a:r>
              <a:rPr lang="en-US" altLang="ko-KR"/>
              <a:t>Kill</a:t>
            </a:r>
            <a:r>
              <a:rPr lang="ko-KR" altLang="en-US"/>
              <a:t>한다</a:t>
            </a:r>
            <a:r>
              <a:rPr lang="en-US" altLang="ko-KR"/>
              <a:t>. Process</a:t>
            </a:r>
            <a:r>
              <a:rPr lang="ko-KR" altLang="en-US"/>
              <a:t>를 </a:t>
            </a:r>
            <a:r>
              <a:rPr lang="en-US" altLang="ko-KR"/>
              <a:t>Kill</a:t>
            </a:r>
            <a:r>
              <a:rPr lang="ko-KR" altLang="en-US"/>
              <a:t>하더라도 없으면 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ko-KR" altLang="en-US"/>
              <a:t>재생성 되므로 큰 문제는 발생되지 않는다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③ </a:t>
            </a:r>
            <a:r>
              <a:rPr lang="ko-KR" altLang="en-US"/>
              <a:t>어플리케이션에서 불필요하게 </a:t>
            </a:r>
            <a:r>
              <a:rPr lang="en-US" altLang="ko-KR"/>
              <a:t>External Procedure</a:t>
            </a:r>
            <a:r>
              <a:rPr lang="ko-KR" altLang="en-US"/>
              <a:t>를 호출하는 </a:t>
            </a:r>
            <a:r>
              <a:rPr lang="en-US" altLang="ko-KR"/>
              <a:t>Function</a:t>
            </a:r>
            <a:r>
              <a:rPr lang="ko-KR" altLang="en-US"/>
              <a:t>의 사용을 제거하고</a:t>
            </a:r>
            <a:r>
              <a:rPr lang="en-US" altLang="ko-KR"/>
              <a:t>,</a:t>
            </a:r>
          </a:p>
          <a:p>
            <a:r>
              <a:rPr lang="en-US" altLang="ko-KR"/>
              <a:t>    </a:t>
            </a:r>
            <a:r>
              <a:rPr lang="ko-KR" altLang="en-US"/>
              <a:t>사용 완료 후 </a:t>
            </a:r>
            <a:r>
              <a:rPr lang="en-US" altLang="ko-KR"/>
              <a:t>Session</a:t>
            </a:r>
            <a:r>
              <a:rPr lang="ko-KR" altLang="en-US"/>
              <a:t>를 종료하여 메모리의 부하를 최소화 하게 한다</a:t>
            </a:r>
            <a:r>
              <a:rPr lang="en-US" altLang="ko-KR"/>
              <a:t>.</a:t>
            </a:r>
          </a:p>
          <a:p>
            <a:endParaRPr lang="ko-KR" altLang="en-US" b="1">
              <a:latin typeface="+mn-ea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8657" y="1019175"/>
            <a:ext cx="10810875" cy="5410200"/>
          </a:xfrm>
          <a:prstGeom prst="rect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0" y="629781"/>
            <a:ext cx="1951682" cy="317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657" y="1095375"/>
            <a:ext cx="10066378" cy="36933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cs typeface="Segoe UI Black" panose="020B0A02040204020203" pitchFamily="34" charset="0"/>
              </a:rPr>
              <a:t>External Procedure </a:t>
            </a:r>
            <a:r>
              <a:rPr lang="ko-KR" altLang="en-US" b="1">
                <a:latin typeface="+mn-ea"/>
                <a:cs typeface="Segoe UI Black" panose="020B0A02040204020203" pitchFamily="34" charset="0"/>
              </a:rPr>
              <a:t>사용 및 빌드 방법</a:t>
            </a:r>
            <a:r>
              <a:rPr lang="en-US" altLang="ko-KR" b="1">
                <a:latin typeface="+mn-ea"/>
                <a:cs typeface="Segoe UI Black" panose="020B0A02040204020203" pitchFamily="34" charset="0"/>
              </a:rPr>
              <a:t>(</a:t>
            </a:r>
            <a:r>
              <a:rPr lang="ko-KR" altLang="en-US" b="1">
                <a:latin typeface="+mn-ea"/>
                <a:cs typeface="Segoe UI Black" panose="020B0A02040204020203" pitchFamily="34" charset="0"/>
              </a:rPr>
              <a:t>커맨드 창에서</a:t>
            </a:r>
            <a:r>
              <a:rPr lang="en-US" altLang="ko-KR" b="1">
                <a:latin typeface="+mn-ea"/>
                <a:cs typeface="Segoe UI Black" panose="020B0A02040204020203" pitchFamily="34" charset="0"/>
              </a:rPr>
              <a:t>)</a:t>
            </a:r>
            <a:endParaRPr lang="ko-KR" altLang="en-US" b="1">
              <a:latin typeface="+mn-ea"/>
              <a:cs typeface="Segoe UI Black" panose="020B0A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2172" y="2943225"/>
            <a:ext cx="10066378" cy="286232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b="1">
              <a:latin typeface="+mn-ea"/>
              <a:cs typeface="Segoe UI Black" panose="020B0A02040204020203" pitchFamily="34" charset="0"/>
            </a:endParaRPr>
          </a:p>
          <a:p>
            <a:r>
              <a:rPr lang="ko-KR" altLang="en-US"/>
              <a:t>① 빌드 할 </a:t>
            </a:r>
            <a:r>
              <a:rPr lang="en-US" altLang="ko-KR"/>
              <a:t>C</a:t>
            </a:r>
            <a:r>
              <a:rPr lang="ko-KR" altLang="en-US"/>
              <a:t>파일 제작</a:t>
            </a:r>
            <a:endParaRPr lang="en-US" altLang="ko-KR"/>
          </a:p>
          <a:p>
            <a:r>
              <a:rPr lang="en-US" altLang="ko-KR"/>
              <a:t>    :select</a:t>
            </a:r>
            <a:r>
              <a:rPr lang="ko-KR" altLang="en-US"/>
              <a:t>시 가져올 최종값을 </a:t>
            </a:r>
            <a:r>
              <a:rPr lang="en-US" altLang="ko-KR"/>
              <a:t>return </a:t>
            </a:r>
            <a:r>
              <a:rPr lang="ko-KR" altLang="en-US"/>
              <a:t>하는 것이 원칙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② obj</a:t>
            </a:r>
            <a:r>
              <a:rPr lang="ko-KR" altLang="en-US"/>
              <a:t>파일 </a:t>
            </a:r>
            <a:r>
              <a:rPr lang="en-US" altLang="ko-KR"/>
              <a:t>so</a:t>
            </a:r>
            <a:r>
              <a:rPr lang="ko-KR" altLang="en-US"/>
              <a:t>파일 생성</a:t>
            </a:r>
            <a:endParaRPr lang="en-US" altLang="ko-KR"/>
          </a:p>
          <a:p>
            <a:r>
              <a:rPr lang="en-US" altLang="ko-KR"/>
              <a:t>  : /usr/bin/gcc -fPIC -m64 -nostdlib -c [</a:t>
            </a:r>
            <a:r>
              <a:rPr lang="ko-KR" altLang="en-US"/>
              <a:t>파일명</a:t>
            </a:r>
            <a:r>
              <a:rPr lang="en-US" altLang="ko-KR"/>
              <a:t>].c –o [</a:t>
            </a:r>
            <a:r>
              <a:rPr lang="ko-KR" altLang="en-US"/>
              <a:t>파일명</a:t>
            </a:r>
            <a:r>
              <a:rPr lang="en-US" altLang="ko-KR"/>
              <a:t>].o</a:t>
            </a:r>
          </a:p>
          <a:p>
            <a:r>
              <a:rPr lang="en-US" altLang="ko-KR"/>
              <a:t>   /usr/bin/gcc -fPIC -m64 -nostdlib -shared [</a:t>
            </a:r>
            <a:r>
              <a:rPr lang="ko-KR" altLang="en-US"/>
              <a:t>파일명</a:t>
            </a:r>
            <a:r>
              <a:rPr lang="en-US" altLang="ko-KR"/>
              <a:t>].o  -o [</a:t>
            </a:r>
            <a:r>
              <a:rPr lang="ko-KR" altLang="en-US"/>
              <a:t>파일명</a:t>
            </a:r>
            <a:r>
              <a:rPr lang="en-US" altLang="ko-KR"/>
              <a:t>].so</a:t>
            </a:r>
          </a:p>
          <a:p>
            <a:endParaRPr lang="en-US" altLang="ko-KR"/>
          </a:p>
          <a:p>
            <a:endParaRPr lang="ko-KR" altLang="en-US" b="1">
              <a:latin typeface="+mn-ea"/>
              <a:cs typeface="Segoe UI Black" panose="020B0A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2564606"/>
            <a:ext cx="219551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4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8657" y="1019175"/>
            <a:ext cx="10810875" cy="5410200"/>
          </a:xfrm>
          <a:prstGeom prst="rect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0" y="629781"/>
            <a:ext cx="1951682" cy="317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657" y="1095375"/>
            <a:ext cx="10066378" cy="36933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cs typeface="Segoe UI Black" panose="020B0A02040204020203" pitchFamily="34" charset="0"/>
              </a:rPr>
              <a:t>External Procedure </a:t>
            </a:r>
            <a:r>
              <a:rPr lang="ko-KR" altLang="en-US" b="1">
                <a:latin typeface="+mn-ea"/>
                <a:cs typeface="Segoe UI Black" panose="020B0A02040204020203" pitchFamily="34" charset="0"/>
              </a:rPr>
              <a:t>사용 및 빌드 방법</a:t>
            </a:r>
            <a:r>
              <a:rPr lang="en-US" altLang="ko-KR" b="1">
                <a:latin typeface="+mn-ea"/>
                <a:cs typeface="Segoe UI Black" panose="020B0A02040204020203" pitchFamily="34" charset="0"/>
              </a:rPr>
              <a:t>(listener </a:t>
            </a:r>
            <a:r>
              <a:rPr lang="ko-KR" altLang="en-US" b="1">
                <a:latin typeface="+mn-ea"/>
                <a:cs typeface="Segoe UI Black" panose="020B0A02040204020203" pitchFamily="34" charset="0"/>
              </a:rPr>
              <a:t>설정</a:t>
            </a:r>
            <a:r>
              <a:rPr lang="en-US" altLang="ko-KR" b="1">
                <a:latin typeface="+mn-ea"/>
                <a:cs typeface="Segoe UI Black" panose="020B0A02040204020203" pitchFamily="34" charset="0"/>
              </a:rPr>
              <a:t>)</a:t>
            </a:r>
            <a:endParaRPr lang="ko-KR" altLang="en-US" b="1">
              <a:latin typeface="+mn-ea"/>
              <a:cs typeface="Segoe UI Black" panose="020B0A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905" y="1628061"/>
            <a:ext cx="10066378" cy="3970318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b="1">
              <a:latin typeface="+mn-ea"/>
              <a:cs typeface="Segoe UI Black" panose="020B0A02040204020203" pitchFamily="34" charset="0"/>
            </a:endParaRPr>
          </a:p>
          <a:p>
            <a:r>
              <a:rPr lang="en-US" altLang="ko-KR"/>
              <a:t>③ </a:t>
            </a:r>
            <a:r>
              <a:rPr lang="ko-KR" altLang="en-US"/>
              <a:t> </a:t>
            </a:r>
            <a:r>
              <a:rPr lang="en-US" altLang="ko-KR"/>
              <a:t> listener.ora </a:t>
            </a:r>
            <a:r>
              <a:rPr lang="ko-KR" altLang="en-US"/>
              <a:t>파일 수정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b="1">
              <a:latin typeface="+mn-ea"/>
              <a:cs typeface="Segoe UI Black" panose="020B0A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440437"/>
            <a:ext cx="5819775" cy="31765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71650" y="2990850"/>
            <a:ext cx="3857625" cy="180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19625" y="4802028"/>
            <a:ext cx="2033200" cy="372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19625" y="4442697"/>
            <a:ext cx="1795076" cy="195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9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8657" y="1019175"/>
            <a:ext cx="10810875" cy="5410200"/>
          </a:xfrm>
          <a:prstGeom prst="rect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0" y="629781"/>
            <a:ext cx="1951682" cy="317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657" y="1095375"/>
            <a:ext cx="10066378" cy="36933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cs typeface="Segoe UI Black" panose="020B0A02040204020203" pitchFamily="34" charset="0"/>
              </a:rPr>
              <a:t>External Procedure </a:t>
            </a:r>
            <a:r>
              <a:rPr lang="ko-KR" altLang="en-US" b="1">
                <a:latin typeface="+mn-ea"/>
                <a:cs typeface="Segoe UI Black" panose="020B0A02040204020203" pitchFamily="34" charset="0"/>
              </a:rPr>
              <a:t>사용 및 빌드 방법</a:t>
            </a:r>
            <a:r>
              <a:rPr lang="en-US" altLang="ko-KR" b="1">
                <a:latin typeface="+mn-ea"/>
                <a:cs typeface="Segoe UI Black" panose="020B0A02040204020203" pitchFamily="34" charset="0"/>
              </a:rPr>
              <a:t>(listener </a:t>
            </a:r>
            <a:r>
              <a:rPr lang="ko-KR" altLang="en-US" b="1">
                <a:latin typeface="+mn-ea"/>
                <a:cs typeface="Segoe UI Black" panose="020B0A02040204020203" pitchFamily="34" charset="0"/>
              </a:rPr>
              <a:t>설정</a:t>
            </a:r>
            <a:r>
              <a:rPr lang="en-US" altLang="ko-KR" b="1">
                <a:latin typeface="+mn-ea"/>
                <a:cs typeface="Segoe UI Black" panose="020B0A02040204020203" pitchFamily="34" charset="0"/>
              </a:rPr>
              <a:t>)</a:t>
            </a:r>
            <a:endParaRPr lang="ko-KR" altLang="en-US" b="1">
              <a:latin typeface="+mn-ea"/>
              <a:cs typeface="Segoe UI Black" panose="020B0A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905" y="1628061"/>
            <a:ext cx="10066378" cy="4708981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b="1">
              <a:latin typeface="+mn-ea"/>
              <a:cs typeface="Segoe UI Black" panose="020B0A02040204020203" pitchFamily="34" charset="0"/>
            </a:endParaRPr>
          </a:p>
          <a:p>
            <a:r>
              <a:rPr lang="ko-KR" altLang="en-US"/>
              <a:t>④ </a:t>
            </a:r>
            <a:r>
              <a:rPr lang="en-US" altLang="ko-KR"/>
              <a:t> tnsnames.ora </a:t>
            </a:r>
            <a:r>
              <a:rPr lang="ko-KR" altLang="en-US"/>
              <a:t>설정 </a:t>
            </a:r>
            <a:r>
              <a:rPr lang="en-US" altLang="ko-KR"/>
              <a:t>(</a:t>
            </a:r>
            <a:r>
              <a:rPr lang="en-US" altLang="ko-KR" sz="1600"/>
              <a:t>listener.ora</a:t>
            </a:r>
            <a:r>
              <a:rPr lang="ko-KR" altLang="en-US" sz="1600"/>
              <a:t>와 </a:t>
            </a:r>
            <a:r>
              <a:rPr lang="en-US" altLang="ko-KR" sz="1600"/>
              <a:t>SID ,KEY </a:t>
            </a:r>
            <a:r>
              <a:rPr lang="ko-KR" altLang="en-US" sz="1600"/>
              <a:t>꼭 맞춰주어야함</a:t>
            </a:r>
            <a:r>
              <a:rPr lang="en-US" altLang="ko-KR" sz="1600"/>
              <a:t>)</a:t>
            </a:r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⑤ 리스너 재시작</a:t>
            </a:r>
            <a:endParaRPr lang="en-US" altLang="ko-KR" sz="1600"/>
          </a:p>
          <a:p>
            <a:pPr marL="342900" indent="-342900">
              <a:buAutoNum type="circleNumDbPlain" startAt="7"/>
            </a:pPr>
            <a:endParaRPr lang="en-US" altLang="ko-KR" sz="1600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b="1">
              <a:latin typeface="+mn-ea"/>
              <a:cs typeface="Segoe UI Black" panose="020B0A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419350"/>
            <a:ext cx="7219950" cy="13049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00175" y="2895601"/>
            <a:ext cx="7058025" cy="500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85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8657" y="1019175"/>
            <a:ext cx="10810875" cy="5410200"/>
          </a:xfrm>
          <a:prstGeom prst="rect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0" y="629781"/>
            <a:ext cx="1951682" cy="317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657" y="1095375"/>
            <a:ext cx="10066378" cy="36933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cs typeface="Segoe UI Black" panose="020B0A02040204020203" pitchFamily="34" charset="0"/>
              </a:rPr>
              <a:t>External Procedure </a:t>
            </a:r>
            <a:r>
              <a:rPr lang="ko-KR" altLang="en-US" b="1">
                <a:latin typeface="+mn-ea"/>
                <a:cs typeface="Segoe UI Black" panose="020B0A02040204020203" pitchFamily="34" charset="0"/>
              </a:rPr>
              <a:t>사용 및 빌드 방법</a:t>
            </a:r>
            <a:r>
              <a:rPr lang="en-US" altLang="ko-KR" b="1">
                <a:latin typeface="+mn-ea"/>
                <a:cs typeface="Segoe UI Black" panose="020B0A02040204020203" pitchFamily="34" charset="0"/>
              </a:rPr>
              <a:t>(SQL</a:t>
            </a:r>
            <a:r>
              <a:rPr lang="ko-KR" altLang="en-US" b="1">
                <a:latin typeface="+mn-ea"/>
                <a:cs typeface="Segoe UI Black" panose="020B0A02040204020203" pitchFamily="34" charset="0"/>
              </a:rPr>
              <a:t> 창에서</a:t>
            </a:r>
            <a:r>
              <a:rPr lang="en-US" altLang="ko-KR" b="1">
                <a:latin typeface="+mn-ea"/>
                <a:cs typeface="Segoe UI Black" panose="020B0A02040204020203" pitchFamily="34" charset="0"/>
              </a:rPr>
              <a:t>)</a:t>
            </a:r>
            <a:endParaRPr lang="ko-KR" altLang="en-US" b="1">
              <a:latin typeface="+mn-ea"/>
              <a:cs typeface="Segoe UI Black" panose="020B0A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930" y="1847850"/>
            <a:ext cx="10066378" cy="4801314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b="1">
              <a:latin typeface="+mn-ea"/>
              <a:cs typeface="Segoe UI Black" panose="020B0A02040204020203" pitchFamily="34" charset="0"/>
            </a:endParaRPr>
          </a:p>
          <a:p>
            <a:r>
              <a:rPr lang="en-US" altLang="ko-KR"/>
              <a:t>⑥</a:t>
            </a:r>
            <a:r>
              <a:rPr lang="ko-KR" altLang="en-US"/>
              <a:t> </a:t>
            </a:r>
            <a:r>
              <a:rPr lang="en-US" altLang="ko-KR"/>
              <a:t> </a:t>
            </a:r>
            <a:r>
              <a:rPr lang="ko-KR" altLang="en-US"/>
              <a:t>라이브러리 생성</a:t>
            </a:r>
            <a:endParaRPr lang="en-US" altLang="ko-KR"/>
          </a:p>
          <a:p>
            <a:r>
              <a:rPr lang="en-US" altLang="ko-KR"/>
              <a:t>      :	create or replace library libaria as '/home/oracle/ARIA/libaria.so';</a:t>
            </a:r>
          </a:p>
          <a:p>
            <a:r>
              <a:rPr lang="en-US" altLang="ko-KR"/>
              <a:t>       	/</a:t>
            </a:r>
          </a:p>
          <a:p>
            <a:endParaRPr lang="en-US" altLang="ko-KR"/>
          </a:p>
          <a:p>
            <a:r>
              <a:rPr lang="en-US" altLang="ko-KR"/>
              <a:t> ⑦ </a:t>
            </a:r>
            <a:r>
              <a:rPr lang="ko-KR" altLang="en-US"/>
              <a:t>함수 생성 </a:t>
            </a:r>
            <a:endParaRPr lang="en-US" altLang="ko-KR"/>
          </a:p>
          <a:p>
            <a:r>
              <a:rPr lang="en-US" altLang="ko-KR"/>
              <a:t>    create or replace function</a:t>
            </a:r>
          </a:p>
          <a:p>
            <a:r>
              <a:rPr lang="en-US" altLang="ko-KR"/>
              <a:t>    </a:t>
            </a:r>
            <a:r>
              <a:rPr lang="en-US" altLang="ko-KR">
                <a:solidFill>
                  <a:srgbClr val="FF0000"/>
                </a:solidFill>
              </a:rPr>
              <a:t>f_s__getdecrypt(input      VARCHAR2) return varchar2  </a:t>
            </a:r>
          </a:p>
          <a:p>
            <a:r>
              <a:rPr lang="en-US" altLang="ko-KR"/>
              <a:t>    as external</a:t>
            </a:r>
          </a:p>
          <a:p>
            <a:r>
              <a:rPr lang="en-US" altLang="ko-KR"/>
              <a:t>    language C</a:t>
            </a:r>
          </a:p>
          <a:p>
            <a:r>
              <a:rPr lang="en-US" altLang="ko-KR"/>
              <a:t>    library </a:t>
            </a:r>
            <a:r>
              <a:rPr lang="en-US" altLang="ko-KR">
                <a:solidFill>
                  <a:srgbClr val="FF0000"/>
                </a:solidFill>
              </a:rPr>
              <a:t>libaria</a:t>
            </a:r>
          </a:p>
          <a:p>
            <a:r>
              <a:rPr lang="en-US" altLang="ko-KR"/>
              <a:t>    name ＂</a:t>
            </a:r>
            <a:r>
              <a:rPr lang="en-US" altLang="ko-KR">
                <a:solidFill>
                  <a:srgbClr val="FF0000"/>
                </a:solidFill>
              </a:rPr>
              <a:t>f_s__getdecrypt</a:t>
            </a:r>
            <a:r>
              <a:rPr lang="en-US" altLang="ko-KR"/>
              <a:t>＂</a:t>
            </a:r>
          </a:p>
          <a:p>
            <a:r>
              <a:rPr lang="en-US" altLang="ko-KR"/>
              <a:t>    </a:t>
            </a:r>
            <a:r>
              <a:rPr lang="en-US" altLang="ko-KR">
                <a:solidFill>
                  <a:srgbClr val="FF0000"/>
                </a:solidFill>
              </a:rPr>
              <a:t>parameters  (input      STRING);</a:t>
            </a:r>
          </a:p>
          <a:p>
            <a:r>
              <a:rPr lang="en-US" altLang="ko-KR"/>
              <a:t>    /</a:t>
            </a:r>
          </a:p>
          <a:p>
            <a:endParaRPr lang="en-US" altLang="ko-KR"/>
          </a:p>
          <a:p>
            <a:endParaRPr lang="ko-KR" altLang="en-US" b="1">
              <a:latin typeface="+mn-ea"/>
              <a:cs typeface="Segoe UI Black" panose="020B0A02040204020203" pitchFamily="34" charset="0"/>
            </a:endParaRP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86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6256</TotalTime>
  <Words>437</Words>
  <Application>Microsoft Office PowerPoint</Application>
  <PresentationFormat>와이드스크린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수민</dc:creator>
  <cp:lastModifiedBy>박수민</cp:lastModifiedBy>
  <cp:revision>13</cp:revision>
  <dcterms:created xsi:type="dcterms:W3CDTF">2020-09-09T05:19:54Z</dcterms:created>
  <dcterms:modified xsi:type="dcterms:W3CDTF">2020-09-14T06:42:38Z</dcterms:modified>
</cp:coreProperties>
</file>