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849DA-0A77-410F-A2A8-FD94C1D31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AE927-674B-42A0-A48E-DF0D992A9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7844A9-9936-4787-9C22-3B54319C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45B9-1FA9-4350-841C-6B5B7A60E41C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0C936-B456-4558-A3D4-D1ACE6EC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F9941B-605C-4BA0-87BF-A53975BC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5ECE-8F1A-4E42-AE06-7DB427077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74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F9B92-55DC-4CC5-9A3C-DF6088F9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C593BB-66DA-4981-B0C3-75E80003C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E22E18-C9C5-4F6E-99B5-3BE1D4EC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45B9-1FA9-4350-841C-6B5B7A60E41C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58F5C-172D-4723-984A-AFC7CEE7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9AECE-F926-4878-8CC1-E29CDBF6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5ECE-8F1A-4E42-AE06-7DB427077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05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944D68-7025-408E-AB2A-CE31783CF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C8EC2A-A4D1-43F6-B526-4AA6A7E68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AB26B0-B201-41BF-A86F-EDAB0800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45B9-1FA9-4350-841C-6B5B7A60E41C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FF8D9-4AA4-4AD3-BB2C-852162B9E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7BA08-0A6E-4EDB-A9B1-C7DDACBB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5ECE-8F1A-4E42-AE06-7DB427077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9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AE937-FDE8-4DA1-B2BF-4BCFFCC2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8C1616-7A8E-451A-AF7C-C16F733C8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716D9-DBC8-4F02-B818-CF968F2A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45B9-1FA9-4350-841C-6B5B7A60E41C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BD9FD-91FE-4CD5-B81F-5A7CCC73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16DFF3-D405-41BB-932F-7CC3E735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5ECE-8F1A-4E42-AE06-7DB427077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69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E1B8B-1503-49A6-B308-3FE75749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47303C-AA7F-4BD0-92E6-BDA8CC69F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E84352-BDCE-4B94-ABED-777501FC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45B9-1FA9-4350-841C-6B5B7A60E41C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FBE1A-32E1-4CD7-8D1E-3541924C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D43720-39E6-4D5E-81C7-0C303C87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5ECE-8F1A-4E42-AE06-7DB427077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25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1C79D-6568-4108-8A0D-07F6FB0E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5C43B-39DC-4B1C-8623-0CF149D02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24992A-5CE4-4430-8B8A-06E99E2D8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B4D8C6-7BD0-4416-831B-45D9B52F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45B9-1FA9-4350-841C-6B5B7A60E41C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3D582C-9AEE-4A64-BE67-338CDC68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B465A5-6D37-408B-8031-8D533839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5ECE-8F1A-4E42-AE06-7DB427077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97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DE6C-ACC2-4AB4-BC53-884E8FA6A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1AE0EB-1CAA-4EF2-A52F-57FA4DA22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748972-7620-4925-B3FE-6A4BE1863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A5FBB9-18EF-4ADE-8F13-0671AA57C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89CB42-A2CA-4891-B995-213C482B8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BC425B-F4DC-483A-B273-68563BCD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45B9-1FA9-4350-841C-6B5B7A60E41C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23FB46-A439-44C9-906C-F51F53AB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E99A19-330A-4E43-8C60-3EC6045D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5ECE-8F1A-4E42-AE06-7DB427077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47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B5D0B-EEE4-4413-B724-FE6E32CD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8D46AD-ACDE-4F7A-B860-E5E931F9E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45B9-1FA9-4350-841C-6B5B7A60E41C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B55DB0-21DD-4F66-AFE6-27CF135B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3FEB5B-3B7B-4FFD-B26E-FF3403438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5ECE-8F1A-4E42-AE06-7DB427077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57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004D93-74B9-4291-9A86-154C22E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45B9-1FA9-4350-841C-6B5B7A60E41C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6E8B57-B37A-4DA0-9976-106AE624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16B2E3-222F-4969-9A8A-E89CBDF6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5ECE-8F1A-4E42-AE06-7DB427077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20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FD450-16B9-4FE4-8F90-BE9D71B41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7AFD9A-75C4-4380-B6B5-96CD87526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5C4071-0E02-47A6-BB5C-A753F22AC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A00FEB-6493-48DB-8915-363AE30B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45B9-1FA9-4350-841C-6B5B7A60E41C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D48063-51AB-4A8D-BDCB-1CB4E7DC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05F6FF-7BD6-4200-855F-81CCC90B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5ECE-8F1A-4E42-AE06-7DB427077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12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45372-9E42-45B7-93E9-EE8A139F9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C85664-D40A-41FC-A490-94C852333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DA1DA7-E786-459C-9CDF-E7711B55D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88174B-AE12-4819-A23D-8C9E70B0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45B9-1FA9-4350-841C-6B5B7A60E41C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67E1C2-247A-4B07-8642-E78EF59E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773C1F-04B1-4CBB-BB09-E4E9682C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5ECE-8F1A-4E42-AE06-7DB427077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00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A329F6-776D-4F74-A9C2-EE8B569F2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6D52DB-542C-4445-B0D5-7ED6E4271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7361F-C505-439D-A768-5637873B1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745B9-1FA9-4350-841C-6B5B7A60E41C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73663E-CE76-4E65-A1E6-17372CD74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D6CC81-CE22-4340-9BF4-166FC21B3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25ECE-8F1A-4E42-AE06-7DB427077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82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8DDACB-6339-4D1F-A02A-645BF0856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124" y="0"/>
            <a:ext cx="941175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97574A-B627-437B-88DE-570CD97B6F92}"/>
              </a:ext>
            </a:extLst>
          </p:cNvPr>
          <p:cNvSpPr txBox="1"/>
          <p:nvPr/>
        </p:nvSpPr>
        <p:spPr>
          <a:xfrm>
            <a:off x="316213" y="5325533"/>
            <a:ext cx="5779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Installer</a:t>
            </a:r>
            <a:r>
              <a:rPr lang="ko-KR" altLang="en-US" dirty="0" err="1"/>
              <a:t>에서모두</a:t>
            </a:r>
            <a:r>
              <a:rPr lang="ko-KR" altLang="en-US" dirty="0"/>
              <a:t> 기본값으로 설정 후 </a:t>
            </a:r>
            <a:r>
              <a:rPr lang="en-US" altLang="ko-KR" dirty="0"/>
              <a:t>NEXT, </a:t>
            </a:r>
            <a:r>
              <a:rPr lang="ko-KR" altLang="en-US" dirty="0"/>
              <a:t>설치 완료</a:t>
            </a:r>
          </a:p>
        </p:txBody>
      </p:sp>
    </p:spTree>
    <p:extLst>
      <p:ext uri="{BB962C8B-B14F-4D97-AF65-F5344CB8AC3E}">
        <p14:creationId xmlns:p14="http://schemas.microsoft.com/office/powerpoint/2010/main" val="760711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106F9D7-01D5-4D91-9FF8-6598853A0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304" y="2078011"/>
            <a:ext cx="5677392" cy="30406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A586E4-D093-4629-BDCA-60AB41A9B19E}"/>
              </a:ext>
            </a:extLst>
          </p:cNvPr>
          <p:cNvSpPr txBox="1"/>
          <p:nvPr/>
        </p:nvSpPr>
        <p:spPr>
          <a:xfrm>
            <a:off x="2163673" y="1540933"/>
            <a:ext cx="786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diff : </a:t>
            </a:r>
            <a:r>
              <a:rPr lang="ko-KR" altLang="en-US" dirty="0"/>
              <a:t>마지막 </a:t>
            </a:r>
            <a:r>
              <a:rPr lang="en-US" altLang="ko-KR" dirty="0"/>
              <a:t>commit</a:t>
            </a:r>
            <a:r>
              <a:rPr lang="ko-KR" altLang="en-US" dirty="0"/>
              <a:t>과 </a:t>
            </a:r>
            <a:r>
              <a:rPr lang="en-US" altLang="ko-KR" dirty="0"/>
              <a:t>add</a:t>
            </a:r>
            <a:r>
              <a:rPr lang="ko-KR" altLang="en-US" dirty="0"/>
              <a:t>하지 않은 최근 파일 간의 차이점을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0664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CAD388-C69C-4737-8F61-426124F84930}"/>
              </a:ext>
            </a:extLst>
          </p:cNvPr>
          <p:cNvSpPr txBox="1"/>
          <p:nvPr/>
        </p:nvSpPr>
        <p:spPr>
          <a:xfrm>
            <a:off x="2286335" y="1720840"/>
            <a:ext cx="76193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 VS revert</a:t>
            </a:r>
          </a:p>
          <a:p>
            <a:endParaRPr lang="en-US" altLang="ko-KR" dirty="0"/>
          </a:p>
          <a:p>
            <a:r>
              <a:rPr lang="en-US" altLang="ko-KR" dirty="0"/>
              <a:t>Reset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Git reset </a:t>
            </a:r>
            <a:r>
              <a:rPr lang="ko-KR" altLang="en-US" dirty="0">
                <a:sym typeface="Wingdings" panose="05000000000000000000" pitchFamily="2" charset="2"/>
              </a:rPr>
              <a:t>하면 어디까지 삭제하고 어디로 돌아가는 지 잘 생각해야함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/>
              <a:t>Git reset [version 3</a:t>
            </a:r>
            <a:r>
              <a:rPr lang="ko-KR" altLang="en-US" dirty="0"/>
              <a:t>의</a:t>
            </a:r>
            <a:r>
              <a:rPr lang="en-US" altLang="ko-KR" dirty="0"/>
              <a:t> id] (--hard) hard</a:t>
            </a:r>
            <a:r>
              <a:rPr lang="ko-KR" altLang="en-US" dirty="0"/>
              <a:t>옵션은 좀 위험하다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: version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가 사라진다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실제로는 존재하고 있지만 우리에게 보이지 않는 것이기 때문에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나중에 다시 복구할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★원격저장소로</a:t>
            </a:r>
            <a:r>
              <a:rPr lang="en-US" altLang="ko-KR" dirty="0"/>
              <a:t> </a:t>
            </a:r>
            <a:r>
              <a:rPr lang="ko-KR" altLang="en-US" dirty="0"/>
              <a:t>공유한 파일은 절대로 </a:t>
            </a:r>
            <a:r>
              <a:rPr lang="en-US" altLang="ko-KR" dirty="0"/>
              <a:t>reset</a:t>
            </a:r>
            <a:r>
              <a:rPr lang="ko-KR" altLang="en-US" dirty="0"/>
              <a:t>하면 안된다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Revert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git revert 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commit</a:t>
            </a:r>
            <a:r>
              <a:rPr lang="ko-KR" altLang="en-US" dirty="0">
                <a:sym typeface="Wingdings" panose="05000000000000000000" pitchFamily="2" charset="2"/>
              </a:rPr>
              <a:t>을 취소하고 새로운 버전을 생성</a:t>
            </a:r>
            <a:r>
              <a:rPr lang="en-US" altLang="ko-KR" dirty="0">
                <a:sym typeface="Wingdings" panose="05000000000000000000" pitchFamily="2" charset="2"/>
              </a:rPr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474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EDE490-77BD-45F2-ABE8-44F16DD1FCD2}"/>
              </a:ext>
            </a:extLst>
          </p:cNvPr>
          <p:cNvSpPr txBox="1"/>
          <p:nvPr/>
        </p:nvSpPr>
        <p:spPr>
          <a:xfrm>
            <a:off x="524933" y="423334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의 원리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772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449A76-6A7C-40DB-949B-2E680BA7CF41}"/>
              </a:ext>
            </a:extLst>
          </p:cNvPr>
          <p:cNvSpPr txBox="1"/>
          <p:nvPr/>
        </p:nvSpPr>
        <p:spPr>
          <a:xfrm>
            <a:off x="2287104" y="1106123"/>
            <a:ext cx="7617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하나의 작업이 두개 이상의 프로그램으로 분기된다 </a:t>
            </a:r>
            <a:r>
              <a:rPr lang="en-US" altLang="ko-KR" dirty="0">
                <a:sym typeface="Wingdings" panose="05000000000000000000" pitchFamily="2" charset="2"/>
              </a:rPr>
              <a:t> branch</a:t>
            </a:r>
            <a:r>
              <a:rPr lang="ko-KR" altLang="en-US" dirty="0">
                <a:sym typeface="Wingdings" panose="05000000000000000000" pitchFamily="2" charset="2"/>
              </a:rPr>
              <a:t>를 만든다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24BC79-238B-4D93-B2F4-0EC1F953B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322" y="1752454"/>
            <a:ext cx="5959356" cy="3353091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FB577E66-31E3-4469-BBD6-9717073F6B10}"/>
              </a:ext>
            </a:extLst>
          </p:cNvPr>
          <p:cNvSpPr/>
          <p:nvPr/>
        </p:nvSpPr>
        <p:spPr>
          <a:xfrm>
            <a:off x="3742267" y="2760133"/>
            <a:ext cx="1049866" cy="1981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779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F8AE16-79FA-4846-BCD1-D8F7943EDD6D}"/>
              </a:ext>
            </a:extLst>
          </p:cNvPr>
          <p:cNvSpPr txBox="1"/>
          <p:nvPr/>
        </p:nvSpPr>
        <p:spPr>
          <a:xfrm>
            <a:off x="423333" y="1185333"/>
            <a:ext cx="85218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branch : </a:t>
            </a:r>
            <a:r>
              <a:rPr lang="ko-KR" altLang="en-US" dirty="0" err="1"/>
              <a:t>브랜치의</a:t>
            </a:r>
            <a:r>
              <a:rPr lang="ko-KR" altLang="en-US" dirty="0"/>
              <a:t> 목록을 볼 때</a:t>
            </a:r>
            <a:r>
              <a:rPr lang="en-US" altLang="ko-KR" dirty="0"/>
              <a:t>(</a:t>
            </a:r>
            <a:r>
              <a:rPr lang="ko-KR" altLang="en-US" dirty="0"/>
              <a:t>현재 사용하는 </a:t>
            </a:r>
            <a:r>
              <a:rPr lang="ko-KR" altLang="en-US" dirty="0" err="1"/>
              <a:t>브랜치</a:t>
            </a:r>
            <a:r>
              <a:rPr lang="ko-KR" altLang="en-US" dirty="0"/>
              <a:t> 앞에 별표시가 돼있다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 </a:t>
            </a:r>
            <a:r>
              <a:rPr lang="en-US" altLang="ko-KR" dirty="0"/>
              <a:t>the new branch name] : </a:t>
            </a:r>
            <a:r>
              <a:rPr lang="ko-KR" altLang="en-US" dirty="0"/>
              <a:t>새로운 </a:t>
            </a:r>
            <a:r>
              <a:rPr lang="ko-KR" altLang="en-US" dirty="0" err="1"/>
              <a:t>브랜치를</a:t>
            </a:r>
            <a:r>
              <a:rPr lang="ko-KR" altLang="en-US" dirty="0"/>
              <a:t>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 checkout [ the other branch name ] : </a:t>
            </a:r>
            <a:r>
              <a:rPr lang="ko-KR" altLang="en-US" dirty="0"/>
              <a:t>다른 </a:t>
            </a:r>
            <a:r>
              <a:rPr lang="ko-KR" altLang="en-US" dirty="0" err="1"/>
              <a:t>브랜치로</a:t>
            </a:r>
            <a:r>
              <a:rPr lang="ko-KR" altLang="en-US" dirty="0"/>
              <a:t> 이동한다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7BCD98-8EDB-4335-AF05-5BF31AAE7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3" y="2385662"/>
            <a:ext cx="5677392" cy="34216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610691-010E-4A7C-8120-96CA62F95954}"/>
              </a:ext>
            </a:extLst>
          </p:cNvPr>
          <p:cNvSpPr txBox="1"/>
          <p:nvPr/>
        </p:nvSpPr>
        <p:spPr>
          <a:xfrm>
            <a:off x="5977467" y="2523066"/>
            <a:ext cx="6214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branch –d: </a:t>
            </a:r>
            <a:r>
              <a:rPr lang="ko-KR" altLang="en-US" dirty="0" err="1"/>
              <a:t>브랜치를</a:t>
            </a:r>
            <a:r>
              <a:rPr lang="ko-KR" altLang="en-US" dirty="0"/>
              <a:t> 삭제할 때</a:t>
            </a:r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 </a:t>
            </a:r>
            <a:r>
              <a:rPr lang="en-US" altLang="ko-KR" dirty="0"/>
              <a:t>–D:</a:t>
            </a:r>
            <a:r>
              <a:rPr lang="ko-KR" altLang="en-US" dirty="0"/>
              <a:t> 병합하지 않은 </a:t>
            </a:r>
            <a:r>
              <a:rPr lang="ko-KR" altLang="en-US" dirty="0" err="1"/>
              <a:t>브랜치를</a:t>
            </a:r>
            <a:r>
              <a:rPr lang="ko-KR" altLang="en-US" dirty="0"/>
              <a:t> 강제 삭제할 때</a:t>
            </a:r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checkout</a:t>
            </a:r>
            <a:r>
              <a:rPr lang="ko-KR" altLang="en-US" dirty="0"/>
              <a:t> </a:t>
            </a:r>
            <a:r>
              <a:rPr lang="en-US" altLang="ko-KR" dirty="0"/>
              <a:t>–b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 </a:t>
            </a:r>
            <a:r>
              <a:rPr lang="en-US" altLang="ko-KR" dirty="0"/>
              <a:t>]:</a:t>
            </a:r>
            <a:r>
              <a:rPr lang="ko-KR" altLang="en-US" dirty="0"/>
              <a:t> </a:t>
            </a:r>
            <a:r>
              <a:rPr lang="ko-KR" altLang="en-US" dirty="0" err="1"/>
              <a:t>브랜치를</a:t>
            </a:r>
            <a:r>
              <a:rPr lang="ko-KR" altLang="en-US" dirty="0"/>
              <a:t> 생성함과 동시에 전환할 때</a:t>
            </a:r>
          </a:p>
        </p:txBody>
      </p:sp>
    </p:spTree>
    <p:extLst>
      <p:ext uri="{BB962C8B-B14F-4D97-AF65-F5344CB8AC3E}">
        <p14:creationId xmlns:p14="http://schemas.microsoft.com/office/powerpoint/2010/main" val="1985476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C386DA6-C4FA-4AF4-B72A-A41B5FA80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71" y="228028"/>
            <a:ext cx="5677392" cy="34216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EC122C-3F8C-4A91-B893-71558BA5892B}"/>
              </a:ext>
            </a:extLst>
          </p:cNvPr>
          <p:cNvSpPr txBox="1"/>
          <p:nvPr/>
        </p:nvSpPr>
        <p:spPr>
          <a:xfrm>
            <a:off x="6282267" y="1303867"/>
            <a:ext cx="37513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--branches</a:t>
            </a:r>
            <a:r>
              <a:rPr lang="ko-KR" altLang="en-US" dirty="0"/>
              <a:t> </a:t>
            </a:r>
            <a:r>
              <a:rPr lang="en-US" altLang="ko-KR" dirty="0"/>
              <a:t>--decorate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branc</a:t>
            </a:r>
            <a:r>
              <a:rPr lang="ko-KR" altLang="en-US" dirty="0"/>
              <a:t>들의 분기점</a:t>
            </a:r>
            <a:r>
              <a:rPr lang="en-US" altLang="ko-KR" dirty="0"/>
              <a:t>(?)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보여준다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40001-99E7-497E-85B2-306B47762420}"/>
              </a:ext>
            </a:extLst>
          </p:cNvPr>
          <p:cNvSpPr txBox="1"/>
          <p:nvPr/>
        </p:nvSpPr>
        <p:spPr>
          <a:xfrm>
            <a:off x="1004318" y="3692438"/>
            <a:ext cx="4673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–branches</a:t>
            </a:r>
            <a:r>
              <a:rPr lang="ko-KR" altLang="en-US" dirty="0"/>
              <a:t> </a:t>
            </a:r>
            <a:r>
              <a:rPr lang="en-US" altLang="ko-KR" dirty="0"/>
              <a:t>–decorate – graph</a:t>
            </a:r>
          </a:p>
          <a:p>
            <a:r>
              <a:rPr lang="en-US" altLang="ko-KR" dirty="0"/>
              <a:t> : branch</a:t>
            </a:r>
            <a:r>
              <a:rPr lang="ko-KR" altLang="en-US" dirty="0"/>
              <a:t>들이 분기한 지점을 그래프로 표현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3E20B0-1756-46CA-8C2D-967BC1A32F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215"/>
          <a:stretch/>
        </p:blipFill>
        <p:spPr>
          <a:xfrm>
            <a:off x="141571" y="5337664"/>
            <a:ext cx="5677392" cy="1327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DE6658-6ED4-40ED-A7F6-D264BCB55035}"/>
              </a:ext>
            </a:extLst>
          </p:cNvPr>
          <p:cNvSpPr txBox="1"/>
          <p:nvPr/>
        </p:nvSpPr>
        <p:spPr>
          <a:xfrm>
            <a:off x="0" y="4648600"/>
            <a:ext cx="5447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–branches</a:t>
            </a:r>
            <a:r>
              <a:rPr lang="ko-KR" altLang="en-US" dirty="0"/>
              <a:t> </a:t>
            </a:r>
            <a:r>
              <a:rPr lang="en-US" altLang="ko-KR" dirty="0"/>
              <a:t>–decorate – graph --</a:t>
            </a:r>
            <a:r>
              <a:rPr lang="en-US" altLang="ko-KR" dirty="0" err="1"/>
              <a:t>oneline</a:t>
            </a:r>
            <a:endParaRPr lang="en-US" altLang="ko-KR" dirty="0"/>
          </a:p>
          <a:p>
            <a:r>
              <a:rPr lang="en-US" altLang="ko-KR" dirty="0"/>
              <a:t> : branch</a:t>
            </a:r>
            <a:r>
              <a:rPr lang="ko-KR" altLang="en-US" dirty="0"/>
              <a:t>들이 분기한 지점을 그래프로 </a:t>
            </a:r>
            <a:r>
              <a:rPr lang="ko-KR" altLang="en-US" dirty="0" err="1"/>
              <a:t>한줄로</a:t>
            </a:r>
            <a:r>
              <a:rPr lang="ko-KR" altLang="en-US" dirty="0"/>
              <a:t> 표현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33CF59-1B69-45F5-AC9B-2A20F7C1A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297" y="2667229"/>
            <a:ext cx="6096528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92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2F5D6A-8282-4477-8586-6BF79F5EADFE}"/>
              </a:ext>
            </a:extLst>
          </p:cNvPr>
          <p:cNvSpPr txBox="1"/>
          <p:nvPr/>
        </p:nvSpPr>
        <p:spPr>
          <a:xfrm>
            <a:off x="558800" y="287867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Branch </a:t>
            </a:r>
            <a:r>
              <a:rPr lang="ko-KR" altLang="en-US" dirty="0"/>
              <a:t>간의 차이점 알아내기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880DE4-63F3-40F0-A39D-74FEADCC7F0A}"/>
              </a:ext>
            </a:extLst>
          </p:cNvPr>
          <p:cNvSpPr txBox="1"/>
          <p:nvPr/>
        </p:nvSpPr>
        <p:spPr>
          <a:xfrm>
            <a:off x="0" y="846673"/>
            <a:ext cx="7370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log [master]..[exp] : master</a:t>
            </a:r>
            <a:r>
              <a:rPr lang="ko-KR" altLang="en-US" dirty="0"/>
              <a:t>에는 없고 </a:t>
            </a:r>
            <a:r>
              <a:rPr lang="en-US" altLang="ko-KR" dirty="0"/>
              <a:t>exp</a:t>
            </a:r>
            <a:r>
              <a:rPr lang="ko-KR" altLang="en-US" dirty="0"/>
              <a:t>에는 있는 파일을 보여줌</a:t>
            </a:r>
            <a:endParaRPr lang="en-US" altLang="ko-KR" dirty="0"/>
          </a:p>
          <a:p>
            <a:r>
              <a:rPr lang="en-US" altLang="ko-KR" dirty="0"/>
              <a:t>Git log [exp]..[master] : exp</a:t>
            </a:r>
            <a:r>
              <a:rPr lang="ko-KR" altLang="en-US" dirty="0"/>
              <a:t>에는 없고 </a:t>
            </a:r>
            <a:r>
              <a:rPr lang="en-US" altLang="ko-KR" dirty="0"/>
              <a:t>master</a:t>
            </a:r>
            <a:r>
              <a:rPr lang="ko-KR" altLang="en-US" dirty="0"/>
              <a:t>에는 있는 파일을 보여줌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843A20-7865-4442-965E-56F46DFF5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608" y="1476070"/>
            <a:ext cx="5677392" cy="34216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A91937-BBA5-4645-A0E0-6967E4843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463227"/>
            <a:ext cx="5677392" cy="3421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63454-F84A-4E23-97B4-9F8DBFF33F13}"/>
              </a:ext>
            </a:extLst>
          </p:cNvPr>
          <p:cNvSpPr txBox="1"/>
          <p:nvPr/>
        </p:nvSpPr>
        <p:spPr>
          <a:xfrm>
            <a:off x="5677393" y="5367867"/>
            <a:ext cx="6453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diff [master]..[exp] : </a:t>
            </a:r>
            <a:r>
              <a:rPr lang="ko-KR" altLang="en-US" dirty="0"/>
              <a:t>두 </a:t>
            </a:r>
            <a:r>
              <a:rPr lang="en-US" altLang="ko-KR" dirty="0"/>
              <a:t>branch</a:t>
            </a:r>
            <a:r>
              <a:rPr lang="ko-KR" altLang="en-US" dirty="0"/>
              <a:t>의 차이점</a:t>
            </a:r>
            <a:r>
              <a:rPr lang="en-US" altLang="ko-KR" dirty="0"/>
              <a:t>(</a:t>
            </a:r>
            <a:r>
              <a:rPr lang="ko-KR" altLang="en-US" dirty="0"/>
              <a:t>코드까지</a:t>
            </a:r>
            <a:r>
              <a:rPr lang="en-US" altLang="ko-KR" dirty="0"/>
              <a:t>)</a:t>
            </a:r>
            <a:r>
              <a:rPr lang="ko-KR" altLang="en-US" dirty="0"/>
              <a:t>보여줌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606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D1BFFF-89E7-4104-8B70-E329C3C3E601}"/>
              </a:ext>
            </a:extLst>
          </p:cNvPr>
          <p:cNvSpPr txBox="1"/>
          <p:nvPr/>
        </p:nvSpPr>
        <p:spPr>
          <a:xfrm>
            <a:off x="338666" y="423333"/>
            <a:ext cx="357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분기된 두 </a:t>
            </a:r>
            <a:r>
              <a:rPr lang="en-US" altLang="ko-KR" dirty="0"/>
              <a:t>Branch</a:t>
            </a:r>
            <a:r>
              <a:rPr lang="ko-KR" altLang="en-US" dirty="0"/>
              <a:t>를 병합</a:t>
            </a:r>
            <a:r>
              <a:rPr lang="en-US" altLang="ko-KR" dirty="0"/>
              <a:t>(merge)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D5F466-F163-4529-99A9-CDCD0452ED10}"/>
              </a:ext>
            </a:extLst>
          </p:cNvPr>
          <p:cNvSpPr txBox="1"/>
          <p:nvPr/>
        </p:nvSpPr>
        <p:spPr>
          <a:xfrm>
            <a:off x="575733" y="999066"/>
            <a:ext cx="475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Exp</a:t>
            </a:r>
            <a:r>
              <a:rPr lang="ko-KR" altLang="en-US" dirty="0"/>
              <a:t>를 </a:t>
            </a:r>
            <a:r>
              <a:rPr lang="en-US" altLang="ko-KR" dirty="0"/>
              <a:t>master</a:t>
            </a:r>
            <a:r>
              <a:rPr lang="ko-KR" altLang="en-US" dirty="0"/>
              <a:t>로 병합</a:t>
            </a:r>
            <a:r>
              <a:rPr lang="en-US" altLang="ko-KR" dirty="0"/>
              <a:t> /</a:t>
            </a:r>
            <a:r>
              <a:rPr lang="en-US" altLang="ko-KR" strike="sngStrike" dirty="0"/>
              <a:t> master</a:t>
            </a:r>
            <a:r>
              <a:rPr lang="ko-KR" altLang="en-US" strike="sngStrike" dirty="0"/>
              <a:t>를 </a:t>
            </a:r>
            <a:r>
              <a:rPr lang="en-US" altLang="ko-KR" strike="sngStrike" dirty="0"/>
              <a:t>exp</a:t>
            </a:r>
            <a:r>
              <a:rPr lang="ko-KR" altLang="en-US" strike="sngStrike" dirty="0"/>
              <a:t>로</a:t>
            </a:r>
            <a:r>
              <a:rPr lang="en-US" altLang="ko-KR" strike="sngStrike" dirty="0"/>
              <a:t> </a:t>
            </a:r>
            <a:r>
              <a:rPr lang="ko-KR" altLang="en-US" strike="sngStrike" dirty="0"/>
              <a:t>병합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06FB4-9F95-45DB-8D21-718A18E41674}"/>
              </a:ext>
            </a:extLst>
          </p:cNvPr>
          <p:cNvSpPr txBox="1"/>
          <p:nvPr/>
        </p:nvSpPr>
        <p:spPr>
          <a:xfrm>
            <a:off x="575733" y="1574799"/>
            <a:ext cx="498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Master</a:t>
            </a:r>
            <a:r>
              <a:rPr lang="ko-KR" altLang="en-US" dirty="0"/>
              <a:t>로 </a:t>
            </a:r>
            <a:r>
              <a:rPr lang="en-US" altLang="ko-KR" dirty="0"/>
              <a:t>checkout </a:t>
            </a:r>
            <a:r>
              <a:rPr lang="ko-KR" altLang="en-US" dirty="0"/>
              <a:t>후 </a:t>
            </a:r>
            <a:r>
              <a:rPr lang="en-US" altLang="ko-KR" dirty="0"/>
              <a:t>exp</a:t>
            </a:r>
            <a:r>
              <a:rPr lang="ko-KR" altLang="en-US" dirty="0"/>
              <a:t>를 </a:t>
            </a:r>
            <a:r>
              <a:rPr lang="en-US" altLang="ko-KR" dirty="0"/>
              <a:t>master</a:t>
            </a:r>
            <a:r>
              <a:rPr lang="ko-KR" altLang="en-US" dirty="0"/>
              <a:t>로 </a:t>
            </a:r>
            <a:r>
              <a:rPr lang="en-US" altLang="ko-KR" dirty="0"/>
              <a:t>merge!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C821C6-AA48-4F7D-99C4-A634D7F0F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75" y="48626"/>
            <a:ext cx="5677392" cy="3421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0DC657-99FD-4804-9E86-42438569CB89}"/>
              </a:ext>
            </a:extLst>
          </p:cNvPr>
          <p:cNvSpPr txBox="1"/>
          <p:nvPr/>
        </p:nvSpPr>
        <p:spPr>
          <a:xfrm>
            <a:off x="839812" y="2175932"/>
            <a:ext cx="445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 개의 부모를 갖는 </a:t>
            </a:r>
            <a:r>
              <a:rPr lang="en-US" altLang="ko-KR" dirty="0"/>
              <a:t>commit</a:t>
            </a:r>
            <a:r>
              <a:rPr lang="ko-KR" altLang="en-US" dirty="0"/>
              <a:t>이 일어난다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7E8AB-0491-4FB7-A11D-05F20DBC3612}"/>
              </a:ext>
            </a:extLst>
          </p:cNvPr>
          <p:cNvSpPr txBox="1"/>
          <p:nvPr/>
        </p:nvSpPr>
        <p:spPr>
          <a:xfrm>
            <a:off x="575733" y="3776133"/>
            <a:ext cx="539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Exp</a:t>
            </a:r>
            <a:r>
              <a:rPr lang="ko-KR" altLang="en-US" dirty="0">
                <a:sym typeface="Wingdings" panose="05000000000000000000" pitchFamily="2" charset="2"/>
              </a:rPr>
              <a:t>는 여전히 </a:t>
            </a:r>
            <a:r>
              <a:rPr lang="en-US" altLang="ko-KR" dirty="0">
                <a:sym typeface="Wingdings" panose="05000000000000000000" pitchFamily="2" charset="2"/>
              </a:rPr>
              <a:t>master</a:t>
            </a:r>
            <a:r>
              <a:rPr lang="ko-KR" altLang="en-US" dirty="0">
                <a:sym typeface="Wingdings" panose="05000000000000000000" pitchFamily="2" charset="2"/>
              </a:rPr>
              <a:t>와 병합되지 않은 상태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다시 </a:t>
            </a:r>
            <a:r>
              <a:rPr lang="en-US" altLang="ko-KR" dirty="0">
                <a:sym typeface="Wingdings" panose="05000000000000000000" pitchFamily="2" charset="2"/>
              </a:rPr>
              <a:t>exp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en-US" altLang="ko-KR" dirty="0">
                <a:sym typeface="Wingdings" panose="05000000000000000000" pitchFamily="2" charset="2"/>
              </a:rPr>
              <a:t>checkout </a:t>
            </a:r>
            <a:r>
              <a:rPr lang="ko-KR" altLang="en-US" dirty="0">
                <a:sym typeface="Wingdings" panose="05000000000000000000" pitchFamily="2" charset="2"/>
              </a:rPr>
              <a:t>후 </a:t>
            </a:r>
            <a:r>
              <a:rPr lang="en-US" altLang="ko-KR" dirty="0">
                <a:sym typeface="Wingdings" panose="05000000000000000000" pitchFamily="2" charset="2"/>
              </a:rPr>
              <a:t>master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exp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en-US" altLang="ko-KR" dirty="0">
                <a:sym typeface="Wingdings" panose="05000000000000000000" pitchFamily="2" charset="2"/>
              </a:rPr>
              <a:t>merge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4273D68-6394-44EA-8936-CE01BD049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875" y="3429000"/>
            <a:ext cx="5677392" cy="34216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608A7B-9D1A-4EC3-BF31-A1DBAA430554}"/>
              </a:ext>
            </a:extLst>
          </p:cNvPr>
          <p:cNvSpPr txBox="1"/>
          <p:nvPr/>
        </p:nvSpPr>
        <p:spPr>
          <a:xfrm>
            <a:off x="1449412" y="5186974"/>
            <a:ext cx="436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Exp</a:t>
            </a:r>
            <a:r>
              <a:rPr lang="ko-KR" altLang="en-US" dirty="0"/>
              <a:t>가 </a:t>
            </a:r>
            <a:r>
              <a:rPr lang="en-US" altLang="ko-KR" dirty="0"/>
              <a:t>merge</a:t>
            </a:r>
            <a:r>
              <a:rPr lang="ko-KR" altLang="en-US" dirty="0"/>
              <a:t>와 같은 상태로 변경되었다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8225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190EBF9-A9E0-4B96-B15C-E09D8B867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70" y="1721972"/>
            <a:ext cx="5677392" cy="341405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18A2B0C-B065-468D-B8DC-8317C2C48480}"/>
              </a:ext>
            </a:extLst>
          </p:cNvPr>
          <p:cNvSpPr/>
          <p:nvPr/>
        </p:nvSpPr>
        <p:spPr>
          <a:xfrm>
            <a:off x="7099787" y="2967335"/>
            <a:ext cx="41608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Exp branch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삭제해도 무방하다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	: git checkout master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	: git branch –d exp</a:t>
            </a:r>
          </a:p>
        </p:txBody>
      </p:sp>
    </p:spTree>
    <p:extLst>
      <p:ext uri="{BB962C8B-B14F-4D97-AF65-F5344CB8AC3E}">
        <p14:creationId xmlns:p14="http://schemas.microsoft.com/office/powerpoint/2010/main" val="1103316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4F08B3-8D53-486D-A436-610F53C81B95}"/>
              </a:ext>
            </a:extLst>
          </p:cNvPr>
          <p:cNvSpPr txBox="1"/>
          <p:nvPr/>
        </p:nvSpPr>
        <p:spPr>
          <a:xfrm>
            <a:off x="-2" y="287866"/>
            <a:ext cx="373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Branch merge</a:t>
            </a:r>
            <a:r>
              <a:rPr lang="ko-KR" altLang="en-US" dirty="0"/>
              <a:t>가 충돌하지 않을 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9415B9-7D1C-46C8-9128-1469F00CC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86" y="1707063"/>
            <a:ext cx="2735817" cy="31549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965440-55DE-42DC-9B8C-28EA11E67A96}"/>
              </a:ext>
            </a:extLst>
          </p:cNvPr>
          <p:cNvSpPr txBox="1"/>
          <p:nvPr/>
        </p:nvSpPr>
        <p:spPr>
          <a:xfrm>
            <a:off x="3626603" y="1707063"/>
            <a:ext cx="60401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두개의 </a:t>
            </a:r>
            <a:r>
              <a:rPr lang="en-US" altLang="ko-KR" dirty="0"/>
              <a:t>branch</a:t>
            </a:r>
            <a:r>
              <a:rPr lang="ko-KR" altLang="en-US" dirty="0"/>
              <a:t>가 모두 가지고 있는 </a:t>
            </a:r>
            <a:r>
              <a:rPr lang="en-US" altLang="ko-KR" dirty="0"/>
              <a:t>common.txt file</a:t>
            </a:r>
            <a:r>
              <a:rPr lang="ko-KR" altLang="en-US" dirty="0"/>
              <a:t>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Master branch</a:t>
            </a:r>
            <a:r>
              <a:rPr lang="ko-KR" altLang="en-US" dirty="0"/>
              <a:t>와 </a:t>
            </a:r>
            <a:r>
              <a:rPr lang="en-US" altLang="ko-KR" dirty="0"/>
              <a:t>exp branch</a:t>
            </a:r>
            <a:r>
              <a:rPr lang="ko-KR" altLang="en-US" dirty="0"/>
              <a:t>에서 각각 다른 부분을 수정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25009F-4804-4B10-AAF9-1A39B00B6DF2}"/>
              </a:ext>
            </a:extLst>
          </p:cNvPr>
          <p:cNvSpPr txBox="1"/>
          <p:nvPr/>
        </p:nvSpPr>
        <p:spPr>
          <a:xfrm>
            <a:off x="5313256" y="2988331"/>
            <a:ext cx="168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Master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0C02A6-0310-4C7E-B8FF-0050A7CE035F}"/>
              </a:ext>
            </a:extLst>
          </p:cNvPr>
          <p:cNvSpPr txBox="1"/>
          <p:nvPr/>
        </p:nvSpPr>
        <p:spPr>
          <a:xfrm>
            <a:off x="9051715" y="2988331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Exp Branch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BBE4DCB-113B-4C12-A630-5219C8430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236" y="3571036"/>
            <a:ext cx="2477627" cy="14603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EAA72AA-0401-4DDB-A95F-F147F44F7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466" y="3571036"/>
            <a:ext cx="2644810" cy="146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825D7F6-4244-4A17-A976-893788FB4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68247" cy="55402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05B907D-9CC8-4E92-ADEF-B1ABFCD41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836" y="1317780"/>
            <a:ext cx="7422489" cy="44734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86C8E5F-F37A-4521-A795-7A8997A6F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512" y="2384580"/>
            <a:ext cx="7422488" cy="44734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5A2DD1-5A60-44C4-A4F2-30538E551FF3}"/>
              </a:ext>
            </a:extLst>
          </p:cNvPr>
          <p:cNvSpPr txBox="1"/>
          <p:nvPr/>
        </p:nvSpPr>
        <p:spPr>
          <a:xfrm>
            <a:off x="6096000" y="694267"/>
            <a:ext cx="465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리눅스 기반 명령어를 사용할 수 있게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23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1C8D26A-82A5-4E15-BEAB-305D2C30D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7" t="9081" r="72369" b="62152"/>
          <a:stretch/>
        </p:blipFill>
        <p:spPr>
          <a:xfrm>
            <a:off x="6891869" y="2944337"/>
            <a:ext cx="4762989" cy="297046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DEF1B29-0C24-45B1-8B28-4138272AD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42" y="1251078"/>
            <a:ext cx="5677392" cy="3414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FB15BA-8ABB-4514-B94F-3A974D92CE3B}"/>
              </a:ext>
            </a:extLst>
          </p:cNvPr>
          <p:cNvSpPr txBox="1"/>
          <p:nvPr/>
        </p:nvSpPr>
        <p:spPr>
          <a:xfrm>
            <a:off x="6405880" y="2065867"/>
            <a:ext cx="412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 </a:t>
            </a:r>
            <a:r>
              <a:rPr lang="en-US" altLang="ko-KR" dirty="0"/>
              <a:t>branch</a:t>
            </a:r>
            <a:r>
              <a:rPr lang="ko-KR" altLang="en-US" dirty="0"/>
              <a:t>가 성공적으로 </a:t>
            </a:r>
            <a:r>
              <a:rPr lang="en-US" altLang="ko-KR" dirty="0"/>
              <a:t>merge</a:t>
            </a:r>
            <a:r>
              <a:rPr lang="ko-KR" altLang="en-US" dirty="0"/>
              <a:t>되었다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797C2-6E25-4DF3-98B1-920A6EE4633B}"/>
              </a:ext>
            </a:extLst>
          </p:cNvPr>
          <p:cNvSpPr txBox="1"/>
          <p:nvPr/>
        </p:nvSpPr>
        <p:spPr>
          <a:xfrm>
            <a:off x="3210582" y="5334000"/>
            <a:ext cx="319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Merge</a:t>
            </a:r>
            <a:r>
              <a:rPr lang="ko-KR" altLang="en-US" dirty="0"/>
              <a:t>된 </a:t>
            </a:r>
            <a:r>
              <a:rPr lang="en-US" altLang="ko-KR" dirty="0"/>
              <a:t>common.txt</a:t>
            </a:r>
            <a:r>
              <a:rPr lang="ko-KR" altLang="en-US" dirty="0"/>
              <a:t>의 내용</a:t>
            </a:r>
          </a:p>
        </p:txBody>
      </p:sp>
    </p:spTree>
    <p:extLst>
      <p:ext uri="{BB962C8B-B14F-4D97-AF65-F5344CB8AC3E}">
        <p14:creationId xmlns:p14="http://schemas.microsoft.com/office/powerpoint/2010/main" val="3697038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2D53DF-39EB-48CB-8D0F-D8C4678990C9}"/>
              </a:ext>
            </a:extLst>
          </p:cNvPr>
          <p:cNvSpPr txBox="1"/>
          <p:nvPr/>
        </p:nvSpPr>
        <p:spPr>
          <a:xfrm>
            <a:off x="9227791" y="287866"/>
            <a:ext cx="2964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Branch merge</a:t>
            </a:r>
            <a:r>
              <a:rPr lang="ko-KR" altLang="en-US" dirty="0"/>
              <a:t>가 충돌할 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75E18-E95D-4259-828B-38AB591B84E0}"/>
              </a:ext>
            </a:extLst>
          </p:cNvPr>
          <p:cNvSpPr txBox="1"/>
          <p:nvPr/>
        </p:nvSpPr>
        <p:spPr>
          <a:xfrm>
            <a:off x="3626603" y="1707063"/>
            <a:ext cx="60401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두개의 </a:t>
            </a:r>
            <a:r>
              <a:rPr lang="en-US" altLang="ko-KR" dirty="0"/>
              <a:t>branch</a:t>
            </a:r>
            <a:r>
              <a:rPr lang="ko-KR" altLang="en-US" dirty="0"/>
              <a:t>가 모두 가지고 있는 </a:t>
            </a:r>
            <a:r>
              <a:rPr lang="en-US" altLang="ko-KR" dirty="0"/>
              <a:t>common.txt file</a:t>
            </a:r>
            <a:r>
              <a:rPr lang="ko-KR" altLang="en-US" dirty="0"/>
              <a:t>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Master branch</a:t>
            </a:r>
            <a:r>
              <a:rPr lang="ko-KR" altLang="en-US" dirty="0"/>
              <a:t>와 </a:t>
            </a:r>
            <a:r>
              <a:rPr lang="en-US" altLang="ko-KR" dirty="0"/>
              <a:t>exp branch</a:t>
            </a:r>
            <a:r>
              <a:rPr lang="ko-KR" altLang="en-US" dirty="0"/>
              <a:t>에서 각각 같은 부분을 수정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737D67-89EA-4D99-8AB5-AC61FE67AF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87" r="55914"/>
          <a:stretch/>
        </p:blipFill>
        <p:spPr>
          <a:xfrm>
            <a:off x="770974" y="1707063"/>
            <a:ext cx="2855629" cy="35451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CFD8C9-909A-4ECF-8D12-1720097BD6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8" r="70580" b="64867"/>
          <a:stretch/>
        </p:blipFill>
        <p:spPr>
          <a:xfrm>
            <a:off x="4905619" y="3536606"/>
            <a:ext cx="2500029" cy="13820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D55F3B-954E-4074-81AF-C5721BCC7B47}"/>
              </a:ext>
            </a:extLst>
          </p:cNvPr>
          <p:cNvSpPr txBox="1"/>
          <p:nvPr/>
        </p:nvSpPr>
        <p:spPr>
          <a:xfrm>
            <a:off x="5313256" y="2988331"/>
            <a:ext cx="168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Master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CD2966-E8F1-417C-A3EB-ED422D1552AD}"/>
              </a:ext>
            </a:extLst>
          </p:cNvPr>
          <p:cNvSpPr txBox="1"/>
          <p:nvPr/>
        </p:nvSpPr>
        <p:spPr>
          <a:xfrm>
            <a:off x="9051715" y="2988331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Exp Branch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EA48BAA-B495-437F-9C1A-551D3234AB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136" r="70325" b="62879"/>
          <a:stretch/>
        </p:blipFill>
        <p:spPr>
          <a:xfrm>
            <a:off x="8482241" y="3565748"/>
            <a:ext cx="2500029" cy="137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43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F12C5F-9FA9-4608-A7E4-30031A5A10FF}"/>
              </a:ext>
            </a:extLst>
          </p:cNvPr>
          <p:cNvSpPr txBox="1"/>
          <p:nvPr/>
        </p:nvSpPr>
        <p:spPr>
          <a:xfrm>
            <a:off x="6486908" y="2007682"/>
            <a:ext cx="4963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Auto-merging common.txt</a:t>
            </a:r>
          </a:p>
          <a:p>
            <a:r>
              <a:rPr lang="ko-KR" altLang="en-US" dirty="0"/>
              <a:t>라는 오류 메시지가 뜨는 것을 확인할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en-US" altLang="ko-KR" dirty="0">
                <a:sym typeface="Wingdings" panose="05000000000000000000" pitchFamily="2" charset="2"/>
              </a:rPr>
              <a:t>c</a:t>
            </a:r>
            <a:r>
              <a:rPr lang="en-US" altLang="ko-KR" dirty="0"/>
              <a:t>rush </a:t>
            </a:r>
            <a:r>
              <a:rPr lang="ko-KR" altLang="en-US" dirty="0"/>
              <a:t>발생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F1A3EF-B9D5-4B6F-8C66-55663C862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74" y="1548827"/>
            <a:ext cx="5677392" cy="34216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3D9DDE-7905-43FB-9EB5-41EF89E52A28}"/>
              </a:ext>
            </a:extLst>
          </p:cNvPr>
          <p:cNvSpPr txBox="1"/>
          <p:nvPr/>
        </p:nvSpPr>
        <p:spPr>
          <a:xfrm>
            <a:off x="6419266" y="3759199"/>
            <a:ext cx="5772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Status</a:t>
            </a:r>
            <a:r>
              <a:rPr lang="ko-KR" altLang="en-US" dirty="0"/>
              <a:t>로 어느 부분에서 충돌이 일어났는지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144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121A4ED-3FE8-49E3-ADF9-6D3B69D56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304" y="1023889"/>
            <a:ext cx="5677392" cy="34216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69EDEB-B9FD-48CB-964F-89B912B2964A}"/>
              </a:ext>
            </a:extLst>
          </p:cNvPr>
          <p:cNvSpPr txBox="1"/>
          <p:nvPr/>
        </p:nvSpPr>
        <p:spPr>
          <a:xfrm>
            <a:off x="2958955" y="5215462"/>
            <a:ext cx="6274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&lt;&lt;&lt;&lt;&lt;&lt;&lt;&lt; HEAD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현재 </a:t>
            </a:r>
            <a:r>
              <a:rPr lang="en-US" altLang="ko-KR" dirty="0"/>
              <a:t>branch</a:t>
            </a:r>
            <a:r>
              <a:rPr lang="ko-KR" altLang="en-US" dirty="0"/>
              <a:t>에서 충돌이 일어난 부분 </a:t>
            </a:r>
            <a:endParaRPr lang="en-US" altLang="ko-KR" dirty="0"/>
          </a:p>
          <a:p>
            <a:r>
              <a:rPr lang="en-US" altLang="ko-KR" dirty="0"/>
              <a:t>&gt;&gt;&gt;&gt;&gt;&gt;&gt;&gt; exp : </a:t>
            </a:r>
            <a:r>
              <a:rPr lang="ko-KR" altLang="en-US" dirty="0"/>
              <a:t>충돌이 일어난 또 다른 </a:t>
            </a:r>
            <a:r>
              <a:rPr lang="en-US" altLang="ko-KR" dirty="0"/>
              <a:t>branch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094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18C01CD-EABF-4A74-A5D4-D475A04F5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304" y="1023895"/>
            <a:ext cx="5677392" cy="34216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6CAB18-5F12-4011-9BDB-6CD3ABE13E26}"/>
              </a:ext>
            </a:extLst>
          </p:cNvPr>
          <p:cNvSpPr txBox="1"/>
          <p:nvPr/>
        </p:nvSpPr>
        <p:spPr>
          <a:xfrm>
            <a:off x="2044250" y="5333995"/>
            <a:ext cx="810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충돌이 일어난 </a:t>
            </a:r>
            <a:r>
              <a:rPr lang="en-US" altLang="ko-KR" dirty="0"/>
              <a:t>file</a:t>
            </a:r>
            <a:r>
              <a:rPr lang="ko-KR" altLang="en-US" dirty="0"/>
              <a:t>에 직접 접근하여 알맞은 조치를 취한 후 다시 </a:t>
            </a:r>
            <a:r>
              <a:rPr lang="en-US" altLang="ko-KR" dirty="0"/>
              <a:t>commit</a:t>
            </a:r>
            <a:r>
              <a:rPr lang="ko-KR" altLang="en-US" dirty="0"/>
              <a:t>한다</a:t>
            </a:r>
          </a:p>
        </p:txBody>
      </p:sp>
    </p:spTree>
    <p:extLst>
      <p:ext uri="{BB962C8B-B14F-4D97-AF65-F5344CB8AC3E}">
        <p14:creationId xmlns:p14="http://schemas.microsoft.com/office/powerpoint/2010/main" val="276328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A3E1314-237B-42E6-8856-4F08346B9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304" y="1010775"/>
            <a:ext cx="5677392" cy="34140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7BA8A3-5F8A-405B-BA13-282E47ABB636}"/>
              </a:ext>
            </a:extLst>
          </p:cNvPr>
          <p:cNvSpPr txBox="1"/>
          <p:nvPr/>
        </p:nvSpPr>
        <p:spPr>
          <a:xfrm>
            <a:off x="2683046" y="5200894"/>
            <a:ext cx="6825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충돌을 해결했음을 알리는 </a:t>
            </a:r>
            <a:r>
              <a:rPr lang="en-US" altLang="ko-KR" dirty="0"/>
              <a:t>commit </a:t>
            </a:r>
            <a:r>
              <a:rPr lang="ko-KR" altLang="en-US" dirty="0"/>
              <a:t>메시지가 자동으로 생성된다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Merge</a:t>
            </a:r>
            <a:r>
              <a:rPr lang="ko-KR" altLang="en-US" dirty="0"/>
              <a:t> </a:t>
            </a:r>
            <a:r>
              <a:rPr lang="en-US" altLang="ko-KR" dirty="0"/>
              <a:t>crush</a:t>
            </a:r>
            <a:r>
              <a:rPr lang="ko-KR" altLang="en-US" dirty="0"/>
              <a:t>가 해결됐다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410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174ABE-73A3-4F47-B20F-E31032C62667}"/>
              </a:ext>
            </a:extLst>
          </p:cNvPr>
          <p:cNvSpPr txBox="1"/>
          <p:nvPr/>
        </p:nvSpPr>
        <p:spPr>
          <a:xfrm>
            <a:off x="1507308" y="1443841"/>
            <a:ext cx="917738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</a:t>
            </a:r>
            <a:r>
              <a:rPr lang="ko-KR" altLang="en-US" dirty="0" err="1"/>
              <a:t>브랜치로</a:t>
            </a:r>
            <a:r>
              <a:rPr lang="ko-KR" altLang="en-US" dirty="0"/>
              <a:t> </a:t>
            </a:r>
            <a:r>
              <a:rPr lang="en-US" altLang="ko-KR" dirty="0"/>
              <a:t>checkout</a:t>
            </a:r>
            <a:r>
              <a:rPr lang="ko-KR" altLang="en-US" dirty="0"/>
              <a:t>을 해야 하는데 아직 현재 </a:t>
            </a:r>
            <a:r>
              <a:rPr lang="ko-KR" altLang="en-US" dirty="0" err="1"/>
              <a:t>브랜치에서</a:t>
            </a:r>
            <a:r>
              <a:rPr lang="ko-KR" altLang="en-US" dirty="0"/>
              <a:t> 작업이 끝나지 않은 경우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				 </a:t>
            </a:r>
            <a:r>
              <a:rPr lang="ko-KR" altLang="en-US" dirty="0" err="1">
                <a:sym typeface="Wingdings" panose="05000000000000000000" pitchFamily="2" charset="2"/>
              </a:rPr>
              <a:t>커밋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			 stash</a:t>
            </a:r>
            <a:r>
              <a:rPr lang="ko-KR" altLang="en-US" dirty="0">
                <a:sym typeface="Wingdings" panose="05000000000000000000" pitchFamily="2" charset="2"/>
              </a:rPr>
              <a:t>를 이용하자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Git stash (save) : </a:t>
            </a:r>
            <a:r>
              <a:rPr lang="ko-KR" altLang="en-US" dirty="0"/>
              <a:t>현재 </a:t>
            </a:r>
            <a:r>
              <a:rPr lang="ko-KR" altLang="en-US" dirty="0" err="1"/>
              <a:t>브랜치에서</a:t>
            </a:r>
            <a:r>
              <a:rPr lang="ko-KR" altLang="en-US" dirty="0"/>
              <a:t> </a:t>
            </a:r>
            <a:r>
              <a:rPr lang="en-US" altLang="ko-KR" dirty="0"/>
              <a:t>(git</a:t>
            </a:r>
            <a:r>
              <a:rPr lang="ko-KR" altLang="en-US" dirty="0"/>
              <a:t>이 추적중인</a:t>
            </a:r>
            <a:r>
              <a:rPr lang="en-US" altLang="ko-KR" dirty="0"/>
              <a:t>(add</a:t>
            </a:r>
            <a:r>
              <a:rPr lang="ko-KR" altLang="en-US" dirty="0"/>
              <a:t>된</a:t>
            </a:r>
            <a:r>
              <a:rPr lang="en-US" altLang="ko-KR" dirty="0"/>
              <a:t>)</a:t>
            </a:r>
            <a:r>
              <a:rPr lang="ko-KR" altLang="en-US" dirty="0"/>
              <a:t>작업의</a:t>
            </a:r>
            <a:r>
              <a:rPr lang="en-US" altLang="ko-KR" dirty="0"/>
              <a:t>)</a:t>
            </a:r>
            <a:r>
              <a:rPr lang="ko-KR" altLang="en-US" dirty="0"/>
              <a:t> 변동사항을 </a:t>
            </a:r>
            <a:endParaRPr lang="en-US" altLang="ko-KR" dirty="0"/>
          </a:p>
          <a:p>
            <a:r>
              <a:rPr lang="en-US" altLang="ko-KR" dirty="0"/>
              <a:t>		stash list</a:t>
            </a:r>
            <a:r>
              <a:rPr lang="ko-KR" altLang="en-US" dirty="0"/>
              <a:t>에 저장하고 이전 </a:t>
            </a:r>
            <a:r>
              <a:rPr lang="ko-KR" altLang="en-US" dirty="0" err="1"/>
              <a:t>커밋으로</a:t>
            </a:r>
            <a:r>
              <a:rPr lang="ko-KR" altLang="en-US" dirty="0"/>
              <a:t> 되돌린다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stash</a:t>
            </a:r>
            <a:r>
              <a:rPr lang="ko-KR" altLang="en-US" dirty="0"/>
              <a:t> </a:t>
            </a:r>
            <a:r>
              <a:rPr lang="en-US" altLang="ko-KR" dirty="0"/>
              <a:t>apply : stash list</a:t>
            </a:r>
            <a:r>
              <a:rPr lang="ko-KR" altLang="en-US" dirty="0"/>
              <a:t>의 </a:t>
            </a:r>
            <a:r>
              <a:rPr lang="en-US" altLang="ko-KR" dirty="0"/>
              <a:t>top</a:t>
            </a:r>
            <a:r>
              <a:rPr lang="ko-KR" altLang="en-US" dirty="0"/>
              <a:t> 작업을 불러온다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stash drop : stash list</a:t>
            </a:r>
            <a:r>
              <a:rPr lang="ko-KR" altLang="en-US" dirty="0"/>
              <a:t>의 </a:t>
            </a:r>
            <a:r>
              <a:rPr lang="en-US" altLang="ko-KR" dirty="0"/>
              <a:t>top</a:t>
            </a:r>
            <a:r>
              <a:rPr lang="ko-KR" altLang="en-US" dirty="0"/>
              <a:t>에 있는 작업을 버린다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stash</a:t>
            </a:r>
            <a:r>
              <a:rPr lang="ko-KR" altLang="en-US" dirty="0"/>
              <a:t> </a:t>
            </a:r>
            <a:r>
              <a:rPr lang="en-US" altLang="ko-KR" dirty="0"/>
              <a:t>pop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stash list</a:t>
            </a:r>
            <a:r>
              <a:rPr lang="ko-KR" altLang="en-US" dirty="0"/>
              <a:t>의 </a:t>
            </a:r>
            <a:r>
              <a:rPr lang="en-US" altLang="ko-KR" dirty="0"/>
              <a:t>top </a:t>
            </a:r>
            <a:r>
              <a:rPr lang="ko-KR" altLang="en-US" dirty="0"/>
              <a:t>작업을 불러온 후 버린다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	(== git stash apply; git stash drop; )</a:t>
            </a:r>
          </a:p>
          <a:p>
            <a:endParaRPr lang="en-US" altLang="ko-KR" dirty="0"/>
          </a:p>
          <a:p>
            <a:r>
              <a:rPr lang="en-US" altLang="ko-KR" dirty="0"/>
              <a:t>(stash </a:t>
            </a:r>
            <a:r>
              <a:rPr lang="ko-KR" altLang="en-US" dirty="0"/>
              <a:t>는 스택으로 쌓인다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4064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F10E22-65CA-4959-A622-89F3F4C65A19}"/>
              </a:ext>
            </a:extLst>
          </p:cNvPr>
          <p:cNvSpPr txBox="1"/>
          <p:nvPr/>
        </p:nvSpPr>
        <p:spPr>
          <a:xfrm>
            <a:off x="706581" y="698201"/>
            <a:ext cx="10546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원격 저장소를 관리하자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Git remote add origin </a:t>
            </a:r>
            <a:r>
              <a:rPr lang="ko-KR" altLang="en-US" dirty="0"/>
              <a:t>저장소 주소 </a:t>
            </a:r>
            <a:r>
              <a:rPr lang="en-US" altLang="ko-KR" dirty="0"/>
              <a:t>: origin</a:t>
            </a:r>
            <a:r>
              <a:rPr lang="ko-KR" altLang="en-US" dirty="0"/>
              <a:t>이라는 이름으로 원격  저장소에 접근 가능하도록 만든다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 remote remove origin : origin</a:t>
            </a:r>
            <a:r>
              <a:rPr lang="ko-KR" altLang="en-US" dirty="0"/>
              <a:t>원격 저장소를 삭제한다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ADECC7-5F20-4201-9BA2-A263DF8C7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81" y="1984885"/>
            <a:ext cx="4480948" cy="28882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8C669C-2058-4204-8410-F7331959C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848" y="1984885"/>
            <a:ext cx="4473328" cy="28882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B0E3D1-993F-4C22-802B-2C304CA69B4E}"/>
              </a:ext>
            </a:extLst>
          </p:cNvPr>
          <p:cNvSpPr txBox="1"/>
          <p:nvPr/>
        </p:nvSpPr>
        <p:spPr>
          <a:xfrm>
            <a:off x="3192272" y="5106718"/>
            <a:ext cx="7891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Git push [origin] [master] : origin </a:t>
            </a:r>
            <a:r>
              <a:rPr lang="ko-KR" altLang="en-US" dirty="0"/>
              <a:t>저장소에 </a:t>
            </a:r>
            <a:r>
              <a:rPr lang="en-US" altLang="ko-KR" dirty="0"/>
              <a:t>master branch</a:t>
            </a:r>
            <a:r>
              <a:rPr lang="ko-KR" altLang="en-US" dirty="0"/>
              <a:t>를 </a:t>
            </a:r>
            <a:r>
              <a:rPr lang="en-US" altLang="ko-KR" dirty="0"/>
              <a:t>push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algn="r"/>
            <a:r>
              <a:rPr lang="en-US" altLang="ko-KR" dirty="0"/>
              <a:t>			 </a:t>
            </a:r>
            <a:r>
              <a:rPr lang="en-US" altLang="ko-KR" dirty="0" err="1"/>
              <a:t>Github</a:t>
            </a:r>
            <a:r>
              <a:rPr lang="ko-KR" altLang="en-US" dirty="0"/>
              <a:t>에서 업데이트된 문서를 확인할 수 있다</a:t>
            </a:r>
            <a:r>
              <a:rPr lang="en-US" altLang="ko-KR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8F69603-B7EC-46C3-B5D1-97C0F3701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530" y="5753049"/>
            <a:ext cx="9396274" cy="1066892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ACD180B1-8345-41A5-9153-86C2A4B363F3}"/>
              </a:ext>
            </a:extLst>
          </p:cNvPr>
          <p:cNvSpPr/>
          <p:nvPr/>
        </p:nvSpPr>
        <p:spPr>
          <a:xfrm>
            <a:off x="6815667" y="6159799"/>
            <a:ext cx="660400" cy="35953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548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B08F03-03F6-476F-9E29-91365C487D8B}"/>
              </a:ext>
            </a:extLst>
          </p:cNvPr>
          <p:cNvSpPr txBox="1"/>
          <p:nvPr/>
        </p:nvSpPr>
        <p:spPr>
          <a:xfrm>
            <a:off x="381154" y="221673"/>
            <a:ext cx="7271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[origin]</a:t>
            </a:r>
            <a:r>
              <a:rPr lang="ko-KR" altLang="en-US" dirty="0"/>
              <a:t> </a:t>
            </a:r>
            <a:r>
              <a:rPr lang="en-US" altLang="ko-KR" dirty="0"/>
              <a:t>[master] : origin</a:t>
            </a:r>
            <a:r>
              <a:rPr lang="ko-KR" altLang="en-US" dirty="0"/>
              <a:t>저장소에 변동사항이 생긴 것을 </a:t>
            </a:r>
            <a:endParaRPr lang="en-US" altLang="ko-KR" dirty="0"/>
          </a:p>
          <a:p>
            <a:r>
              <a:rPr lang="en-US" altLang="ko-KR" dirty="0"/>
              <a:t>			</a:t>
            </a:r>
            <a:r>
              <a:rPr lang="ko-KR" altLang="en-US" dirty="0"/>
              <a:t>클라이언트</a:t>
            </a:r>
            <a:r>
              <a:rPr lang="en-US" altLang="ko-KR" dirty="0"/>
              <a:t>(master branch)</a:t>
            </a:r>
            <a:r>
              <a:rPr lang="ko-KR" altLang="en-US" dirty="0"/>
              <a:t>로 </a:t>
            </a:r>
            <a:r>
              <a:rPr lang="ko-KR" altLang="en-US" dirty="0" err="1"/>
              <a:t>내려받는다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73AF0E-6B7E-454E-8377-3CD747A38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69" y="910102"/>
            <a:ext cx="4473328" cy="28882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7DC109-FA7F-4EAD-8491-68F93CE7BE1A}"/>
              </a:ext>
            </a:extLst>
          </p:cNvPr>
          <p:cNvSpPr txBox="1"/>
          <p:nvPr/>
        </p:nvSpPr>
        <p:spPr>
          <a:xfrm>
            <a:off x="5537199" y="2836334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변동사항이 없다면 아무 일도 일어나지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F94E19-045E-4D6C-8B39-089679AC9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325" y="3917277"/>
            <a:ext cx="4480948" cy="2872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BF4338-0358-437E-BE3E-293C3501797C}"/>
              </a:ext>
            </a:extLst>
          </p:cNvPr>
          <p:cNvSpPr txBox="1"/>
          <p:nvPr/>
        </p:nvSpPr>
        <p:spPr>
          <a:xfrm>
            <a:off x="753533" y="4428067"/>
            <a:ext cx="61863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clone [</a:t>
            </a:r>
            <a:r>
              <a:rPr lang="ko-KR" altLang="en-US" dirty="0"/>
              <a:t>저장소 주소</a:t>
            </a:r>
            <a:r>
              <a:rPr lang="en-US" altLang="ko-KR" dirty="0"/>
              <a:t>] : git pull</a:t>
            </a:r>
            <a:r>
              <a:rPr lang="ko-KR" altLang="en-US" dirty="0"/>
              <a:t>과 비슷하지만</a:t>
            </a:r>
            <a:endParaRPr lang="en-US" altLang="ko-KR" dirty="0"/>
          </a:p>
          <a:p>
            <a:r>
              <a:rPr lang="en-US" altLang="ko-KR" dirty="0"/>
              <a:t>			</a:t>
            </a:r>
            <a:r>
              <a:rPr lang="ko-KR" altLang="en-US" dirty="0"/>
              <a:t>클라이언트 상에 아무것도</a:t>
            </a:r>
            <a:endParaRPr lang="en-US" altLang="ko-KR" dirty="0"/>
          </a:p>
          <a:p>
            <a:r>
              <a:rPr lang="en-US" altLang="ko-KR" dirty="0"/>
              <a:t>			</a:t>
            </a:r>
            <a:r>
              <a:rPr lang="ko-KR" altLang="en-US" dirty="0"/>
              <a:t>없을 때 서버의 프로젝트를</a:t>
            </a:r>
            <a:endParaRPr lang="en-US" altLang="ko-KR" dirty="0"/>
          </a:p>
          <a:p>
            <a:r>
              <a:rPr lang="en-US" altLang="ko-KR" dirty="0"/>
              <a:t>			</a:t>
            </a:r>
            <a:r>
              <a:rPr lang="ko-KR" altLang="en-US" dirty="0" err="1"/>
              <a:t>내려받는다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		(</a:t>
            </a:r>
            <a:r>
              <a:rPr lang="ko-KR" altLang="en-US" dirty="0"/>
              <a:t>자동으로 </a:t>
            </a:r>
            <a:r>
              <a:rPr lang="en-US" altLang="ko-KR" dirty="0" err="1"/>
              <a:t>init</a:t>
            </a:r>
            <a:r>
              <a:rPr lang="ko-KR" altLang="en-US" dirty="0"/>
              <a:t>이 완료되기 때문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5929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85CB764-48E7-4477-865E-20BDC7D74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447" y="780820"/>
            <a:ext cx="8375106" cy="5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5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C71486-7196-4CFA-8067-A5B48E112994}"/>
              </a:ext>
            </a:extLst>
          </p:cNvPr>
          <p:cNvSpPr txBox="1"/>
          <p:nvPr/>
        </p:nvSpPr>
        <p:spPr>
          <a:xfrm>
            <a:off x="49931" y="158505"/>
            <a:ext cx="6165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Pwd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현재 위치 보이기</a:t>
            </a:r>
            <a:endParaRPr lang="en-US" altLang="ko-KR" dirty="0"/>
          </a:p>
          <a:p>
            <a:r>
              <a:rPr lang="en-US" altLang="ko-KR" dirty="0"/>
              <a:t>Cd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경로</a:t>
            </a:r>
            <a:r>
              <a:rPr lang="en-US" altLang="ko-KR" dirty="0"/>
              <a:t>] : </a:t>
            </a:r>
            <a:r>
              <a:rPr lang="ko-KR" altLang="en-US" dirty="0"/>
              <a:t>지정된 경로로 이동하기 </a:t>
            </a:r>
            <a:r>
              <a:rPr lang="en-US" altLang="ko-KR" dirty="0"/>
              <a:t>(</a:t>
            </a:r>
            <a:r>
              <a:rPr lang="ko-KR" altLang="en-US" dirty="0"/>
              <a:t>절대경로 </a:t>
            </a:r>
            <a:r>
              <a:rPr lang="en-US" altLang="ko-KR" dirty="0"/>
              <a:t>/ </a:t>
            </a:r>
            <a:r>
              <a:rPr lang="ko-KR" altLang="en-US" dirty="0"/>
              <a:t>상대경로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Mkdir</a:t>
            </a:r>
            <a:r>
              <a:rPr lang="ko-KR" altLang="en-US" dirty="0"/>
              <a:t> </a:t>
            </a:r>
            <a:r>
              <a:rPr lang="en-US" altLang="ko-KR" dirty="0"/>
              <a:t>[Name] : Name</a:t>
            </a:r>
            <a:r>
              <a:rPr lang="ko-KR" altLang="en-US" dirty="0"/>
              <a:t>디렉토리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00DFAC-CD04-4230-9850-8C12ADD73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70" y="1181537"/>
            <a:ext cx="5677392" cy="341405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A6FC9F4-4154-4EDA-828B-AB093ED92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638" y="1792257"/>
            <a:ext cx="5677392" cy="3414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27EBF0-2742-4CEA-85F4-1CE783531592}"/>
              </a:ext>
            </a:extLst>
          </p:cNvPr>
          <p:cNvSpPr txBox="1"/>
          <p:nvPr/>
        </p:nvSpPr>
        <p:spPr>
          <a:xfrm>
            <a:off x="2178085" y="4695295"/>
            <a:ext cx="88168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입력할 수 있는 명령어를 보여줌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		Start a working area(see also: git help tutorial)</a:t>
            </a:r>
          </a:p>
          <a:p>
            <a:r>
              <a:rPr lang="ko-KR" altLang="en-US" dirty="0"/>
              <a:t>★</a:t>
            </a:r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r>
              <a:rPr lang="en-US" altLang="ko-KR" dirty="0"/>
              <a:t> : </a:t>
            </a:r>
            <a:r>
              <a:rPr lang="ko-KR" altLang="en-US" dirty="0"/>
              <a:t>해당 디렉토리에 </a:t>
            </a:r>
            <a:r>
              <a:rPr lang="ko-KR" altLang="en-US" dirty="0" err="1"/>
              <a:t>버전업데이트</a:t>
            </a:r>
            <a:r>
              <a:rPr lang="ko-KR" altLang="en-US" dirty="0"/>
              <a:t> 정보를 저장할 </a:t>
            </a:r>
            <a:r>
              <a:rPr lang="en-US" altLang="ko-KR" dirty="0"/>
              <a:t>.git </a:t>
            </a:r>
            <a:r>
              <a:rPr lang="ko-KR" altLang="en-US" dirty="0"/>
              <a:t>폴더</a:t>
            </a:r>
            <a:r>
              <a:rPr lang="en-US" altLang="ko-KR" dirty="0"/>
              <a:t>(</a:t>
            </a:r>
            <a:r>
              <a:rPr lang="ko-KR" altLang="en-US" dirty="0"/>
              <a:t>저장소</a:t>
            </a:r>
            <a:r>
              <a:rPr lang="en-US" altLang="ko-KR" dirty="0"/>
              <a:t>)</a:t>
            </a:r>
            <a:r>
              <a:rPr lang="ko-KR" altLang="en-US" dirty="0"/>
              <a:t>가 생성됨</a:t>
            </a:r>
            <a:endParaRPr lang="en-US" altLang="ko-KR" dirty="0"/>
          </a:p>
          <a:p>
            <a:r>
              <a:rPr lang="en-US" altLang="ko-KR" dirty="0"/>
              <a:t>			  </a:t>
            </a:r>
            <a:r>
              <a:rPr lang="ko-KR" altLang="en-US" dirty="0"/>
              <a:t>★</a:t>
            </a:r>
            <a:r>
              <a:rPr lang="en-US" altLang="ko-KR" dirty="0"/>
              <a:t>git clone : </a:t>
            </a:r>
            <a:r>
              <a:rPr lang="ko-KR" altLang="en-US" dirty="0"/>
              <a:t>새로운 디렉토리에 깃 저장소를 저장한다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83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451C4F-3E0A-43FA-B24C-43D35DCE0CF1}"/>
              </a:ext>
            </a:extLst>
          </p:cNvPr>
          <p:cNvSpPr txBox="1"/>
          <p:nvPr/>
        </p:nvSpPr>
        <p:spPr>
          <a:xfrm>
            <a:off x="186267" y="152400"/>
            <a:ext cx="526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파일이 버전관리 대상이 되도록 등록한다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D86468-049C-42CA-AECD-F407C8E60857}"/>
              </a:ext>
            </a:extLst>
          </p:cNvPr>
          <p:cNvSpPr txBox="1"/>
          <p:nvPr/>
        </p:nvSpPr>
        <p:spPr>
          <a:xfrm>
            <a:off x="338667" y="1049866"/>
            <a:ext cx="747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Vim</a:t>
            </a:r>
            <a:r>
              <a:rPr lang="ko-KR" altLang="en-US" dirty="0"/>
              <a:t> </a:t>
            </a:r>
            <a:r>
              <a:rPr lang="en-US" altLang="ko-KR" dirty="0"/>
              <a:t>f1.txt : vim</a:t>
            </a:r>
            <a:r>
              <a:rPr lang="ko-KR" altLang="en-US" dirty="0"/>
              <a:t>으로 </a:t>
            </a:r>
            <a:r>
              <a:rPr lang="en-US" altLang="ko-KR" dirty="0"/>
              <a:t>f1.txt</a:t>
            </a:r>
            <a:r>
              <a:rPr lang="ko-KR" altLang="en-US" dirty="0"/>
              <a:t>파일을 열겠다</a:t>
            </a:r>
            <a:r>
              <a:rPr lang="en-US" altLang="ko-KR" dirty="0"/>
              <a:t>(</a:t>
            </a:r>
            <a:r>
              <a:rPr lang="ko-KR" altLang="en-US" dirty="0"/>
              <a:t>해당 파일이 없으면 생성한다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FDA3D9-AAF7-4DF7-BEE5-3966EAAE3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370" y="3178238"/>
            <a:ext cx="5677392" cy="34140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6F39C73-C351-48FE-BC11-C61872385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78" y="1721972"/>
            <a:ext cx="5677392" cy="34140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4B1B65-717C-40F1-B73D-788C2CCE5A18}"/>
              </a:ext>
            </a:extLst>
          </p:cNvPr>
          <p:cNvSpPr txBox="1"/>
          <p:nvPr/>
        </p:nvSpPr>
        <p:spPr>
          <a:xfrm>
            <a:off x="1202267" y="5136028"/>
            <a:ext cx="2880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 : insert</a:t>
            </a:r>
            <a:r>
              <a:rPr lang="ko-KR" altLang="en-US" dirty="0"/>
              <a:t>모드로 전환</a:t>
            </a:r>
            <a:endParaRPr lang="en-US" altLang="ko-KR" dirty="0"/>
          </a:p>
          <a:p>
            <a:r>
              <a:rPr lang="en-US" altLang="ko-KR" dirty="0"/>
              <a:t>ESC : </a:t>
            </a:r>
            <a:r>
              <a:rPr lang="ko-KR" altLang="en-US"/>
              <a:t>입력 불가 명령 모드</a:t>
            </a:r>
            <a:endParaRPr lang="en-US" altLang="ko-KR" dirty="0"/>
          </a:p>
          <a:p>
            <a:r>
              <a:rPr lang="en-US" altLang="ko-KR" dirty="0"/>
              <a:t>:</a:t>
            </a:r>
            <a:r>
              <a:rPr lang="en-US" altLang="ko-KR" dirty="0" err="1"/>
              <a:t>wq</a:t>
            </a:r>
            <a:r>
              <a:rPr lang="en-US" altLang="ko-KR" dirty="0"/>
              <a:t> -&gt;</a:t>
            </a:r>
            <a:r>
              <a:rPr lang="ko-KR" altLang="en-US" dirty="0" err="1"/>
              <a:t>저장후</a:t>
            </a:r>
            <a:r>
              <a:rPr lang="ko-KR" altLang="en-US" dirty="0"/>
              <a:t> 종료</a:t>
            </a:r>
          </a:p>
        </p:txBody>
      </p:sp>
    </p:spTree>
    <p:extLst>
      <p:ext uri="{BB962C8B-B14F-4D97-AF65-F5344CB8AC3E}">
        <p14:creationId xmlns:p14="http://schemas.microsoft.com/office/powerpoint/2010/main" val="145954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7A856D5-E80A-41F0-B511-95285AA40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77392" cy="34140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1FE0CD-F192-42A6-9A91-BF9515A557E5}"/>
              </a:ext>
            </a:extLst>
          </p:cNvPr>
          <p:cNvSpPr txBox="1"/>
          <p:nvPr/>
        </p:nvSpPr>
        <p:spPr>
          <a:xfrm>
            <a:off x="5554133" y="1731202"/>
            <a:ext cx="4561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Git_Prec</a:t>
            </a:r>
            <a:r>
              <a:rPr lang="ko-KR" altLang="en-US" dirty="0"/>
              <a:t>디렉토리 안에 </a:t>
            </a:r>
            <a:r>
              <a:rPr lang="en-US" altLang="ko-KR" dirty="0"/>
              <a:t>f1.txt</a:t>
            </a:r>
            <a:r>
              <a:rPr lang="ko-KR" altLang="en-US" dirty="0"/>
              <a:t>가 존재하지만</a:t>
            </a:r>
            <a:endParaRPr lang="en-US" altLang="ko-KR" dirty="0"/>
          </a:p>
          <a:p>
            <a:r>
              <a:rPr lang="ko-KR" altLang="en-US" dirty="0"/>
              <a:t>이 파일을 </a:t>
            </a:r>
            <a:r>
              <a:rPr lang="en-US" altLang="ko-KR" dirty="0"/>
              <a:t>Git</a:t>
            </a:r>
            <a:r>
              <a:rPr lang="ko-KR" altLang="en-US" dirty="0"/>
              <a:t>에 올리지 않았다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버전관리에 포함하지 않는다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99942D-A85F-4733-A453-2AA56682D99D}"/>
              </a:ext>
            </a:extLst>
          </p:cNvPr>
          <p:cNvSpPr txBox="1"/>
          <p:nvPr/>
        </p:nvSpPr>
        <p:spPr>
          <a:xfrm>
            <a:off x="6129856" y="440267"/>
            <a:ext cx="452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status : </a:t>
            </a:r>
            <a:r>
              <a:rPr lang="ko-KR" altLang="en-US" dirty="0"/>
              <a:t>현재 진행 상황</a:t>
            </a:r>
            <a:r>
              <a:rPr lang="en-US" altLang="ko-KR" dirty="0"/>
              <a:t>? </a:t>
            </a:r>
            <a:r>
              <a:rPr lang="ko-KR" altLang="en-US" dirty="0"/>
              <a:t>을 볼 수 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DA374B-AB63-441F-8E29-05457D7D1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5677392" cy="3414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31F2C4-7876-4318-809F-A58B1F640D4D}"/>
              </a:ext>
            </a:extLst>
          </p:cNvPr>
          <p:cNvSpPr txBox="1"/>
          <p:nvPr/>
        </p:nvSpPr>
        <p:spPr>
          <a:xfrm>
            <a:off x="6096000" y="4165600"/>
            <a:ext cx="5766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add [file name.</a:t>
            </a:r>
            <a:r>
              <a:rPr lang="ko-KR" altLang="en-US" dirty="0"/>
              <a:t>확장자</a:t>
            </a:r>
            <a:r>
              <a:rPr lang="en-US" altLang="ko-KR" dirty="0"/>
              <a:t>] : </a:t>
            </a:r>
            <a:r>
              <a:rPr lang="ko-KR" altLang="en-US" dirty="0"/>
              <a:t>해당 파일을 </a:t>
            </a:r>
            <a:r>
              <a:rPr lang="en-US" altLang="ko-KR" dirty="0"/>
              <a:t>git</a:t>
            </a:r>
            <a:r>
              <a:rPr lang="ko-KR" altLang="en-US" dirty="0"/>
              <a:t>에 올린다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		(</a:t>
            </a:r>
            <a:r>
              <a:rPr lang="ko-KR" altLang="en-US" dirty="0"/>
              <a:t>버전관리에 포함시킨다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0B273A-6179-44D4-B8D6-4FED193B84DB}"/>
              </a:ext>
            </a:extLst>
          </p:cNvPr>
          <p:cNvSpPr txBox="1"/>
          <p:nvPr/>
        </p:nvSpPr>
        <p:spPr>
          <a:xfrm>
            <a:off x="5554133" y="5124734"/>
            <a:ext cx="601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F1.txt</a:t>
            </a:r>
            <a:r>
              <a:rPr lang="ko-KR" altLang="en-US" dirty="0"/>
              <a:t>가 새로운 버전관리 문서에 포함된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885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C3DFED-50DB-462D-BE41-61AA26314F8A}"/>
              </a:ext>
            </a:extLst>
          </p:cNvPr>
          <p:cNvSpPr txBox="1"/>
          <p:nvPr/>
        </p:nvSpPr>
        <p:spPr>
          <a:xfrm>
            <a:off x="880533" y="491067"/>
            <a:ext cx="260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Version? </a:t>
            </a:r>
            <a:r>
              <a:rPr lang="ko-KR" altLang="en-US" dirty="0" err="1"/>
              <a:t>의미있는</a:t>
            </a:r>
            <a:r>
              <a:rPr lang="ko-KR" altLang="en-US" dirty="0"/>
              <a:t> 변화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184BAB-D9FC-49A7-84B8-1A6119F3D2E1}"/>
              </a:ext>
            </a:extLst>
          </p:cNvPr>
          <p:cNvSpPr txBox="1"/>
          <p:nvPr/>
        </p:nvSpPr>
        <p:spPr>
          <a:xfrm>
            <a:off x="880533" y="1015999"/>
            <a:ext cx="4543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작성자의 닉네임과 이메일 정보를 저장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Git config --global user.name [</a:t>
            </a:r>
            <a:r>
              <a:rPr lang="en-US" altLang="ko-KR" dirty="0" err="1"/>
              <a:t>userName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Git config --global </a:t>
            </a:r>
            <a:r>
              <a:rPr lang="en-US" altLang="ko-KR" dirty="0" err="1"/>
              <a:t>user.email</a:t>
            </a:r>
            <a:r>
              <a:rPr lang="en-US" altLang="ko-KR" dirty="0"/>
              <a:t> [</a:t>
            </a:r>
            <a:r>
              <a:rPr lang="en-US" altLang="ko-KR" dirty="0" err="1"/>
              <a:t>userEmail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D4CC2-BCC5-4852-AE40-96DDB9643C92}"/>
              </a:ext>
            </a:extLst>
          </p:cNvPr>
          <p:cNvSpPr txBox="1"/>
          <p:nvPr/>
        </p:nvSpPr>
        <p:spPr>
          <a:xfrm>
            <a:off x="880533" y="2269067"/>
            <a:ext cx="4830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commit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치면 </a:t>
            </a:r>
            <a:r>
              <a:rPr lang="en-US" altLang="ko-KR" dirty="0"/>
              <a:t>vim</a:t>
            </a:r>
            <a:r>
              <a:rPr lang="ko-KR" altLang="en-US" dirty="0"/>
              <a:t>이 실행된다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버전 프로그램에 어떤 변화가 있는지 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6B4DE6-6DC2-40AC-99DE-43AB4120B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3" y="2945256"/>
            <a:ext cx="5677392" cy="3421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7D335D-0554-458F-9620-90032FBD4C42}"/>
              </a:ext>
            </a:extLst>
          </p:cNvPr>
          <p:cNvSpPr txBox="1"/>
          <p:nvPr/>
        </p:nvSpPr>
        <p:spPr>
          <a:xfrm>
            <a:off x="6705600" y="3132667"/>
            <a:ext cx="542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에 </a:t>
            </a:r>
            <a:r>
              <a:rPr lang="en-US" altLang="ko-KR" dirty="0"/>
              <a:t>commit</a:t>
            </a:r>
            <a:r>
              <a:rPr lang="ko-KR" altLang="en-US" dirty="0"/>
              <a:t>이 올라가고</a:t>
            </a:r>
            <a:r>
              <a:rPr lang="en-US" altLang="ko-KR" dirty="0"/>
              <a:t>, status</a:t>
            </a:r>
            <a:r>
              <a:rPr lang="ko-KR" altLang="en-US" dirty="0"/>
              <a:t>로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B5A063-19F4-4B2D-95C2-C108C1B88ED0}"/>
              </a:ext>
            </a:extLst>
          </p:cNvPr>
          <p:cNvSpPr txBox="1"/>
          <p:nvPr/>
        </p:nvSpPr>
        <p:spPr>
          <a:xfrm>
            <a:off x="6705600" y="3793067"/>
            <a:ext cx="52148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log : </a:t>
            </a:r>
            <a:r>
              <a:rPr lang="ko-KR" altLang="en-US" dirty="0"/>
              <a:t>버전정보 외에</a:t>
            </a:r>
            <a:r>
              <a:rPr lang="en-US" altLang="ko-KR" dirty="0"/>
              <a:t> </a:t>
            </a:r>
            <a:r>
              <a:rPr lang="ko-KR" altLang="en-US" dirty="0"/>
              <a:t>작성자와 작성일자 등을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확인할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42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7493E0C-424F-430F-AB2E-0B732D81C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08" y="346561"/>
            <a:ext cx="5677392" cy="34216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7832E1-F0FE-4B6C-A335-9A7FF924366E}"/>
              </a:ext>
            </a:extLst>
          </p:cNvPr>
          <p:cNvSpPr txBox="1"/>
          <p:nvPr/>
        </p:nvSpPr>
        <p:spPr>
          <a:xfrm>
            <a:off x="6096000" y="728134"/>
            <a:ext cx="4867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로 올라간 파일에 변화가 있을 시에 </a:t>
            </a:r>
            <a:endParaRPr lang="en-US" altLang="ko-KR" dirty="0"/>
          </a:p>
          <a:p>
            <a:r>
              <a:rPr lang="en-US" altLang="ko-KR" dirty="0"/>
              <a:t>Status</a:t>
            </a:r>
            <a:r>
              <a:rPr lang="ko-KR" altLang="en-US" dirty="0"/>
              <a:t>를 확인하면 </a:t>
            </a:r>
            <a:r>
              <a:rPr lang="en-US" altLang="ko-KR" dirty="0"/>
              <a:t>modified</a:t>
            </a:r>
            <a:r>
              <a:rPr lang="ko-KR" altLang="en-US" dirty="0"/>
              <a:t>가 뜬다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39A65-381E-449B-AA2C-6C2964D5D12A}"/>
              </a:ext>
            </a:extLst>
          </p:cNvPr>
          <p:cNvSpPr txBox="1"/>
          <p:nvPr/>
        </p:nvSpPr>
        <p:spPr>
          <a:xfrm>
            <a:off x="6096000" y="1756038"/>
            <a:ext cx="5572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수정 후에 </a:t>
            </a:r>
            <a:r>
              <a:rPr lang="en-US" altLang="ko-KR" dirty="0"/>
              <a:t>Git add f1.txt</a:t>
            </a:r>
            <a:r>
              <a:rPr lang="ko-KR" altLang="en-US" dirty="0"/>
              <a:t>를 다시 해주어야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697823-D1B0-4E54-AC9C-3FD22436D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06943"/>
            <a:ext cx="5677392" cy="4336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4F84D3-BB24-4882-BEFF-2EF252ACDCDB}"/>
              </a:ext>
            </a:extLst>
          </p:cNvPr>
          <p:cNvSpPr txBox="1"/>
          <p:nvPr/>
        </p:nvSpPr>
        <p:spPr>
          <a:xfrm>
            <a:off x="256194" y="5350933"/>
            <a:ext cx="563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F2.txt</a:t>
            </a:r>
            <a:r>
              <a:rPr lang="ko-KR" altLang="en-US" dirty="0"/>
              <a:t> 파일 생성 후 </a:t>
            </a:r>
            <a:r>
              <a:rPr lang="en-US" altLang="ko-KR" dirty="0"/>
              <a:t>git</a:t>
            </a:r>
            <a:r>
              <a:rPr lang="ko-KR" altLang="en-US" dirty="0"/>
              <a:t>에 </a:t>
            </a:r>
            <a:r>
              <a:rPr lang="en-US" altLang="ko-KR" dirty="0"/>
              <a:t>add</a:t>
            </a:r>
            <a:r>
              <a:rPr lang="ko-KR" altLang="en-US" dirty="0"/>
              <a:t>하여 </a:t>
            </a:r>
            <a:r>
              <a:rPr lang="en-US" altLang="ko-KR" dirty="0"/>
              <a:t>commit </a:t>
            </a:r>
            <a:r>
              <a:rPr lang="ko-KR" altLang="en-US" dirty="0"/>
              <a:t>하는 과정</a:t>
            </a:r>
          </a:p>
        </p:txBody>
      </p:sp>
    </p:spTree>
    <p:extLst>
      <p:ext uri="{BB962C8B-B14F-4D97-AF65-F5344CB8AC3E}">
        <p14:creationId xmlns:p14="http://schemas.microsoft.com/office/powerpoint/2010/main" val="3283327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244E5E-4998-43D3-B162-B3227561ADF8}"/>
              </a:ext>
            </a:extLst>
          </p:cNvPr>
          <p:cNvSpPr txBox="1"/>
          <p:nvPr/>
        </p:nvSpPr>
        <p:spPr>
          <a:xfrm>
            <a:off x="1132141" y="2506133"/>
            <a:ext cx="9927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Commit</a:t>
            </a:r>
            <a:r>
              <a:rPr lang="ko-KR" altLang="en-US" dirty="0"/>
              <a:t>할 시기를 놓쳤을 때</a:t>
            </a:r>
            <a:r>
              <a:rPr lang="en-US" altLang="ko-KR" dirty="0"/>
              <a:t>, </a:t>
            </a:r>
            <a:r>
              <a:rPr lang="ko-KR" altLang="en-US" dirty="0"/>
              <a:t>원하는 파일만 </a:t>
            </a:r>
            <a:r>
              <a:rPr lang="en-US" altLang="ko-KR" dirty="0"/>
              <a:t>commit</a:t>
            </a:r>
            <a:r>
              <a:rPr lang="ko-KR" altLang="en-US" dirty="0"/>
              <a:t>하기 위해 파일별로 </a:t>
            </a:r>
            <a:r>
              <a:rPr lang="en-US" altLang="ko-KR" dirty="0"/>
              <a:t>add</a:t>
            </a:r>
            <a:r>
              <a:rPr lang="ko-KR" altLang="en-US" dirty="0"/>
              <a:t>를 계속 해주는 것</a:t>
            </a:r>
            <a:endParaRPr lang="en-US" altLang="ko-KR" dirty="0"/>
          </a:p>
          <a:p>
            <a:r>
              <a:rPr lang="ko-KR" altLang="en-US" dirty="0"/>
              <a:t>이미 작업할 내용 중에 </a:t>
            </a:r>
            <a:r>
              <a:rPr lang="en-US" altLang="ko-KR" dirty="0"/>
              <a:t>commit</a:t>
            </a:r>
            <a:r>
              <a:rPr lang="ko-KR" altLang="en-US" dirty="0"/>
              <a:t>할 파일을 선택할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9B0517-FE52-4020-A890-D691D073DC7D}"/>
              </a:ext>
            </a:extLst>
          </p:cNvPr>
          <p:cNvSpPr txBox="1"/>
          <p:nvPr/>
        </p:nvSpPr>
        <p:spPr>
          <a:xfrm>
            <a:off x="3079475" y="3152464"/>
            <a:ext cx="65853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Stage-commit</a:t>
            </a:r>
            <a:r>
              <a:rPr lang="ko-KR" altLang="en-US" dirty="0"/>
              <a:t>대기상태의 파일들이 저장된 저장소</a:t>
            </a:r>
            <a:endParaRPr lang="en-US" altLang="ko-KR" dirty="0"/>
          </a:p>
          <a:p>
            <a:r>
              <a:rPr lang="en-US" altLang="ko-KR" dirty="0"/>
              <a:t>Repository-commit</a:t>
            </a:r>
            <a:r>
              <a:rPr lang="ko-KR" altLang="en-US" dirty="0"/>
              <a:t>이 된 파일들이 저장된 저장소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 add [</a:t>
            </a:r>
            <a:r>
              <a:rPr lang="en-US" altLang="ko-KR" dirty="0" err="1"/>
              <a:t>fileName</a:t>
            </a:r>
            <a:r>
              <a:rPr lang="en-US" altLang="ko-KR" dirty="0"/>
              <a:t>.</a:t>
            </a:r>
            <a:r>
              <a:rPr lang="ko-KR" altLang="en-US" dirty="0"/>
              <a:t>확장자</a:t>
            </a:r>
            <a:r>
              <a:rPr lang="en-US" altLang="ko-KR" dirty="0"/>
              <a:t>]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파일들을 </a:t>
            </a:r>
            <a:r>
              <a:rPr lang="en-US" altLang="ko-KR" dirty="0"/>
              <a:t>stage area</a:t>
            </a:r>
            <a:r>
              <a:rPr lang="ko-KR" altLang="en-US" dirty="0"/>
              <a:t>에 올리는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C8E00-BFFD-4045-9E6A-652E59154828}"/>
              </a:ext>
            </a:extLst>
          </p:cNvPr>
          <p:cNvSpPr txBox="1"/>
          <p:nvPr/>
        </p:nvSpPr>
        <p:spPr>
          <a:xfrm>
            <a:off x="2385208" y="319863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</a:p>
        </p:txBody>
      </p:sp>
    </p:spTree>
    <p:extLst>
      <p:ext uri="{BB962C8B-B14F-4D97-AF65-F5344CB8AC3E}">
        <p14:creationId xmlns:p14="http://schemas.microsoft.com/office/powerpoint/2010/main" val="1242293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69F741-A30F-4789-88AE-BD2B21EB9DB9}"/>
              </a:ext>
            </a:extLst>
          </p:cNvPr>
          <p:cNvSpPr txBox="1"/>
          <p:nvPr/>
        </p:nvSpPr>
        <p:spPr>
          <a:xfrm>
            <a:off x="418608" y="505419"/>
            <a:ext cx="8076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버전관리</a:t>
            </a:r>
            <a:r>
              <a:rPr lang="en-US" altLang="ko-KR" dirty="0"/>
              <a:t>. </a:t>
            </a:r>
            <a:r>
              <a:rPr lang="ko-KR" altLang="en-US" dirty="0"/>
              <a:t>버전 별 차이점 찾기</a:t>
            </a:r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log –p : </a:t>
            </a:r>
            <a:r>
              <a:rPr lang="ko-KR" altLang="en-US" dirty="0"/>
              <a:t>이때까지의 모든 버전이 직전과 어떤 변화가 있었는지 보여준다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9E13B2-BD6F-43D5-8ABF-1225EEC84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08" y="1260922"/>
            <a:ext cx="5677392" cy="43361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66BDB1-3DB3-4C96-892F-30EF1D6F3966}"/>
              </a:ext>
            </a:extLst>
          </p:cNvPr>
          <p:cNvSpPr txBox="1"/>
          <p:nvPr/>
        </p:nvSpPr>
        <p:spPr>
          <a:xfrm>
            <a:off x="418608" y="5664528"/>
            <a:ext cx="2097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빨간색 </a:t>
            </a:r>
            <a:r>
              <a:rPr lang="en-US" altLang="ko-KR" dirty="0"/>
              <a:t>: </a:t>
            </a:r>
            <a:r>
              <a:rPr lang="ko-KR" altLang="en-US" dirty="0"/>
              <a:t>이전 버전</a:t>
            </a:r>
            <a:endParaRPr lang="en-US" altLang="ko-KR" dirty="0"/>
          </a:p>
          <a:p>
            <a:r>
              <a:rPr lang="ko-KR" altLang="en-US" dirty="0"/>
              <a:t>초록색 </a:t>
            </a:r>
            <a:r>
              <a:rPr lang="en-US" altLang="ko-KR" dirty="0"/>
              <a:t>: </a:t>
            </a:r>
            <a:r>
              <a:rPr lang="ko-KR" altLang="en-US" dirty="0"/>
              <a:t>이후 버전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347F38-30BE-478A-AAA2-5C55C5B7680A}"/>
              </a:ext>
            </a:extLst>
          </p:cNvPr>
          <p:cNvSpPr/>
          <p:nvPr/>
        </p:nvSpPr>
        <p:spPr>
          <a:xfrm>
            <a:off x="6514608" y="1521386"/>
            <a:ext cx="55739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git</a:t>
            </a:r>
            <a:r>
              <a:rPr lang="ko-KR" altLang="en-US" dirty="0"/>
              <a:t> </a:t>
            </a:r>
            <a:r>
              <a:rPr lang="ko-KR" altLang="en-US" dirty="0" err="1"/>
              <a:t>log</a:t>
            </a:r>
            <a:r>
              <a:rPr lang="ko-KR" altLang="en-US" dirty="0"/>
              <a:t> </a:t>
            </a:r>
            <a:r>
              <a:rPr lang="ko-KR" altLang="en-US" dirty="0" err="1"/>
              <a:t>diff</a:t>
            </a:r>
            <a:r>
              <a:rPr lang="ko-KR" altLang="en-US" dirty="0"/>
              <a:t> [ ]..[ ] </a:t>
            </a:r>
            <a:r>
              <a:rPr lang="en-US" altLang="ko-KR" dirty="0"/>
              <a:t>: [ ]</a:t>
            </a:r>
            <a:r>
              <a:rPr lang="ko-KR" altLang="en-US" dirty="0"/>
              <a:t>안에는 버전 </a:t>
            </a:r>
            <a:r>
              <a:rPr lang="en-US" altLang="ko-KR" dirty="0"/>
              <a:t>id</a:t>
            </a:r>
            <a:r>
              <a:rPr lang="ko-KR" altLang="en-US" dirty="0"/>
              <a:t>가 들어간다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사용자가 선택한 두 버전 사이의 차이점을 불러온다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B15D8D-3939-460C-B6D9-6A281DFE4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608" y="2386061"/>
            <a:ext cx="5677392" cy="43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9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904</Words>
  <Application>Microsoft Office PowerPoint</Application>
  <PresentationFormat>와이드스크린</PresentationFormat>
  <Paragraphs>143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이송이</dc:creator>
  <cp:lastModifiedBy> </cp:lastModifiedBy>
  <cp:revision>47</cp:revision>
  <dcterms:created xsi:type="dcterms:W3CDTF">2019-09-20T02:16:45Z</dcterms:created>
  <dcterms:modified xsi:type="dcterms:W3CDTF">2019-09-21T09:22:54Z</dcterms:modified>
</cp:coreProperties>
</file>