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4" r:id="rId6"/>
    <p:sldId id="265" r:id="rId7"/>
    <p:sldId id="266" r:id="rId8"/>
    <p:sldId id="267" r:id="rId9"/>
    <p:sldId id="272" r:id="rId10"/>
    <p:sldId id="273" r:id="rId11"/>
    <p:sldId id="274" r:id="rId12"/>
    <p:sldId id="275" r:id="rId13"/>
    <p:sldId id="268" r:id="rId14"/>
    <p:sldId id="277" r:id="rId15"/>
    <p:sldId id="278" r:id="rId16"/>
    <p:sldId id="279" r:id="rId17"/>
    <p:sldId id="280" r:id="rId18"/>
    <p:sldId id="281" r:id="rId19"/>
    <p:sldId id="276" r:id="rId20"/>
    <p:sldId id="269" r:id="rId21"/>
    <p:sldId id="270" r:id="rId22"/>
    <p:sldId id="263" r:id="rId23"/>
    <p:sldId id="283" r:id="rId24"/>
    <p:sldId id="262" r:id="rId25"/>
  </p:sldIdLst>
  <p:sldSz cx="12192000" cy="6858000"/>
  <p:notesSz cx="6858000" cy="9144000"/>
  <p:embeddedFontLst>
    <p:embeddedFont>
      <p:font typeface="고도 B" panose="02000503000000020004" pitchFamily="2" charset="-127"/>
      <p:regular r:id="rId26"/>
    </p:embeddedFont>
    <p:embeddedFont>
      <p:font typeface="고도 M" panose="02000503000000020004" pitchFamily="2" charset="-127"/>
      <p:regular r:id="rId27"/>
    </p:embeddedFont>
    <p:embeddedFont>
      <p:font typeface="나눔고딕" panose="020D0604000000000000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배달의민족 주아" panose="0202060302010102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CDA"/>
    <a:srgbClr val="C0D7E2"/>
    <a:srgbClr val="FCF7B6"/>
    <a:srgbClr val="EEDB68"/>
    <a:srgbClr val="FCD83E"/>
    <a:srgbClr val="EDB469"/>
    <a:srgbClr val="EFC867"/>
    <a:srgbClr val="EDA269"/>
    <a:srgbClr val="F3D68D"/>
    <a:srgbClr val="A7C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9" autoAdjust="0"/>
    <p:restoredTop sz="95202" autoAdjust="0"/>
  </p:normalViewPr>
  <p:slideViewPr>
    <p:cSldViewPr snapToGrid="0">
      <p:cViewPr varScale="1">
        <p:scale>
          <a:sx n="85" d="100"/>
          <a:sy n="85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8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6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8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2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9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5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8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D500-399B-4F98-B03A-9A4DAE931862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97D8-8953-4979-B468-88C35158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5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12192000" cy="1238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97E29B-C53E-4B1E-8BB5-BF7448159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11" y="660872"/>
            <a:ext cx="1781175" cy="1314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D1B91A9-0D4B-462D-8C24-222D363CDCC9}"/>
              </a:ext>
            </a:extLst>
          </p:cNvPr>
          <p:cNvSpPr/>
          <p:nvPr/>
        </p:nvSpPr>
        <p:spPr>
          <a:xfrm>
            <a:off x="3003174" y="538230"/>
            <a:ext cx="6185647" cy="401432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FA91D-E6CA-4196-8520-B18B2E4ECFCA}"/>
              </a:ext>
            </a:extLst>
          </p:cNvPr>
          <p:cNvSpPr txBox="1"/>
          <p:nvPr/>
        </p:nvSpPr>
        <p:spPr>
          <a:xfrm>
            <a:off x="3249704" y="2114507"/>
            <a:ext cx="56925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rgbClr val="FCF7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산학프로젝트 최종발표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D839D-A5D7-4340-A0FC-10872AF79DB4}"/>
              </a:ext>
            </a:extLst>
          </p:cNvPr>
          <p:cNvSpPr txBox="1"/>
          <p:nvPr/>
        </p:nvSpPr>
        <p:spPr>
          <a:xfrm>
            <a:off x="4812924" y="2997601"/>
            <a:ext cx="2566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CF7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2018038017 </a:t>
            </a:r>
            <a:r>
              <a:rPr lang="ko-KR" altLang="en-US" sz="2200" dirty="0">
                <a:solidFill>
                  <a:srgbClr val="FCF7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이송이</a:t>
            </a:r>
            <a:endParaRPr lang="en-US" altLang="ko-KR" sz="2200" dirty="0">
              <a:solidFill>
                <a:srgbClr val="FCF7B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200" dirty="0">
                <a:solidFill>
                  <a:srgbClr val="FCF7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2018038019 </a:t>
            </a:r>
            <a:r>
              <a:rPr lang="ko-KR" altLang="en-US" sz="2200" dirty="0" err="1">
                <a:solidFill>
                  <a:srgbClr val="FCF7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최승혜</a:t>
            </a:r>
            <a:endParaRPr lang="en-US" altLang="ko-KR" sz="2200" dirty="0">
              <a:solidFill>
                <a:srgbClr val="FCF7B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200" dirty="0">
                <a:solidFill>
                  <a:srgbClr val="FCF7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2018038042 </a:t>
            </a:r>
            <a:r>
              <a:rPr lang="ko-KR" altLang="en-US" sz="2200" dirty="0">
                <a:solidFill>
                  <a:srgbClr val="FCF7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이주영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8" y="4212528"/>
            <a:ext cx="701380" cy="7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717BE35-284A-4D4A-8E11-AD50973558F6}"/>
              </a:ext>
            </a:extLst>
          </p:cNvPr>
          <p:cNvSpPr/>
          <p:nvPr/>
        </p:nvSpPr>
        <p:spPr>
          <a:xfrm>
            <a:off x="0" y="0"/>
            <a:ext cx="5594465" cy="6858000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30A7082-7B0E-4875-9E56-0E1CD7CF3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7" r="54417"/>
          <a:stretch/>
        </p:blipFill>
        <p:spPr>
          <a:xfrm>
            <a:off x="3705" y="5668409"/>
            <a:ext cx="1483360" cy="1238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325-4503-4A30-A00A-B3C1BBFDC521}"/>
              </a:ext>
            </a:extLst>
          </p:cNvPr>
          <p:cNvSpPr txBox="1"/>
          <p:nvPr/>
        </p:nvSpPr>
        <p:spPr>
          <a:xfrm>
            <a:off x="5594465" y="382151"/>
            <a:ext cx="7358480" cy="238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FR5.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목표 관리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FR5-001.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자신이 보고자 하는 상위 목표를 리스트에서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선택할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FR5-002.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선택된 상위 목표에 포함되는 하위 목표들을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나열할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FR5-003.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자신이 설정한 목표를 삭제할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FR5-004.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자신이 설정한 목표를 수정할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FR5-005.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달성한 하위 목표에 완료 체크를 할 수 있다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35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9F9A-E038-4399-83C9-F8FACBCE54DE}"/>
              </a:ext>
            </a:extLst>
          </p:cNvPr>
          <p:cNvSpPr txBox="1"/>
          <p:nvPr/>
        </p:nvSpPr>
        <p:spPr>
          <a:xfrm>
            <a:off x="1040025" y="3075057"/>
            <a:ext cx="3217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7F7F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기능적 요구사항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3864E-C1AA-46EC-A733-B943B61D52DE}"/>
              </a:ext>
            </a:extLst>
          </p:cNvPr>
          <p:cNvSpPr txBox="1"/>
          <p:nvPr/>
        </p:nvSpPr>
        <p:spPr>
          <a:xfrm>
            <a:off x="5594465" y="2957392"/>
            <a:ext cx="6756400" cy="333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FR6.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목표 공유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FR6-001.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자신이 설정한 상위 목표를 공개할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FR6-002.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다른 사용자가 공개 설정한 목표를 다운받을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FR7.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포인트 기능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FR7-001.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사용자가 목표를 공개할 때 포인트를 지급한다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FR7-002.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사용자가 공개된 목표를 다운받을 때 포인트를 차감한다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30910" marR="0" indent="-5715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FR7-003.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사용자가 공개된 목표를 다운받기 위한 포인트가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30910" marR="0" indent="-5715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모자란 경우 요청을 반려한다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30910" marR="0" indent="-5715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FR7-004.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사용자의 누적된 포인트에 따라 등급을 부여한다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CF2D31-9B5C-4269-9B72-08ABB59C8D30}"/>
              </a:ext>
            </a:extLst>
          </p:cNvPr>
          <p:cNvGrpSpPr/>
          <p:nvPr/>
        </p:nvGrpSpPr>
        <p:grpSpPr>
          <a:xfrm>
            <a:off x="205058" y="191959"/>
            <a:ext cx="2087545" cy="747839"/>
            <a:chOff x="7548890" y="1228280"/>
            <a:chExt cx="2087545" cy="7478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D04336-E5A8-4123-9A5D-9B7DB93693B5}"/>
                </a:ext>
              </a:extLst>
            </p:cNvPr>
            <p:cNvSpPr txBox="1"/>
            <p:nvPr/>
          </p:nvSpPr>
          <p:spPr>
            <a:xfrm>
              <a:off x="7548890" y="1228280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 과정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487222-F1ED-4415-961E-349D0C6FF973}"/>
                </a:ext>
              </a:extLst>
            </p:cNvPr>
            <p:cNvSpPr txBox="1"/>
            <p:nvPr/>
          </p:nvSpPr>
          <p:spPr>
            <a:xfrm>
              <a:off x="8089217" y="160678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정의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84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717BE35-284A-4D4A-8E11-AD50973558F6}"/>
              </a:ext>
            </a:extLst>
          </p:cNvPr>
          <p:cNvSpPr/>
          <p:nvPr/>
        </p:nvSpPr>
        <p:spPr>
          <a:xfrm>
            <a:off x="0" y="0"/>
            <a:ext cx="5594465" cy="6858000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30A7082-7B0E-4875-9E56-0E1CD7CF3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7" r="54417"/>
          <a:stretch/>
        </p:blipFill>
        <p:spPr>
          <a:xfrm>
            <a:off x="3705" y="5668409"/>
            <a:ext cx="1483360" cy="1238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325-4503-4A30-A00A-B3C1BBFDC521}"/>
              </a:ext>
            </a:extLst>
          </p:cNvPr>
          <p:cNvSpPr txBox="1"/>
          <p:nvPr/>
        </p:nvSpPr>
        <p:spPr>
          <a:xfrm>
            <a:off x="5594465" y="1830549"/>
            <a:ext cx="7358480" cy="124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FR8.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달성도 기능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FR8-001.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완료된 하위 목표의 비율에 따라 달성도를 계산한다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FR8-002.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자신이 목표를 얼마만큼 달성했는지 볼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350" kern="100" spc="0" dirty="0">
              <a:solidFill>
                <a:srgbClr val="000000"/>
              </a:solidFill>
              <a:effectLst/>
              <a:latin typeface="굴림체" panose="020B060900010101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9F9A-E038-4399-83C9-F8FACBCE54DE}"/>
              </a:ext>
            </a:extLst>
          </p:cNvPr>
          <p:cNvSpPr txBox="1"/>
          <p:nvPr/>
        </p:nvSpPr>
        <p:spPr>
          <a:xfrm>
            <a:off x="1040025" y="3075057"/>
            <a:ext cx="3217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7F7F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기능적 요구사항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3864E-C1AA-46EC-A733-B943B61D52DE}"/>
              </a:ext>
            </a:extLst>
          </p:cNvPr>
          <p:cNvSpPr txBox="1"/>
          <p:nvPr/>
        </p:nvSpPr>
        <p:spPr>
          <a:xfrm>
            <a:off x="5594465" y="3239394"/>
            <a:ext cx="675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FR9.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알람 기능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FR9-001.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시스템의 알람 기능을 사용할 것인지 선택할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FR9-002.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원하는 하위 목표에 대한 알람을 설정할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FR9-003.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설정해 둔 시간에 맞춰 알람을 보낸다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06D693-F1A2-44C8-A2D5-D91BB3B1A7E0}"/>
              </a:ext>
            </a:extLst>
          </p:cNvPr>
          <p:cNvGrpSpPr/>
          <p:nvPr/>
        </p:nvGrpSpPr>
        <p:grpSpPr>
          <a:xfrm>
            <a:off x="205058" y="191959"/>
            <a:ext cx="2087545" cy="747839"/>
            <a:chOff x="7548890" y="1228280"/>
            <a:chExt cx="2087545" cy="7478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5E2A9A-2FBF-4F2D-AC50-83F813CD110A}"/>
                </a:ext>
              </a:extLst>
            </p:cNvPr>
            <p:cNvSpPr txBox="1"/>
            <p:nvPr/>
          </p:nvSpPr>
          <p:spPr>
            <a:xfrm>
              <a:off x="7548890" y="1228280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 과정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601A8B-1849-4622-A991-4C0727B04447}"/>
                </a:ext>
              </a:extLst>
            </p:cNvPr>
            <p:cNvSpPr txBox="1"/>
            <p:nvPr/>
          </p:nvSpPr>
          <p:spPr>
            <a:xfrm>
              <a:off x="8089217" y="160678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정의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60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717BE35-284A-4D4A-8E11-AD50973558F6}"/>
              </a:ext>
            </a:extLst>
          </p:cNvPr>
          <p:cNvSpPr/>
          <p:nvPr/>
        </p:nvSpPr>
        <p:spPr>
          <a:xfrm>
            <a:off x="6563231" y="0"/>
            <a:ext cx="5594465" cy="6858000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30A7082-7B0E-4875-9E56-0E1CD7CF3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7" r="54417"/>
          <a:stretch/>
        </p:blipFill>
        <p:spPr>
          <a:xfrm>
            <a:off x="10725792" y="5619750"/>
            <a:ext cx="1483360" cy="1238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9F9A-E038-4399-83C9-F8FACBCE54DE}"/>
              </a:ext>
            </a:extLst>
          </p:cNvPr>
          <p:cNvSpPr txBox="1"/>
          <p:nvPr/>
        </p:nvSpPr>
        <p:spPr>
          <a:xfrm>
            <a:off x="7643784" y="2992046"/>
            <a:ext cx="368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7F7F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비기능적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325-4503-4A30-A00A-B3C1BBFDC521}"/>
              </a:ext>
            </a:extLst>
          </p:cNvPr>
          <p:cNvSpPr txBox="1"/>
          <p:nvPr/>
        </p:nvSpPr>
        <p:spPr>
          <a:xfrm>
            <a:off x="285304" y="1037213"/>
            <a:ext cx="7358480" cy="4582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NF1.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운영적 요구사항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NF1-001.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ANDROID 8.0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이상에서 작동하도록 한다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NF1-002.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 데이터는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Google Firebase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내에 저장되도록 한다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NF2.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성능적 요구사항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NF2-001.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어플의 작동 시간은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초 이내로 한다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NF3.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보안적 요구사항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NF3-001.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사용자에게 카메라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권한을 요청할 수 있다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NF3-002.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 보안 정책은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Google Firebase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보안 정책을 따른다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NF4.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문화적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정치적 요구사항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NF4-001.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 언어는 한국어로 통일한다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NF4-002.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날짜 표현방식은 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YY-MM-DD, HH:MM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따르도록 한다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NF4-003. 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시각 장애인을 위한 </a:t>
            </a:r>
            <a:r>
              <a:rPr lang="ko-KR" altLang="en-US" sz="1400" kern="100" spc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나레이션</a:t>
            </a:r>
            <a:r>
              <a:rPr lang="ko-KR" altLang="en-US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기능을 넣도록 한다</a:t>
            </a:r>
            <a:r>
              <a:rPr lang="en-US" altLang="ko-KR" sz="1400" kern="10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5A3769-64E0-4BF7-8626-09317D1FDB47}"/>
              </a:ext>
            </a:extLst>
          </p:cNvPr>
          <p:cNvGrpSpPr/>
          <p:nvPr/>
        </p:nvGrpSpPr>
        <p:grpSpPr>
          <a:xfrm>
            <a:off x="9806257" y="280410"/>
            <a:ext cx="2087545" cy="747839"/>
            <a:chOff x="7548890" y="1228280"/>
            <a:chExt cx="2087545" cy="7478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9FCBC0-E89C-4EFC-9673-7D392A19F5E4}"/>
                </a:ext>
              </a:extLst>
            </p:cNvPr>
            <p:cNvSpPr txBox="1"/>
            <p:nvPr/>
          </p:nvSpPr>
          <p:spPr>
            <a:xfrm>
              <a:off x="7548890" y="1228280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 과정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17C3A5-DA14-43DB-BF30-E4889E370505}"/>
                </a:ext>
              </a:extLst>
            </p:cNvPr>
            <p:cNvSpPr txBox="1"/>
            <p:nvPr/>
          </p:nvSpPr>
          <p:spPr>
            <a:xfrm>
              <a:off x="8089217" y="160678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정의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09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98DEEE-D553-4CA2-9365-00618AB1AA19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16818" y="405319"/>
            <a:ext cx="2107865" cy="757999"/>
            <a:chOff x="7548890" y="1228280"/>
            <a:chExt cx="2107865" cy="757999"/>
          </a:xfrm>
        </p:grpSpPr>
        <p:sp>
          <p:nvSpPr>
            <p:cNvPr id="5" name="TextBox 4"/>
            <p:cNvSpPr txBox="1"/>
            <p:nvPr/>
          </p:nvSpPr>
          <p:spPr>
            <a:xfrm>
              <a:off x="7548890" y="1228280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 과정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9537" y="161694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분석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20DC2B-5FD2-4412-9100-A180656E0CC9}"/>
              </a:ext>
            </a:extLst>
          </p:cNvPr>
          <p:cNvGrpSpPr/>
          <p:nvPr/>
        </p:nvGrpSpPr>
        <p:grpSpPr>
          <a:xfrm>
            <a:off x="684666" y="1387706"/>
            <a:ext cx="6572659" cy="5003396"/>
            <a:chOff x="673092" y="1303927"/>
            <a:chExt cx="6572659" cy="5003396"/>
          </a:xfrm>
        </p:grpSpPr>
        <p:pic>
          <p:nvPicPr>
            <p:cNvPr id="2051" name="_x393572272">
              <a:extLst>
                <a:ext uri="{FF2B5EF4-FFF2-40B4-BE49-F238E27FC236}">
                  <a16:creationId xmlns:a16="http://schemas.microsoft.com/office/drawing/2014/main" id="{DECAE00F-826F-4C45-A852-501DA2BFC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626" y="1621924"/>
              <a:ext cx="5885624" cy="4418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3309D2-03D3-4653-8194-140B1AFC5B04}"/>
                </a:ext>
              </a:extLst>
            </p:cNvPr>
            <p:cNvSpPr/>
            <p:nvPr/>
          </p:nvSpPr>
          <p:spPr>
            <a:xfrm>
              <a:off x="673092" y="1303927"/>
              <a:ext cx="6572659" cy="5003396"/>
            </a:xfrm>
            <a:prstGeom prst="rect">
              <a:avLst/>
            </a:prstGeom>
            <a:noFill/>
            <a:ln w="57150">
              <a:solidFill>
                <a:srgbClr val="C0D7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6B852E-31B5-4C54-8E56-37E8BE03B6A1}"/>
              </a:ext>
            </a:extLst>
          </p:cNvPr>
          <p:cNvSpPr txBox="1"/>
          <p:nvPr/>
        </p:nvSpPr>
        <p:spPr>
          <a:xfrm>
            <a:off x="7552300" y="5560105"/>
            <a:ext cx="2678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요구사항</a:t>
            </a:r>
            <a:endParaRPr lang="en-US" altLang="ko-KR" sz="2400" b="1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UseCase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Diagram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6777A66-7253-4B5F-AA67-0B1C87D0A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51" y="5543550"/>
            <a:ext cx="1781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98DEEE-D553-4CA2-9365-00618AB1AA19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D58DCE-132E-4DBB-97BA-1EDB50912298}"/>
              </a:ext>
            </a:extLst>
          </p:cNvPr>
          <p:cNvGrpSpPr/>
          <p:nvPr/>
        </p:nvGrpSpPr>
        <p:grpSpPr>
          <a:xfrm>
            <a:off x="997490" y="1429093"/>
            <a:ext cx="5705477" cy="4910532"/>
            <a:chOff x="1135161" y="1440475"/>
            <a:chExt cx="5705477" cy="4910532"/>
          </a:xfrm>
        </p:grpSpPr>
        <p:pic>
          <p:nvPicPr>
            <p:cNvPr id="3073" name="_x393573312">
              <a:extLst>
                <a:ext uri="{FF2B5EF4-FFF2-40B4-BE49-F238E27FC236}">
                  <a16:creationId xmlns:a16="http://schemas.microsoft.com/office/drawing/2014/main" id="{C464754B-F081-4DDC-91D7-9F4C32EAA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163" y="1440475"/>
              <a:ext cx="5705475" cy="4910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3309D2-03D3-4653-8194-140B1AFC5B04}"/>
                </a:ext>
              </a:extLst>
            </p:cNvPr>
            <p:cNvSpPr/>
            <p:nvPr/>
          </p:nvSpPr>
          <p:spPr>
            <a:xfrm>
              <a:off x="1135161" y="1440475"/>
              <a:ext cx="5705477" cy="4910532"/>
            </a:xfrm>
            <a:prstGeom prst="rect">
              <a:avLst/>
            </a:prstGeom>
            <a:noFill/>
            <a:ln w="57150">
              <a:solidFill>
                <a:srgbClr val="C0D7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EE20F4-A695-4058-8CB4-8C53993556F5}"/>
              </a:ext>
            </a:extLst>
          </p:cNvPr>
          <p:cNvSpPr txBox="1"/>
          <p:nvPr/>
        </p:nvSpPr>
        <p:spPr>
          <a:xfrm>
            <a:off x="6996715" y="5459226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정적 분석</a:t>
            </a:r>
            <a:endParaRPr lang="en-US" altLang="ko-KR" sz="2400" b="1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Diagram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452044B-A27D-449E-B44F-060DE42D7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51" y="5543550"/>
            <a:ext cx="1781175" cy="13144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580B09-EE2A-481B-8565-A05E90C0DCEB}"/>
              </a:ext>
            </a:extLst>
          </p:cNvPr>
          <p:cNvGrpSpPr/>
          <p:nvPr/>
        </p:nvGrpSpPr>
        <p:grpSpPr>
          <a:xfrm>
            <a:off x="316818" y="405319"/>
            <a:ext cx="2107865" cy="757999"/>
            <a:chOff x="7548890" y="1228280"/>
            <a:chExt cx="2107865" cy="7579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B296D7-143B-4C3D-B416-C4B2FAA74E7B}"/>
                </a:ext>
              </a:extLst>
            </p:cNvPr>
            <p:cNvSpPr txBox="1"/>
            <p:nvPr/>
          </p:nvSpPr>
          <p:spPr>
            <a:xfrm>
              <a:off x="7548890" y="1228280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 과정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4E93DD-2D08-4625-8839-6E61D29641A7}"/>
                </a:ext>
              </a:extLst>
            </p:cNvPr>
            <p:cNvSpPr txBox="1"/>
            <p:nvPr/>
          </p:nvSpPr>
          <p:spPr>
            <a:xfrm>
              <a:off x="8109537" y="161694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80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98DEEE-D553-4CA2-9365-00618AB1AA19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CB5C60-4E75-4FBF-800B-1DB92591113C}"/>
              </a:ext>
            </a:extLst>
          </p:cNvPr>
          <p:cNvGrpSpPr/>
          <p:nvPr/>
        </p:nvGrpSpPr>
        <p:grpSpPr>
          <a:xfrm>
            <a:off x="879455" y="1415788"/>
            <a:ext cx="5794755" cy="5025104"/>
            <a:chOff x="879455" y="1314521"/>
            <a:chExt cx="6036267" cy="5227638"/>
          </a:xfrm>
        </p:grpSpPr>
        <p:pic>
          <p:nvPicPr>
            <p:cNvPr id="4097" name="_x393574352">
              <a:extLst>
                <a:ext uri="{FF2B5EF4-FFF2-40B4-BE49-F238E27FC236}">
                  <a16:creationId xmlns:a16="http://schemas.microsoft.com/office/drawing/2014/main" id="{F5C0FB85-17EA-43AE-9DF1-DF96CC87D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22" y="1314521"/>
              <a:ext cx="6019800" cy="5227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3309D2-03D3-4653-8194-140B1AFC5B04}"/>
                </a:ext>
              </a:extLst>
            </p:cNvPr>
            <p:cNvSpPr/>
            <p:nvPr/>
          </p:nvSpPr>
          <p:spPr>
            <a:xfrm>
              <a:off x="879455" y="1327955"/>
              <a:ext cx="6036267" cy="5214203"/>
            </a:xfrm>
            <a:prstGeom prst="rect">
              <a:avLst/>
            </a:prstGeom>
            <a:noFill/>
            <a:ln w="57150">
              <a:solidFill>
                <a:srgbClr val="C0D7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8A498ED-5B7E-43B7-8D5B-91DAFF888798}"/>
              </a:ext>
            </a:extLst>
          </p:cNvPr>
          <p:cNvSpPr txBox="1"/>
          <p:nvPr/>
        </p:nvSpPr>
        <p:spPr>
          <a:xfrm>
            <a:off x="6817709" y="5459226"/>
            <a:ext cx="2648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객체지향기법</a:t>
            </a:r>
            <a:endParaRPr lang="en-US" altLang="ko-KR" sz="2400" b="1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Package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Diagram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1AB173-CB78-4E17-9658-EC4383CB4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51" y="5543550"/>
            <a:ext cx="1781175" cy="131445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F1E063-D091-4932-A4DC-0B264068A752}"/>
              </a:ext>
            </a:extLst>
          </p:cNvPr>
          <p:cNvGrpSpPr/>
          <p:nvPr/>
        </p:nvGrpSpPr>
        <p:grpSpPr>
          <a:xfrm>
            <a:off x="316818" y="405319"/>
            <a:ext cx="2324271" cy="757999"/>
            <a:chOff x="7548890" y="1228280"/>
            <a:chExt cx="2324271" cy="7579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6D1ACE-63EB-42C5-830D-D1BB6F466903}"/>
                </a:ext>
              </a:extLst>
            </p:cNvPr>
            <p:cNvSpPr txBox="1"/>
            <p:nvPr/>
          </p:nvSpPr>
          <p:spPr>
            <a:xfrm>
              <a:off x="7548890" y="1228280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 과정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9E515E-3FEA-4574-9137-3D7D6FECB74D}"/>
                </a:ext>
              </a:extLst>
            </p:cNvPr>
            <p:cNvSpPr txBox="1"/>
            <p:nvPr/>
          </p:nvSpPr>
          <p:spPr>
            <a:xfrm>
              <a:off x="8109537" y="1616947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소프트웨어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57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98DEEE-D553-4CA2-9365-00618AB1AA19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8D9EC-44CA-4596-9E78-DDB1E37005A3}"/>
              </a:ext>
            </a:extLst>
          </p:cNvPr>
          <p:cNvSpPr txBox="1"/>
          <p:nvPr/>
        </p:nvSpPr>
        <p:spPr>
          <a:xfrm>
            <a:off x="7160495" y="5459226"/>
            <a:ext cx="273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 설계</a:t>
            </a:r>
            <a:endParaRPr lang="en-US" altLang="ko-KR" sz="2400" b="1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Sequence Diagram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EBF0294-4A35-47A4-9ACD-EA87DD2829B2}"/>
              </a:ext>
            </a:extLst>
          </p:cNvPr>
          <p:cNvGrpSpPr/>
          <p:nvPr/>
        </p:nvGrpSpPr>
        <p:grpSpPr>
          <a:xfrm>
            <a:off x="1102279" y="1403133"/>
            <a:ext cx="4117927" cy="4975485"/>
            <a:chOff x="483023" y="1445784"/>
            <a:chExt cx="4315957" cy="4975485"/>
          </a:xfrm>
        </p:grpSpPr>
        <p:pic>
          <p:nvPicPr>
            <p:cNvPr id="5121" name="_x393574592">
              <a:extLst>
                <a:ext uri="{FF2B5EF4-FFF2-40B4-BE49-F238E27FC236}">
                  <a16:creationId xmlns:a16="http://schemas.microsoft.com/office/drawing/2014/main" id="{43D98CBC-FA4A-4287-AA96-D752EF4A6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23" y="1469717"/>
              <a:ext cx="4315957" cy="495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3309D2-03D3-4653-8194-140B1AFC5B04}"/>
                </a:ext>
              </a:extLst>
            </p:cNvPr>
            <p:cNvSpPr/>
            <p:nvPr/>
          </p:nvSpPr>
          <p:spPr>
            <a:xfrm>
              <a:off x="483023" y="1445784"/>
              <a:ext cx="4315957" cy="4975485"/>
            </a:xfrm>
            <a:prstGeom prst="rect">
              <a:avLst/>
            </a:prstGeom>
            <a:noFill/>
            <a:ln w="57150">
              <a:solidFill>
                <a:srgbClr val="C0D7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838FC2-F2C5-461B-B127-A6AE035F6951}"/>
              </a:ext>
            </a:extLst>
          </p:cNvPr>
          <p:cNvGrpSpPr/>
          <p:nvPr/>
        </p:nvGrpSpPr>
        <p:grpSpPr>
          <a:xfrm>
            <a:off x="1096476" y="1403133"/>
            <a:ext cx="4926255" cy="4951553"/>
            <a:chOff x="2923304" y="1463809"/>
            <a:chExt cx="5163157" cy="4951553"/>
          </a:xfrm>
        </p:grpSpPr>
        <p:pic>
          <p:nvPicPr>
            <p:cNvPr id="5123" name="_x393572272">
              <a:extLst>
                <a:ext uri="{FF2B5EF4-FFF2-40B4-BE49-F238E27FC236}">
                  <a16:creationId xmlns:a16="http://schemas.microsoft.com/office/drawing/2014/main" id="{6904DF99-9DE2-426D-8C5B-EBC4A9843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304" y="1463809"/>
              <a:ext cx="5163157" cy="4951552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16B52D1-920A-4285-9A99-BF510D8546EE}"/>
                </a:ext>
              </a:extLst>
            </p:cNvPr>
            <p:cNvSpPr/>
            <p:nvPr/>
          </p:nvSpPr>
          <p:spPr>
            <a:xfrm>
              <a:off x="2923304" y="1463809"/>
              <a:ext cx="5163157" cy="4951553"/>
            </a:xfrm>
            <a:prstGeom prst="rect">
              <a:avLst/>
            </a:prstGeom>
            <a:noFill/>
            <a:ln w="57150">
              <a:solidFill>
                <a:srgbClr val="C0D7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0A5CDF-8DDB-4690-9729-E2CC1CC898BE}"/>
              </a:ext>
            </a:extLst>
          </p:cNvPr>
          <p:cNvGrpSpPr/>
          <p:nvPr/>
        </p:nvGrpSpPr>
        <p:grpSpPr>
          <a:xfrm>
            <a:off x="1096476" y="1360341"/>
            <a:ext cx="3902667" cy="5018277"/>
            <a:chOff x="2871984" y="1422615"/>
            <a:chExt cx="4090345" cy="5018277"/>
          </a:xfrm>
        </p:grpSpPr>
        <p:pic>
          <p:nvPicPr>
            <p:cNvPr id="5125" name="_x393575152">
              <a:extLst>
                <a:ext uri="{FF2B5EF4-FFF2-40B4-BE49-F238E27FC236}">
                  <a16:creationId xmlns:a16="http://schemas.microsoft.com/office/drawing/2014/main" id="{38FF0332-AD41-41B4-B936-DB525D2C4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984" y="1422615"/>
              <a:ext cx="4090345" cy="5018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CDEEF2-EEE0-4D24-AC1C-3CC23A6AC7F6}"/>
                </a:ext>
              </a:extLst>
            </p:cNvPr>
            <p:cNvSpPr/>
            <p:nvPr/>
          </p:nvSpPr>
          <p:spPr>
            <a:xfrm>
              <a:off x="2871984" y="1445785"/>
              <a:ext cx="4090345" cy="4951552"/>
            </a:xfrm>
            <a:prstGeom prst="rect">
              <a:avLst/>
            </a:prstGeom>
            <a:noFill/>
            <a:ln w="57150">
              <a:solidFill>
                <a:srgbClr val="C0D7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022C5E-73DA-4E80-BAC4-B89E3C87FDBB}"/>
              </a:ext>
            </a:extLst>
          </p:cNvPr>
          <p:cNvGrpSpPr/>
          <p:nvPr/>
        </p:nvGrpSpPr>
        <p:grpSpPr>
          <a:xfrm>
            <a:off x="1096476" y="1772328"/>
            <a:ext cx="5152875" cy="3724275"/>
            <a:chOff x="3716256" y="1797658"/>
            <a:chExt cx="5400675" cy="3724275"/>
          </a:xfrm>
        </p:grpSpPr>
        <p:pic>
          <p:nvPicPr>
            <p:cNvPr id="5127" name="_x393574912">
              <a:extLst>
                <a:ext uri="{FF2B5EF4-FFF2-40B4-BE49-F238E27FC236}">
                  <a16:creationId xmlns:a16="http://schemas.microsoft.com/office/drawing/2014/main" id="{5293AD63-7B96-4BE0-8D3E-061627875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256" y="1797658"/>
              <a:ext cx="5400675" cy="372427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2843200-4716-495C-BDED-016B5BB8EA0C}"/>
                </a:ext>
              </a:extLst>
            </p:cNvPr>
            <p:cNvSpPr/>
            <p:nvPr/>
          </p:nvSpPr>
          <p:spPr>
            <a:xfrm>
              <a:off x="3724052" y="1815556"/>
              <a:ext cx="5392879" cy="3706377"/>
            </a:xfrm>
            <a:prstGeom prst="rect">
              <a:avLst/>
            </a:prstGeom>
            <a:noFill/>
            <a:ln w="57150">
              <a:solidFill>
                <a:srgbClr val="C0D7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D9F0727A-84E0-4604-A452-B39A934E2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52" y="5543550"/>
            <a:ext cx="1782576" cy="131445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30DE6C-B140-49A3-AD76-CA0FC735B523}"/>
              </a:ext>
            </a:extLst>
          </p:cNvPr>
          <p:cNvGrpSpPr/>
          <p:nvPr/>
        </p:nvGrpSpPr>
        <p:grpSpPr>
          <a:xfrm>
            <a:off x="316820" y="405319"/>
            <a:ext cx="2244522" cy="757999"/>
            <a:chOff x="7548890" y="1228280"/>
            <a:chExt cx="2352460" cy="75799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CB9720-F9B0-48DF-9E5F-19F946110CE8}"/>
                </a:ext>
              </a:extLst>
            </p:cNvPr>
            <p:cNvSpPr txBox="1"/>
            <p:nvPr/>
          </p:nvSpPr>
          <p:spPr>
            <a:xfrm>
              <a:off x="7548890" y="1228280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 과정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CE992C-8442-4031-9642-5D500BA4B16C}"/>
                </a:ext>
              </a:extLst>
            </p:cNvPr>
            <p:cNvSpPr txBox="1"/>
            <p:nvPr/>
          </p:nvSpPr>
          <p:spPr>
            <a:xfrm>
              <a:off x="8137727" y="1616947"/>
              <a:ext cx="1763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소프트웨어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42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98DEEE-D553-4CA2-9365-00618AB1AA19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8D9EC-44CA-4596-9E78-DDB1E37005A3}"/>
              </a:ext>
            </a:extLst>
          </p:cNvPr>
          <p:cNvSpPr txBox="1"/>
          <p:nvPr/>
        </p:nvSpPr>
        <p:spPr>
          <a:xfrm>
            <a:off x="670159" y="136006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설계</a:t>
            </a:r>
            <a:endParaRPr lang="en-US" altLang="ko-KR" sz="2400" b="1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664F924-F922-453F-A17B-4B7052ABF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58" y="349621"/>
            <a:ext cx="112243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46FEBD9E-E4C7-4CD7-AAAC-48D4EF648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4E1E1C-0EE4-40D5-837D-E6606DB62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9" y="1961041"/>
            <a:ext cx="8837475" cy="443254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7FFF284-B750-4FEC-ADA9-BCF007B9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3" y="2129673"/>
            <a:ext cx="9831902" cy="378844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C031098-3198-4C5E-993A-90D275605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63" y="1977746"/>
            <a:ext cx="9078702" cy="409229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ED33955-2935-426E-A236-70A2182D1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58" y="2253972"/>
            <a:ext cx="10378126" cy="363234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2516885-C51B-4004-8851-220F81115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51" y="5543550"/>
            <a:ext cx="1781175" cy="13144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82696B-65E2-4D27-B48A-9EB57EDB7383}"/>
              </a:ext>
            </a:extLst>
          </p:cNvPr>
          <p:cNvGrpSpPr/>
          <p:nvPr/>
        </p:nvGrpSpPr>
        <p:grpSpPr>
          <a:xfrm>
            <a:off x="316818" y="405319"/>
            <a:ext cx="2324271" cy="757999"/>
            <a:chOff x="7548890" y="1228280"/>
            <a:chExt cx="2324271" cy="7579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312749-D352-47DE-9058-1D269390BE65}"/>
                </a:ext>
              </a:extLst>
            </p:cNvPr>
            <p:cNvSpPr txBox="1"/>
            <p:nvPr/>
          </p:nvSpPr>
          <p:spPr>
            <a:xfrm>
              <a:off x="7548890" y="1228280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 과정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5FE7C5-3C4B-460D-B31F-C8711FF17A76}"/>
                </a:ext>
              </a:extLst>
            </p:cNvPr>
            <p:cNvSpPr txBox="1"/>
            <p:nvPr/>
          </p:nvSpPr>
          <p:spPr>
            <a:xfrm>
              <a:off x="8109537" y="1616947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소프트웨어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7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98DEEE-D553-4CA2-9365-00618AB1AA19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8D9EC-44CA-4596-9E78-DDB1E37005A3}"/>
              </a:ext>
            </a:extLst>
          </p:cNvPr>
          <p:cNvSpPr txBox="1"/>
          <p:nvPr/>
        </p:nvSpPr>
        <p:spPr>
          <a:xfrm>
            <a:off x="877465" y="1279421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인터페이스</a:t>
            </a:r>
            <a:endParaRPr lang="en-US" altLang="ko-KR" sz="2400" b="1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46FEBD9E-E4C7-4CD7-AAAC-48D4EF648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18510B-5E51-46F1-AC58-19F4F302D62D}"/>
              </a:ext>
            </a:extLst>
          </p:cNvPr>
          <p:cNvGrpSpPr/>
          <p:nvPr/>
        </p:nvGrpSpPr>
        <p:grpSpPr>
          <a:xfrm>
            <a:off x="657194" y="2344923"/>
            <a:ext cx="10999918" cy="2974975"/>
            <a:chOff x="642341" y="2169554"/>
            <a:chExt cx="10999918" cy="2974975"/>
          </a:xfrm>
        </p:grpSpPr>
        <p:pic>
          <p:nvPicPr>
            <p:cNvPr id="8193" name="_x121943464">
              <a:extLst>
                <a:ext uri="{FF2B5EF4-FFF2-40B4-BE49-F238E27FC236}">
                  <a16:creationId xmlns:a16="http://schemas.microsoft.com/office/drawing/2014/main" id="{8B4C7511-CDA4-4F1C-81EE-5F59C7FA3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19"/>
            <a:stretch>
              <a:fillRect/>
            </a:stretch>
          </p:blipFill>
          <p:spPr bwMode="auto">
            <a:xfrm>
              <a:off x="6241584" y="2169554"/>
              <a:ext cx="5400675" cy="297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5" name="_x121943464">
              <a:extLst>
                <a:ext uri="{FF2B5EF4-FFF2-40B4-BE49-F238E27FC236}">
                  <a16:creationId xmlns:a16="http://schemas.microsoft.com/office/drawing/2014/main" id="{18FB8DEE-FA1C-4107-8FEA-B11AD62F1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5" b="3192"/>
            <a:stretch>
              <a:fillRect/>
            </a:stretch>
          </p:blipFill>
          <p:spPr bwMode="auto">
            <a:xfrm>
              <a:off x="642341" y="2170640"/>
              <a:ext cx="5395913" cy="283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13D10D9-629F-40D1-9BFA-8BBD8EAC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51" y="5543550"/>
            <a:ext cx="1781175" cy="1314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8FE2DC-BA4D-42EA-9912-BC0ED8036E03}"/>
              </a:ext>
            </a:extLst>
          </p:cNvPr>
          <p:cNvGrpSpPr/>
          <p:nvPr/>
        </p:nvGrpSpPr>
        <p:grpSpPr>
          <a:xfrm>
            <a:off x="316818" y="405319"/>
            <a:ext cx="2324271" cy="757999"/>
            <a:chOff x="7548890" y="1228280"/>
            <a:chExt cx="2324271" cy="757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B7D90C-4E67-4058-9655-280B41CBB5C6}"/>
                </a:ext>
              </a:extLst>
            </p:cNvPr>
            <p:cNvSpPr txBox="1"/>
            <p:nvPr/>
          </p:nvSpPr>
          <p:spPr>
            <a:xfrm>
              <a:off x="7548890" y="1228280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 과정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B7E5BC-C7C3-4B33-8201-1A9419BDBD25}"/>
                </a:ext>
              </a:extLst>
            </p:cNvPr>
            <p:cNvSpPr txBox="1"/>
            <p:nvPr/>
          </p:nvSpPr>
          <p:spPr>
            <a:xfrm>
              <a:off x="8109537" y="1616947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소프트웨어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38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98DEEE-D553-4CA2-9365-00618AB1AA19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16818" y="405319"/>
            <a:ext cx="1814516" cy="757999"/>
            <a:chOff x="7548890" y="1228280"/>
            <a:chExt cx="1814516" cy="757999"/>
          </a:xfrm>
        </p:grpSpPr>
        <p:sp>
          <p:nvSpPr>
            <p:cNvPr id="5" name="TextBox 4"/>
            <p:cNvSpPr txBox="1"/>
            <p:nvPr/>
          </p:nvSpPr>
          <p:spPr>
            <a:xfrm>
              <a:off x="7548890" y="1228280"/>
              <a:ext cx="1624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04.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멘토링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9537" y="1616947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 멘토링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F36445-FBD5-4015-9A40-A5E1BE8E56E5}"/>
              </a:ext>
            </a:extLst>
          </p:cNvPr>
          <p:cNvSpPr txBox="1"/>
          <p:nvPr/>
        </p:nvSpPr>
        <p:spPr>
          <a:xfrm>
            <a:off x="748263" y="1244310"/>
            <a:ext cx="742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요약서와 프로젝트 관리 계획서 검토 및 피드백</a:t>
            </a:r>
            <a:endParaRPr lang="en-US" altLang="ko-KR" sz="2400" b="1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2658C-A9C0-4633-96EB-C18F1F4EE3E0}"/>
              </a:ext>
            </a:extLst>
          </p:cNvPr>
          <p:cNvSpPr txBox="1"/>
          <p:nvPr/>
        </p:nvSpPr>
        <p:spPr>
          <a:xfrm>
            <a:off x="690650" y="1756198"/>
            <a:ext cx="832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 개발 내용의 가시화와 기술 개발의 필요성</a:t>
            </a:r>
            <a:r>
              <a:rPr lang="en-US" altLang="ko-KR" sz="20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차별성</a:t>
            </a:r>
            <a:r>
              <a:rPr lang="en-US" altLang="ko-KR" sz="20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포함하기를 권함</a:t>
            </a:r>
            <a:endParaRPr lang="en-US" altLang="ko-KR" sz="2000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A368E6-92BF-4304-95F3-B7FD242B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72" y="2517351"/>
            <a:ext cx="7704319" cy="41500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BF69DC-23EA-4EBD-BD87-5F6F7F6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18" y="3706464"/>
            <a:ext cx="5448772" cy="15850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4E012F-15D0-4F02-A311-1D445CC31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50"/>
          <a:stretch/>
        </p:blipFill>
        <p:spPr>
          <a:xfrm>
            <a:off x="-106163" y="5613690"/>
            <a:ext cx="1593627" cy="12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0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594465" cy="6858000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D7E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6146" y="2551074"/>
            <a:ext cx="1842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7"/>
          <a:stretch/>
        </p:blipFill>
        <p:spPr>
          <a:xfrm>
            <a:off x="0" y="5619750"/>
            <a:ext cx="5495365" cy="123825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B982403-7D69-43F6-883F-5BE404A1CBCE}"/>
              </a:ext>
            </a:extLst>
          </p:cNvPr>
          <p:cNvGrpSpPr/>
          <p:nvPr/>
        </p:nvGrpSpPr>
        <p:grpSpPr>
          <a:xfrm>
            <a:off x="7627168" y="555928"/>
            <a:ext cx="2537875" cy="5932360"/>
            <a:chOff x="7627168" y="555928"/>
            <a:chExt cx="2537875" cy="593236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EB2454-3AC7-4646-B908-DE538B74F5AE}"/>
                </a:ext>
              </a:extLst>
            </p:cNvPr>
            <p:cNvGrpSpPr/>
            <p:nvPr/>
          </p:nvGrpSpPr>
          <p:grpSpPr>
            <a:xfrm>
              <a:off x="7627169" y="555928"/>
              <a:ext cx="2472152" cy="1078554"/>
              <a:chOff x="7627169" y="555928"/>
              <a:chExt cx="2472152" cy="1078554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7627169" y="555928"/>
                <a:ext cx="2472152" cy="1078554"/>
                <a:chOff x="7762185" y="1536262"/>
                <a:chExt cx="2472152" cy="10785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7762185" y="1536262"/>
                  <a:ext cx="24721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4CA7DE"/>
                      </a:solidFill>
                      <a:latin typeface="고도 B" panose="02000503000000020004" pitchFamily="2" charset="-127"/>
                      <a:ea typeface="고도 B" panose="02000503000000020004" pitchFamily="2" charset="-127"/>
                    </a:rPr>
                    <a:t>01. </a:t>
                  </a:r>
                  <a:r>
                    <a:rPr lang="ko-KR" altLang="en-US" sz="2400" dirty="0">
                      <a:solidFill>
                        <a:srgbClr val="4CA7DE"/>
                      </a:solidFill>
                      <a:latin typeface="고도 B" panose="02000503000000020004" pitchFamily="2" charset="-127"/>
                      <a:ea typeface="고도 B" panose="02000503000000020004" pitchFamily="2" charset="-127"/>
                    </a:rPr>
                    <a:t>프로젝트 소개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264726" y="2245484"/>
                  <a:ext cx="1547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프로젝트 주제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5D089D0-32D5-4DF3-9B79-0884950324CE}"/>
                  </a:ext>
                </a:extLst>
              </p:cNvPr>
              <p:cNvSpPr txBox="1"/>
              <p:nvPr/>
            </p:nvSpPr>
            <p:spPr>
              <a:xfrm>
                <a:off x="8129710" y="948206"/>
                <a:ext cx="161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팀원 역할 분담</a:t>
                </a: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D2575DE-5E35-472C-85E0-D82C95BA824F}"/>
                </a:ext>
              </a:extLst>
            </p:cNvPr>
            <p:cNvGrpSpPr/>
            <p:nvPr/>
          </p:nvGrpSpPr>
          <p:grpSpPr>
            <a:xfrm>
              <a:off x="7627169" y="1666193"/>
              <a:ext cx="2537874" cy="1045747"/>
              <a:chOff x="7627169" y="1547627"/>
              <a:chExt cx="2537874" cy="1045747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7627169" y="1547627"/>
                <a:ext cx="2537874" cy="738664"/>
                <a:chOff x="7762185" y="2527961"/>
                <a:chExt cx="2537874" cy="738664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7762185" y="2527961"/>
                  <a:ext cx="2537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4CA7DE"/>
                      </a:solidFill>
                      <a:latin typeface="고도 B" panose="02000503000000020004" pitchFamily="2" charset="-127"/>
                      <a:ea typeface="고도 B" panose="02000503000000020004" pitchFamily="2" charset="-127"/>
                    </a:rPr>
                    <a:t>02. </a:t>
                  </a:r>
                  <a:r>
                    <a:rPr lang="ko-KR" altLang="en-US" sz="2400" dirty="0">
                      <a:solidFill>
                        <a:srgbClr val="4CA7DE"/>
                      </a:solidFill>
                      <a:latin typeface="고도 B" panose="02000503000000020004" pitchFamily="2" charset="-127"/>
                      <a:ea typeface="고도 B" panose="02000503000000020004" pitchFamily="2" charset="-127"/>
                    </a:rPr>
                    <a:t>프로젝트 목표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264726" y="2897293"/>
                  <a:ext cx="1114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주제 목표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1630F17-8B3A-4F44-84AA-F405490674A7}"/>
                  </a:ext>
                </a:extLst>
              </p:cNvPr>
              <p:cNvSpPr txBox="1"/>
              <p:nvPr/>
            </p:nvSpPr>
            <p:spPr>
              <a:xfrm>
                <a:off x="8129710" y="2224042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발전 목표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2680D4C-4925-4C9A-8ACE-DBBEBCB95163}"/>
                </a:ext>
              </a:extLst>
            </p:cNvPr>
            <p:cNvGrpSpPr/>
            <p:nvPr/>
          </p:nvGrpSpPr>
          <p:grpSpPr>
            <a:xfrm>
              <a:off x="7627169" y="2784729"/>
              <a:ext cx="2266165" cy="1406590"/>
              <a:chOff x="7627169" y="2539326"/>
              <a:chExt cx="2266165" cy="1406590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7627169" y="2539326"/>
                <a:ext cx="2049759" cy="779387"/>
                <a:chOff x="7762185" y="3519660"/>
                <a:chExt cx="2049759" cy="77938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7762185" y="3519660"/>
                  <a:ext cx="19447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4CA7DE"/>
                      </a:solidFill>
                      <a:latin typeface="고도 B" panose="02000503000000020004" pitchFamily="2" charset="-127"/>
                      <a:ea typeface="고도 B" panose="02000503000000020004" pitchFamily="2" charset="-127"/>
                    </a:rPr>
                    <a:t>03. </a:t>
                  </a:r>
                  <a:r>
                    <a:rPr lang="ko-KR" altLang="en-US" sz="2400" dirty="0">
                      <a:solidFill>
                        <a:srgbClr val="4CA7DE"/>
                      </a:solidFill>
                      <a:latin typeface="고도 B" panose="02000503000000020004" pitchFamily="2" charset="-127"/>
                      <a:ea typeface="고도 B" panose="02000503000000020004" pitchFamily="2" charset="-127"/>
                    </a:rPr>
                    <a:t>진행 과정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8264726" y="3929715"/>
                  <a:ext cx="1547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요구사항 정의</a:t>
                  </a: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8EFE8A-F8C2-4400-9306-8D46369220D5}"/>
                  </a:ext>
                </a:extLst>
              </p:cNvPr>
              <p:cNvSpPr txBox="1"/>
              <p:nvPr/>
            </p:nvSpPr>
            <p:spPr>
              <a:xfrm>
                <a:off x="8129710" y="3262775"/>
                <a:ext cx="1547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요구사항 분석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C5D7C61-C0E4-4CDA-AF32-CA3C7F8E1FDF}"/>
                  </a:ext>
                </a:extLst>
              </p:cNvPr>
              <p:cNvSpPr txBox="1"/>
              <p:nvPr/>
            </p:nvSpPr>
            <p:spPr>
              <a:xfrm>
                <a:off x="8129710" y="3576584"/>
                <a:ext cx="1763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소프트웨어 설계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869881F-24E9-4CD9-915B-F3B34DCA51AE}"/>
                </a:ext>
              </a:extLst>
            </p:cNvPr>
            <p:cNvGrpSpPr/>
            <p:nvPr/>
          </p:nvGrpSpPr>
          <p:grpSpPr>
            <a:xfrm>
              <a:off x="7627168" y="4231087"/>
              <a:ext cx="1724222" cy="1086734"/>
              <a:chOff x="7659357" y="4018705"/>
              <a:chExt cx="1724222" cy="108673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7659357" y="4018705"/>
                <a:ext cx="1724222" cy="768748"/>
                <a:chOff x="7762185" y="4511359"/>
                <a:chExt cx="1724222" cy="768748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7762185" y="4511359"/>
                  <a:ext cx="16241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4CA7DE"/>
                      </a:solidFill>
                      <a:latin typeface="고도 B" panose="02000503000000020004" pitchFamily="2" charset="-127"/>
                      <a:ea typeface="고도 B" panose="02000503000000020004" pitchFamily="2" charset="-127"/>
                    </a:rPr>
                    <a:t>04. </a:t>
                  </a:r>
                  <a:r>
                    <a:rPr lang="ko-KR" altLang="en-US" sz="2400" dirty="0">
                      <a:solidFill>
                        <a:srgbClr val="4CA7DE"/>
                      </a:solidFill>
                      <a:latin typeface="고도 B" panose="02000503000000020004" pitchFamily="2" charset="-127"/>
                      <a:ea typeface="고도 B" panose="02000503000000020004" pitchFamily="2" charset="-127"/>
                    </a:rPr>
                    <a:t>멘토링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8232538" y="4910775"/>
                  <a:ext cx="1253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r>
                    <a:rPr lang="ko-KR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차 멘토링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58DE767-1660-46C2-9599-A112D912B4B1}"/>
                  </a:ext>
                </a:extLst>
              </p:cNvPr>
              <p:cNvSpPr txBox="1"/>
              <p:nvPr/>
            </p:nvSpPr>
            <p:spPr>
              <a:xfrm>
                <a:off x="8129710" y="4736107"/>
                <a:ext cx="1253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차 멘토링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A73896E-204F-45ED-9B93-51A9E8297C57}"/>
                </a:ext>
              </a:extLst>
            </p:cNvPr>
            <p:cNvGrpSpPr/>
            <p:nvPr/>
          </p:nvGrpSpPr>
          <p:grpSpPr>
            <a:xfrm>
              <a:off x="7627168" y="5381425"/>
              <a:ext cx="1947969" cy="1106863"/>
              <a:chOff x="7627168" y="5010404"/>
              <a:chExt cx="1947969" cy="110686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1EC281-2D42-4B92-9CBC-2BD475EA5E2F}"/>
                  </a:ext>
                </a:extLst>
              </p:cNvPr>
              <p:cNvSpPr txBox="1"/>
              <p:nvPr/>
            </p:nvSpPr>
            <p:spPr>
              <a:xfrm>
                <a:off x="7627168" y="5010404"/>
                <a:ext cx="1947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4CA7DE"/>
                    </a:solidFill>
                    <a:latin typeface="고도 B" panose="02000503000000020004" pitchFamily="2" charset="-127"/>
                    <a:ea typeface="고도 B" panose="02000503000000020004" pitchFamily="2" charset="-127"/>
                  </a:rPr>
                  <a:t>05. </a:t>
                </a:r>
                <a:r>
                  <a:rPr lang="ko-KR" altLang="en-US" sz="2400" dirty="0">
                    <a:solidFill>
                      <a:srgbClr val="4CA7DE"/>
                    </a:solidFill>
                    <a:latin typeface="고도 B" panose="02000503000000020004" pitchFamily="2" charset="-127"/>
                    <a:ea typeface="고도 B" panose="02000503000000020004" pitchFamily="2" charset="-127"/>
                  </a:rPr>
                  <a:t>형상 관리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E3467B3-9509-4F23-8C71-EC4EAD4D4A2E}"/>
                  </a:ext>
                </a:extLst>
              </p:cNvPr>
              <p:cNvSpPr txBox="1"/>
              <p:nvPr/>
            </p:nvSpPr>
            <p:spPr>
              <a:xfrm>
                <a:off x="8129710" y="5423425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개발 일정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C4AB8E8-DF95-4F21-BC1F-0EA1E50F1EF7}"/>
                  </a:ext>
                </a:extLst>
              </p:cNvPr>
              <p:cNvSpPr txBox="1"/>
              <p:nvPr/>
            </p:nvSpPr>
            <p:spPr>
              <a:xfrm>
                <a:off x="8129710" y="5747935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관리 방법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46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98DEEE-D553-4CA2-9365-00618AB1AA19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16818" y="405319"/>
            <a:ext cx="1813321" cy="757999"/>
            <a:chOff x="7548890" y="1228280"/>
            <a:chExt cx="1813321" cy="757999"/>
          </a:xfrm>
        </p:grpSpPr>
        <p:sp>
          <p:nvSpPr>
            <p:cNvPr id="5" name="TextBox 4"/>
            <p:cNvSpPr txBox="1"/>
            <p:nvPr/>
          </p:nvSpPr>
          <p:spPr>
            <a:xfrm>
              <a:off x="7548890" y="1228280"/>
              <a:ext cx="1624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04.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멘토링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08342" y="1616947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 멘토링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034830-E562-4A11-B422-94E1854ECF47}"/>
              </a:ext>
            </a:extLst>
          </p:cNvPr>
          <p:cNvSpPr txBox="1"/>
          <p:nvPr/>
        </p:nvSpPr>
        <p:spPr>
          <a:xfrm>
            <a:off x="748263" y="1244310"/>
            <a:ext cx="421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정의서 검토 및 피드백</a:t>
            </a:r>
            <a:endParaRPr lang="en-US" altLang="ko-KR" sz="2400" b="1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E016AF-8E35-49A6-BB71-390AEBDD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07" y="2511759"/>
            <a:ext cx="6948301" cy="3451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AE6D5C-C286-47CA-B5AB-C73D51F33600}"/>
              </a:ext>
            </a:extLst>
          </p:cNvPr>
          <p:cNvSpPr txBox="1"/>
          <p:nvPr/>
        </p:nvSpPr>
        <p:spPr>
          <a:xfrm>
            <a:off x="748263" y="1739379"/>
            <a:ext cx="8044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작성한 정의서를 토대로 상세 요구사항에 대한 분석서 작성 할 것을 권함</a:t>
            </a:r>
            <a:endParaRPr lang="en-US" altLang="ko-KR" sz="2000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9F954A-7480-4E24-94D8-9CB1BC2E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50"/>
          <a:stretch/>
        </p:blipFill>
        <p:spPr>
          <a:xfrm>
            <a:off x="10567893" y="5537767"/>
            <a:ext cx="1593627" cy="12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0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D7B3-EFD6-4A25-BD11-CFC146C08D5D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16818" y="405319"/>
            <a:ext cx="1976823" cy="747839"/>
            <a:chOff x="7548890" y="1228280"/>
            <a:chExt cx="1976823" cy="747839"/>
          </a:xfrm>
        </p:grpSpPr>
        <p:sp>
          <p:nvSpPr>
            <p:cNvPr id="4" name="TextBox 3"/>
            <p:cNvSpPr txBox="1"/>
            <p:nvPr/>
          </p:nvSpPr>
          <p:spPr>
            <a:xfrm>
              <a:off x="7548890" y="1228280"/>
              <a:ext cx="1976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05.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형상 관리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89217" y="1606787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 일정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825" y="5543550"/>
            <a:ext cx="1781175" cy="1314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" y="5543550"/>
            <a:ext cx="1781175" cy="1314450"/>
          </a:xfrm>
          <a:prstGeom prst="rect">
            <a:avLst/>
          </a:prstGeom>
        </p:spPr>
      </p:pic>
      <p:pic>
        <p:nvPicPr>
          <p:cNvPr id="1025" name="_x393571472">
            <a:extLst>
              <a:ext uri="{FF2B5EF4-FFF2-40B4-BE49-F238E27FC236}">
                <a16:creationId xmlns:a16="http://schemas.microsoft.com/office/drawing/2014/main" id="{EA700924-79F2-441D-89D9-BCC206E3E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43" y="1322287"/>
            <a:ext cx="9302114" cy="421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5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579993" y="0"/>
            <a:ext cx="5594465" cy="6858000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C0D7E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16818" y="405319"/>
            <a:ext cx="1976823" cy="747839"/>
            <a:chOff x="7548890" y="1228280"/>
            <a:chExt cx="1976823" cy="747839"/>
          </a:xfrm>
        </p:grpSpPr>
        <p:sp>
          <p:nvSpPr>
            <p:cNvPr id="4" name="TextBox 3"/>
            <p:cNvSpPr txBox="1"/>
            <p:nvPr/>
          </p:nvSpPr>
          <p:spPr>
            <a:xfrm>
              <a:off x="7548890" y="1228280"/>
              <a:ext cx="1976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4CA7D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05. </a:t>
              </a:r>
              <a:r>
                <a:rPr lang="ko-KR" altLang="en-US" sz="2400" dirty="0">
                  <a:solidFill>
                    <a:srgbClr val="4CA7D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형상 관리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89217" y="1606787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 방법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825" y="5543550"/>
            <a:ext cx="1781175" cy="1314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" y="5543550"/>
            <a:ext cx="1781175" cy="13144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46992E-B3F6-47D1-99E9-F0C2CFE4F4B9}"/>
              </a:ext>
            </a:extLst>
          </p:cNvPr>
          <p:cNvGrpSpPr/>
          <p:nvPr/>
        </p:nvGrpSpPr>
        <p:grpSpPr>
          <a:xfrm>
            <a:off x="3604044" y="561020"/>
            <a:ext cx="2491956" cy="6111770"/>
            <a:chOff x="3545142" y="318972"/>
            <a:chExt cx="2491956" cy="611177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8F1582E-E2CF-45D8-A6A0-357807838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5142" y="318972"/>
              <a:ext cx="2491956" cy="483149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A359DEF-4388-44E8-B2CB-7DF731707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5142" y="5150471"/>
              <a:ext cx="2491956" cy="1280271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B1A01535-0FFC-4DBD-8874-16A6479BC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079" y="1517127"/>
            <a:ext cx="4976291" cy="342929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8A2943-74DB-425B-BAF1-7C4C09DAF324}"/>
              </a:ext>
            </a:extLst>
          </p:cNvPr>
          <p:cNvSpPr/>
          <p:nvPr/>
        </p:nvSpPr>
        <p:spPr>
          <a:xfrm>
            <a:off x="6035736" y="3488054"/>
            <a:ext cx="859705" cy="579121"/>
          </a:xfrm>
          <a:prstGeom prst="rect">
            <a:avLst/>
          </a:prstGeom>
          <a:solidFill>
            <a:srgbClr val="9EC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CF9E61FA-6CCE-43FF-976E-7A0C85789B19}"/>
              </a:ext>
            </a:extLst>
          </p:cNvPr>
          <p:cNvSpPr/>
          <p:nvPr/>
        </p:nvSpPr>
        <p:spPr>
          <a:xfrm>
            <a:off x="6035736" y="1517127"/>
            <a:ext cx="853341" cy="1970927"/>
          </a:xfrm>
          <a:prstGeom prst="triangle">
            <a:avLst>
              <a:gd name="adj" fmla="val 100000"/>
            </a:avLst>
          </a:prstGeom>
          <a:solidFill>
            <a:srgbClr val="9EC1D2"/>
          </a:solidFill>
          <a:ln>
            <a:solidFill>
              <a:srgbClr val="9EC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C40E06FC-35BF-41BA-A2CD-C9BFD7A39E1F}"/>
              </a:ext>
            </a:extLst>
          </p:cNvPr>
          <p:cNvSpPr/>
          <p:nvPr/>
        </p:nvSpPr>
        <p:spPr>
          <a:xfrm flipV="1">
            <a:off x="6035736" y="4068118"/>
            <a:ext cx="853341" cy="878306"/>
          </a:xfrm>
          <a:prstGeom prst="triangle">
            <a:avLst>
              <a:gd name="adj" fmla="val 100000"/>
            </a:avLst>
          </a:prstGeom>
          <a:solidFill>
            <a:srgbClr val="9EC1D2"/>
          </a:solidFill>
          <a:ln>
            <a:solidFill>
              <a:srgbClr val="9EC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32E64D-3263-4464-8609-FFA47E922A2D}"/>
              </a:ext>
            </a:extLst>
          </p:cNvPr>
          <p:cNvSpPr txBox="1"/>
          <p:nvPr/>
        </p:nvSpPr>
        <p:spPr>
          <a:xfrm>
            <a:off x="730943" y="2892995"/>
            <a:ext cx="249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Trello</a:t>
            </a:r>
            <a:r>
              <a:rPr lang="ko-KR" altLang="en-US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</a:t>
            </a:r>
            <a:endParaRPr lang="en-US" altLang="ko-KR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업데이트 관리</a:t>
            </a:r>
          </a:p>
        </p:txBody>
      </p:sp>
    </p:spTree>
    <p:extLst>
      <p:ext uri="{BB962C8B-B14F-4D97-AF65-F5344CB8AC3E}">
        <p14:creationId xmlns:p14="http://schemas.microsoft.com/office/powerpoint/2010/main" val="124725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579993" y="0"/>
            <a:ext cx="5594465" cy="6858000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C0D7E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16818" y="405319"/>
            <a:ext cx="1976823" cy="747839"/>
            <a:chOff x="7548890" y="1228280"/>
            <a:chExt cx="1976823" cy="747839"/>
          </a:xfrm>
        </p:grpSpPr>
        <p:sp>
          <p:nvSpPr>
            <p:cNvPr id="4" name="TextBox 3"/>
            <p:cNvSpPr txBox="1"/>
            <p:nvPr/>
          </p:nvSpPr>
          <p:spPr>
            <a:xfrm>
              <a:off x="7548890" y="1228280"/>
              <a:ext cx="1976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4CA7D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05. </a:t>
              </a:r>
              <a:r>
                <a:rPr lang="ko-KR" altLang="en-US" sz="2400" dirty="0">
                  <a:solidFill>
                    <a:srgbClr val="4CA7D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형상 관리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89217" y="1606787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 방법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825" y="5543550"/>
            <a:ext cx="1781175" cy="1314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" y="5543550"/>
            <a:ext cx="1781175" cy="1314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FB91A5-C13F-4F31-BC81-63F7948DD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899" y="1415399"/>
            <a:ext cx="9040201" cy="4277187"/>
          </a:xfrm>
          <a:prstGeom prst="rect">
            <a:avLst/>
          </a:prstGeom>
          <a:ln w="38100">
            <a:solidFill>
              <a:srgbClr val="B0CCDA"/>
            </a:solidFill>
          </a:ln>
        </p:spPr>
      </p:pic>
    </p:spTree>
    <p:extLst>
      <p:ext uri="{BB962C8B-B14F-4D97-AF65-F5344CB8AC3E}">
        <p14:creationId xmlns:p14="http://schemas.microsoft.com/office/powerpoint/2010/main" val="127491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7B6"/>
          </a:solidFill>
          <a:ln>
            <a:solidFill>
              <a:srgbClr val="FCF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CF7B6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4" name="직사각형 3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27022" y="3531212"/>
              <a:ext cx="21379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rgbClr val="B0CCD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THANK</a:t>
              </a:r>
            </a:p>
            <a:p>
              <a:pPr algn="ctr"/>
              <a:r>
                <a:rPr lang="en-US" altLang="ko-KR" sz="4800" dirty="0">
                  <a:solidFill>
                    <a:srgbClr val="B0CCD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YOU</a:t>
              </a:r>
              <a:endParaRPr lang="ko-KR" altLang="en-US" sz="4800" dirty="0">
                <a:solidFill>
                  <a:srgbClr val="B0CCD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12192000" cy="1238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67DC6A-FEE2-4843-8225-3964AFF23DF6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16818" y="405319"/>
            <a:ext cx="2553904" cy="747839"/>
            <a:chOff x="7548890" y="1228280"/>
            <a:chExt cx="2553904" cy="747839"/>
          </a:xfrm>
        </p:grpSpPr>
        <p:sp>
          <p:nvSpPr>
            <p:cNvPr id="5" name="TextBox 4"/>
            <p:cNvSpPr txBox="1"/>
            <p:nvPr/>
          </p:nvSpPr>
          <p:spPr>
            <a:xfrm>
              <a:off x="7548890" y="1228280"/>
              <a:ext cx="2553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소개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89217" y="160678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팀원 역할 분담</a:t>
              </a: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825" y="5543550"/>
            <a:ext cx="1781175" cy="13144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98FC020-9C4D-443F-9C59-F26FDF835BA0}"/>
              </a:ext>
            </a:extLst>
          </p:cNvPr>
          <p:cNvGrpSpPr/>
          <p:nvPr/>
        </p:nvGrpSpPr>
        <p:grpSpPr>
          <a:xfrm>
            <a:off x="857145" y="4707814"/>
            <a:ext cx="3121367" cy="1445545"/>
            <a:chOff x="795697" y="3429000"/>
            <a:chExt cx="3121367" cy="1445545"/>
          </a:xfrm>
        </p:grpSpPr>
        <p:sp>
          <p:nvSpPr>
            <p:cNvPr id="10" name="TextBox 9"/>
            <p:cNvSpPr txBox="1"/>
            <p:nvPr/>
          </p:nvSpPr>
          <p:spPr>
            <a:xfrm>
              <a:off x="795697" y="3429000"/>
              <a:ext cx="3121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C0D7E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2018038017 </a:t>
              </a:r>
              <a:r>
                <a:rPr lang="ko-KR" altLang="en-US" sz="2800" dirty="0">
                  <a:solidFill>
                    <a:srgbClr val="C0D7E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이송이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9517" y="3997382"/>
              <a:ext cx="246357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문서 관리</a:t>
              </a:r>
              <a:endPara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UI </a:t>
              </a:r>
              <a:r>
                <a: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설계 및 구현</a:t>
              </a:r>
              <a:endPara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목표 공유 기능 구현</a:t>
              </a:r>
              <a:endPara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180CDB-F2F7-407C-8010-86615BC4C470}"/>
              </a:ext>
            </a:extLst>
          </p:cNvPr>
          <p:cNvGrpSpPr/>
          <p:nvPr/>
        </p:nvGrpSpPr>
        <p:grpSpPr>
          <a:xfrm>
            <a:off x="4413145" y="4707814"/>
            <a:ext cx="3382345" cy="1445545"/>
            <a:chOff x="795697" y="3429000"/>
            <a:chExt cx="3382345" cy="14455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5F69A8-CE92-4B59-BE14-F696D151C540}"/>
                </a:ext>
              </a:extLst>
            </p:cNvPr>
            <p:cNvSpPr txBox="1"/>
            <p:nvPr/>
          </p:nvSpPr>
          <p:spPr>
            <a:xfrm>
              <a:off x="795697" y="3429000"/>
              <a:ext cx="31390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C0D7E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2018038019 </a:t>
              </a:r>
              <a:r>
                <a:rPr lang="ko-KR" altLang="en-US" sz="2800" dirty="0" err="1">
                  <a:solidFill>
                    <a:srgbClr val="C0D7E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최승혜</a:t>
              </a:r>
              <a:endParaRPr lang="ko-KR" altLang="en-US" sz="2800" dirty="0">
                <a:solidFill>
                  <a:srgbClr val="C0D7E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5588EE-B02D-47EF-9F8B-047E6B77B0EB}"/>
                </a:ext>
              </a:extLst>
            </p:cNvPr>
            <p:cNvSpPr txBox="1"/>
            <p:nvPr/>
          </p:nvSpPr>
          <p:spPr>
            <a:xfrm>
              <a:off x="1169517" y="3997382"/>
              <a:ext cx="3008525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일정 관리</a:t>
              </a:r>
              <a:endPara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오픈소스 자료 정리</a:t>
              </a:r>
              <a:endPara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목표 설정 및 관리 기능 구현</a:t>
              </a:r>
              <a:endPara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5601F-8C78-40DD-A65D-A02F09DF97F5}"/>
              </a:ext>
            </a:extLst>
          </p:cNvPr>
          <p:cNvGrpSpPr/>
          <p:nvPr/>
        </p:nvGrpSpPr>
        <p:grpSpPr>
          <a:xfrm>
            <a:off x="7969145" y="4725436"/>
            <a:ext cx="3196709" cy="1445545"/>
            <a:chOff x="795697" y="3429000"/>
            <a:chExt cx="3196709" cy="1445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034039-8C1E-4501-A21C-2BE7E1FB06D7}"/>
                </a:ext>
              </a:extLst>
            </p:cNvPr>
            <p:cNvSpPr txBox="1"/>
            <p:nvPr/>
          </p:nvSpPr>
          <p:spPr>
            <a:xfrm>
              <a:off x="795697" y="3429000"/>
              <a:ext cx="31967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C0D7E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2018038042 </a:t>
              </a:r>
              <a:r>
                <a:rPr lang="ko-KR" altLang="en-US" sz="2800" dirty="0">
                  <a:solidFill>
                    <a:srgbClr val="C0D7E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이주영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B6123A-B38E-46E8-A8F9-1119D469F5F1}"/>
                </a:ext>
              </a:extLst>
            </p:cNvPr>
            <p:cNvSpPr txBox="1"/>
            <p:nvPr/>
          </p:nvSpPr>
          <p:spPr>
            <a:xfrm>
              <a:off x="1169518" y="3997382"/>
              <a:ext cx="222411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기획 총괄</a:t>
              </a:r>
              <a:endPara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DB </a:t>
              </a:r>
              <a:r>
                <a: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관리</a:t>
              </a:r>
              <a:endPara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회원 관리 기능 구현</a:t>
              </a:r>
              <a:endPara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02CE2F8-E67E-4385-B4C4-E002D8C5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354" y="1516939"/>
            <a:ext cx="3238500" cy="31908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19AEFE-CB05-4372-889A-F4B93D909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0" y="1532428"/>
            <a:ext cx="3238500" cy="31908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6D66B86-6FF4-4915-83A4-6189D628A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45" y="1522490"/>
            <a:ext cx="3238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0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36FC434-A6E2-464B-B603-8F571EBD3556}"/>
              </a:ext>
            </a:extLst>
          </p:cNvPr>
          <p:cNvGrpSpPr/>
          <p:nvPr/>
        </p:nvGrpSpPr>
        <p:grpSpPr>
          <a:xfrm>
            <a:off x="2422623" y="3585133"/>
            <a:ext cx="7346752" cy="752832"/>
            <a:chOff x="2321017" y="2671246"/>
            <a:chExt cx="6855876" cy="582657"/>
          </a:xfrm>
        </p:grpSpPr>
        <p:sp>
          <p:nvSpPr>
            <p:cNvPr id="9" name="TextBox 8"/>
            <p:cNvSpPr txBox="1"/>
            <p:nvPr/>
          </p:nvSpPr>
          <p:spPr>
            <a:xfrm>
              <a:off x="2321017" y="2825134"/>
              <a:ext cx="3351111" cy="428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>
                  <a:solidFill>
                    <a:srgbClr val="EEDB6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대학생 목표 관리를 위한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99BD87-AC1A-4880-8460-19A73E364BB7}"/>
                </a:ext>
              </a:extLst>
            </p:cNvPr>
            <p:cNvSpPr txBox="1"/>
            <p:nvPr/>
          </p:nvSpPr>
          <p:spPr>
            <a:xfrm>
              <a:off x="5508324" y="2671246"/>
              <a:ext cx="1902060" cy="547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EEDB6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“Have it”</a:t>
              </a:r>
              <a:endParaRPr lang="ko-KR" altLang="en-US" sz="4000" dirty="0">
                <a:solidFill>
                  <a:srgbClr val="EEDB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24D76C-F8B2-45A7-A874-549CEBEB2D49}"/>
                </a:ext>
              </a:extLst>
            </p:cNvPr>
            <p:cNvSpPr txBox="1"/>
            <p:nvPr/>
          </p:nvSpPr>
          <p:spPr>
            <a:xfrm>
              <a:off x="7293259" y="2825134"/>
              <a:ext cx="1883634" cy="428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>
                  <a:solidFill>
                    <a:srgbClr val="EEDB6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어플리케이션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B18F2F-46CE-4E69-ACA7-1C827E606CFE}"/>
              </a:ext>
            </a:extLst>
          </p:cNvPr>
          <p:cNvSpPr txBox="1"/>
          <p:nvPr/>
        </p:nvSpPr>
        <p:spPr>
          <a:xfrm>
            <a:off x="2497699" y="4491853"/>
            <a:ext cx="71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작품 </a:t>
            </a:r>
            <a:r>
              <a:rPr lang="en-US" altLang="ko-KR" dirty="0">
                <a:solidFill>
                  <a:srgbClr val="76BBE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‘Have it’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solidFill>
                  <a:srgbClr val="76BBE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PDCA Cycle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계획을 효과적으로 관리하고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공유 기능을 통해 다른 사람과 이를 공유하여 공동체를 형성함으로써 성취도를 높이는 </a:t>
            </a:r>
            <a:r>
              <a:rPr lang="ko-KR" altLang="en-US" dirty="0">
                <a:solidFill>
                  <a:srgbClr val="76BBE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스마트폰용 어플리케이션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F8F6EDF7-D7D5-49D3-9B6E-1692EB25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9922" y="1889798"/>
            <a:ext cx="1192290" cy="119229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95F85-FEA8-4A30-827E-DFB1E8F24CD5}"/>
              </a:ext>
            </a:extLst>
          </p:cNvPr>
          <p:cNvSpPr/>
          <p:nvPr/>
        </p:nvSpPr>
        <p:spPr>
          <a:xfrm>
            <a:off x="2106706" y="1531722"/>
            <a:ext cx="7978587" cy="1908443"/>
          </a:xfrm>
          <a:prstGeom prst="rect">
            <a:avLst/>
          </a:prstGeom>
          <a:noFill/>
          <a:ln w="7620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23447D7-10D3-4EDC-8C3C-EC6F53E5F6E3}"/>
              </a:ext>
            </a:extLst>
          </p:cNvPr>
          <p:cNvSpPr/>
          <p:nvPr/>
        </p:nvSpPr>
        <p:spPr>
          <a:xfrm>
            <a:off x="3855623" y="2296868"/>
            <a:ext cx="810512" cy="378149"/>
          </a:xfrm>
          <a:prstGeom prst="rightArrow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6B64BEA-73BB-4FF3-B8B2-C337F7BD6A7B}"/>
              </a:ext>
            </a:extLst>
          </p:cNvPr>
          <p:cNvSpPr/>
          <p:nvPr/>
        </p:nvSpPr>
        <p:spPr>
          <a:xfrm>
            <a:off x="7109811" y="2296868"/>
            <a:ext cx="810512" cy="378149"/>
          </a:xfrm>
          <a:prstGeom prst="rightArrow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A17847AA-7586-44DA-994B-C13F6D304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4828" y="1981035"/>
            <a:ext cx="1038300" cy="1038300"/>
          </a:xfrm>
          <a:prstGeom prst="rect">
            <a:avLst/>
          </a:prstGeom>
        </p:spPr>
      </p:pic>
      <p:pic>
        <p:nvPicPr>
          <p:cNvPr id="29" name="그래픽 28" descr="공유">
            <a:extLst>
              <a:ext uri="{FF2B5EF4-FFF2-40B4-BE49-F238E27FC236}">
                <a16:creationId xmlns:a16="http://schemas.microsoft.com/office/drawing/2014/main" id="{2AA18AAA-C77D-4DF4-9017-EA13082A4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6933" y="1799145"/>
            <a:ext cx="1402080" cy="140208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7FAD3CC-67B9-4DB4-AE98-2858566DD51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50"/>
          <a:stretch/>
        </p:blipFill>
        <p:spPr>
          <a:xfrm>
            <a:off x="10567893" y="5537767"/>
            <a:ext cx="1593627" cy="126943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7239287-F472-4F23-9327-8A3618DF754E}"/>
              </a:ext>
            </a:extLst>
          </p:cNvPr>
          <p:cNvGrpSpPr/>
          <p:nvPr/>
        </p:nvGrpSpPr>
        <p:grpSpPr>
          <a:xfrm>
            <a:off x="316818" y="405319"/>
            <a:ext cx="2553904" cy="747839"/>
            <a:chOff x="7548890" y="1228280"/>
            <a:chExt cx="2553904" cy="7478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D1F952-FEFF-4C46-80AE-FC0F93BCC9A9}"/>
                </a:ext>
              </a:extLst>
            </p:cNvPr>
            <p:cNvSpPr txBox="1"/>
            <p:nvPr/>
          </p:nvSpPr>
          <p:spPr>
            <a:xfrm>
              <a:off x="7548890" y="1228280"/>
              <a:ext cx="2553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소개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A108F8-F1C0-410A-9E6A-57489381A578}"/>
                </a:ext>
              </a:extLst>
            </p:cNvPr>
            <p:cNvSpPr txBox="1"/>
            <p:nvPr/>
          </p:nvSpPr>
          <p:spPr>
            <a:xfrm>
              <a:off x="8089217" y="160678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주제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6BD084-510A-4E08-885B-B968622D48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1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FAD3CC-67B9-4DB4-AE98-2858566DD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50"/>
          <a:stretch/>
        </p:blipFill>
        <p:spPr>
          <a:xfrm>
            <a:off x="10567893" y="5537767"/>
            <a:ext cx="1593627" cy="126943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7239287-F472-4F23-9327-8A3618DF754E}"/>
              </a:ext>
            </a:extLst>
          </p:cNvPr>
          <p:cNvGrpSpPr/>
          <p:nvPr/>
        </p:nvGrpSpPr>
        <p:grpSpPr>
          <a:xfrm>
            <a:off x="316818" y="405319"/>
            <a:ext cx="2553904" cy="747839"/>
            <a:chOff x="7548890" y="1228280"/>
            <a:chExt cx="2553904" cy="7478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D1F952-FEFF-4C46-80AE-FC0F93BCC9A9}"/>
                </a:ext>
              </a:extLst>
            </p:cNvPr>
            <p:cNvSpPr txBox="1"/>
            <p:nvPr/>
          </p:nvSpPr>
          <p:spPr>
            <a:xfrm>
              <a:off x="7548890" y="1228280"/>
              <a:ext cx="2553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소개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A108F8-F1C0-410A-9E6A-57489381A578}"/>
                </a:ext>
              </a:extLst>
            </p:cNvPr>
            <p:cNvSpPr txBox="1"/>
            <p:nvPr/>
          </p:nvSpPr>
          <p:spPr>
            <a:xfrm>
              <a:off x="8089217" y="160678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주제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6BD084-510A-4E08-885B-B968622D48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알람 울림">
            <a:extLst>
              <a:ext uri="{FF2B5EF4-FFF2-40B4-BE49-F238E27FC236}">
                <a16:creationId xmlns:a16="http://schemas.microsoft.com/office/drawing/2014/main" id="{5C577F9F-4CD3-42D2-8A96-F4D2F699F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0959" y="2737062"/>
            <a:ext cx="1841927" cy="1841927"/>
          </a:xfrm>
          <a:prstGeom prst="rect">
            <a:avLst/>
          </a:prstGeom>
        </p:spPr>
      </p:pic>
      <p:pic>
        <p:nvPicPr>
          <p:cNvPr id="5" name="그래픽 4" descr="과녁">
            <a:extLst>
              <a:ext uri="{FF2B5EF4-FFF2-40B4-BE49-F238E27FC236}">
                <a16:creationId xmlns:a16="http://schemas.microsoft.com/office/drawing/2014/main" id="{5BF63EF3-7864-4351-97E2-E22D5ECD5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434" y="2737872"/>
            <a:ext cx="1841929" cy="1841929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07C9CF72-B2E8-4AD4-B8D5-950C9C076D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9502" y="2737062"/>
            <a:ext cx="1841926" cy="1841926"/>
          </a:xfrm>
          <a:prstGeom prst="rect">
            <a:avLst/>
          </a:prstGeom>
        </p:spPr>
      </p:pic>
      <p:pic>
        <p:nvPicPr>
          <p:cNvPr id="32" name="그래픽 31" descr="클립보드">
            <a:extLst>
              <a:ext uri="{FF2B5EF4-FFF2-40B4-BE49-F238E27FC236}">
                <a16:creationId xmlns:a16="http://schemas.microsoft.com/office/drawing/2014/main" id="{84983667-512F-4880-B112-A8EAC5A1C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7540" y="2737872"/>
            <a:ext cx="1841928" cy="1841928"/>
          </a:xfrm>
          <a:prstGeom prst="rect">
            <a:avLst/>
          </a:prstGeom>
        </p:spPr>
      </p:pic>
      <p:pic>
        <p:nvPicPr>
          <p:cNvPr id="34" name="그래픽 33" descr="연결">
            <a:extLst>
              <a:ext uri="{FF2B5EF4-FFF2-40B4-BE49-F238E27FC236}">
                <a16:creationId xmlns:a16="http://schemas.microsoft.com/office/drawing/2014/main" id="{7C961373-55C5-4F87-AB5B-CD1D635439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37081" y="2737062"/>
            <a:ext cx="1841926" cy="184192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4DC1C2-0291-4240-A94B-B9C6FE01486E}"/>
              </a:ext>
            </a:extLst>
          </p:cNvPr>
          <p:cNvSpPr/>
          <p:nvPr/>
        </p:nvSpPr>
        <p:spPr>
          <a:xfrm>
            <a:off x="456946" y="2474778"/>
            <a:ext cx="11172620" cy="2387678"/>
          </a:xfrm>
          <a:prstGeom prst="rect">
            <a:avLst/>
          </a:prstGeom>
          <a:noFill/>
          <a:ln w="7620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6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988796-DDBD-4744-BC5D-3590942A5AC9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13233" y="405319"/>
            <a:ext cx="2553904" cy="747839"/>
            <a:chOff x="7548890" y="1228280"/>
            <a:chExt cx="2553904" cy="747839"/>
          </a:xfrm>
        </p:grpSpPr>
        <p:sp>
          <p:nvSpPr>
            <p:cNvPr id="13" name="TextBox 12"/>
            <p:cNvSpPr txBox="1"/>
            <p:nvPr/>
          </p:nvSpPr>
          <p:spPr>
            <a:xfrm>
              <a:off x="7548890" y="1228280"/>
              <a:ext cx="2553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목표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89217" y="1606787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 목표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70577" y="5015710"/>
            <a:ext cx="1379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79A9C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Have it</a:t>
            </a:r>
            <a:endParaRPr lang="ko-KR" altLang="en-US" sz="3000" dirty="0">
              <a:solidFill>
                <a:srgbClr val="79A9C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053688" y="1664354"/>
            <a:ext cx="3760678" cy="3241964"/>
            <a:chOff x="4215661" y="1808018"/>
            <a:chExt cx="3760678" cy="3241964"/>
          </a:xfrm>
        </p:grpSpPr>
        <p:sp>
          <p:nvSpPr>
            <p:cNvPr id="20" name="이등변 삼각형 19"/>
            <p:cNvSpPr/>
            <p:nvPr/>
          </p:nvSpPr>
          <p:spPr>
            <a:xfrm>
              <a:off x="4215661" y="1808018"/>
              <a:ext cx="3760678" cy="3241964"/>
            </a:xfrm>
            <a:prstGeom prst="triangle">
              <a:avLst/>
            </a:prstGeom>
            <a:noFill/>
            <a:ln w="28575">
              <a:solidFill>
                <a:srgbClr val="79A9C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749089" y="4102332"/>
              <a:ext cx="2693821" cy="0"/>
            </a:xfrm>
            <a:prstGeom prst="line">
              <a:avLst/>
            </a:prstGeom>
            <a:ln w="19050">
              <a:solidFill>
                <a:srgbClr val="79A9C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5453149" y="2951018"/>
              <a:ext cx="1338349" cy="4157"/>
            </a:xfrm>
            <a:prstGeom prst="line">
              <a:avLst/>
            </a:prstGeom>
            <a:ln w="19050">
              <a:solidFill>
                <a:srgbClr val="79A9C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/>
          <p:cNvSpPr/>
          <p:nvPr/>
        </p:nvSpPr>
        <p:spPr>
          <a:xfrm>
            <a:off x="5863369" y="2279647"/>
            <a:ext cx="141316" cy="141316"/>
          </a:xfrm>
          <a:prstGeom prst="ellipse">
            <a:avLst/>
          </a:prstGeom>
          <a:solidFill>
            <a:srgbClr val="79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119638" y="2139183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시간을 효율적으로 사용하며 최종 목표 달성</a:t>
            </a:r>
          </a:p>
        </p:txBody>
      </p:sp>
      <p:sp>
        <p:nvSpPr>
          <p:cNvPr id="38" name="타원 37"/>
          <p:cNvSpPr/>
          <p:nvPr/>
        </p:nvSpPr>
        <p:spPr>
          <a:xfrm>
            <a:off x="5863369" y="3314431"/>
            <a:ext cx="141316" cy="141316"/>
          </a:xfrm>
          <a:prstGeom prst="ellipse">
            <a:avLst/>
          </a:prstGeom>
          <a:solidFill>
            <a:srgbClr val="79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1306" y="3132581"/>
            <a:ext cx="366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 달성을 위한 계획 수립 및 관리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성취도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달성을 통한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 달성 고취</a:t>
            </a:r>
          </a:p>
        </p:txBody>
      </p:sp>
      <p:sp>
        <p:nvSpPr>
          <p:cNvPr id="42" name="타원 41"/>
          <p:cNvSpPr/>
          <p:nvPr/>
        </p:nvSpPr>
        <p:spPr>
          <a:xfrm>
            <a:off x="5863369" y="4429879"/>
            <a:ext cx="141316" cy="141316"/>
          </a:xfrm>
          <a:prstGeom prst="ellipse">
            <a:avLst/>
          </a:prstGeom>
          <a:solidFill>
            <a:srgbClr val="79A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65682" y="432175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성취하고 싶은 목표를 명확하게 설정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AE9118F-F192-408A-8724-AF0DCAED6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r="75862"/>
          <a:stretch/>
        </p:blipFill>
        <p:spPr>
          <a:xfrm>
            <a:off x="10793486" y="5587992"/>
            <a:ext cx="1398514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5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30A7082-7B0E-4875-9E56-0E1CD7CF3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7" r="54417"/>
          <a:stretch/>
        </p:blipFill>
        <p:spPr>
          <a:xfrm>
            <a:off x="10708640" y="5619750"/>
            <a:ext cx="1483360" cy="12382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98DEEE-D553-4CA2-9365-00618AB1AA19}"/>
              </a:ext>
            </a:extLst>
          </p:cNvPr>
          <p:cNvSpPr/>
          <p:nvPr/>
        </p:nvSpPr>
        <p:spPr>
          <a:xfrm>
            <a:off x="0" y="-3772"/>
            <a:ext cx="12192000" cy="810593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16818" y="405319"/>
            <a:ext cx="2553904" cy="747839"/>
            <a:chOff x="7548890" y="1228280"/>
            <a:chExt cx="2553904" cy="747839"/>
          </a:xfrm>
        </p:grpSpPr>
        <p:sp>
          <p:nvSpPr>
            <p:cNvPr id="5" name="TextBox 4"/>
            <p:cNvSpPr txBox="1"/>
            <p:nvPr/>
          </p:nvSpPr>
          <p:spPr>
            <a:xfrm>
              <a:off x="7548890" y="1228280"/>
              <a:ext cx="2553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목표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89217" y="1606787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발전 목표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63A6EBA-7489-4007-A200-FC5BE20B3EB2}"/>
              </a:ext>
            </a:extLst>
          </p:cNvPr>
          <p:cNvSpPr txBox="1"/>
          <p:nvPr/>
        </p:nvSpPr>
        <p:spPr>
          <a:xfrm>
            <a:off x="8484491" y="4978835"/>
            <a:ext cx="3286477" cy="400110"/>
          </a:xfrm>
          <a:prstGeom prst="rect">
            <a:avLst/>
          </a:prstGeom>
          <a:solidFill>
            <a:srgbClr val="ADABAB"/>
          </a:solidFill>
          <a:ln>
            <a:solidFill>
              <a:srgbClr val="ADABA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어플리케이션 개발 능력 향상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3BA23F-4AB1-40FE-A0E7-9CAB12D07E3E}"/>
              </a:ext>
            </a:extLst>
          </p:cNvPr>
          <p:cNvSpPr txBox="1"/>
          <p:nvPr/>
        </p:nvSpPr>
        <p:spPr>
          <a:xfrm>
            <a:off x="8219908" y="1594631"/>
            <a:ext cx="3599062" cy="400110"/>
          </a:xfrm>
          <a:prstGeom prst="rect">
            <a:avLst/>
          </a:prstGeom>
          <a:solidFill>
            <a:srgbClr val="A7C5E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문서 구성과 작성법 학습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37F8D-967E-4D97-B1A4-9674D21037AD}"/>
              </a:ext>
            </a:extLst>
          </p:cNvPr>
          <p:cNvSpPr txBox="1"/>
          <p:nvPr/>
        </p:nvSpPr>
        <p:spPr>
          <a:xfrm>
            <a:off x="396237" y="2886700"/>
            <a:ext cx="3603871" cy="400110"/>
          </a:xfrm>
          <a:prstGeom prst="rect">
            <a:avLst/>
          </a:prstGeom>
          <a:solidFill>
            <a:srgbClr val="FCEBC3"/>
          </a:solidFill>
          <a:ln>
            <a:solidFill>
              <a:srgbClr val="FCEBC3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설계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개발도구 학습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91AD39-D0E5-4E55-8031-F50FA9A0F381}"/>
              </a:ext>
            </a:extLst>
          </p:cNvPr>
          <p:cNvGrpSpPr/>
          <p:nvPr/>
        </p:nvGrpSpPr>
        <p:grpSpPr>
          <a:xfrm>
            <a:off x="3860365" y="1743955"/>
            <a:ext cx="4414455" cy="3799595"/>
            <a:chOff x="3637949" y="1153158"/>
            <a:chExt cx="4414455" cy="379959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AE4C1BD-D1D4-4C1F-A970-99B6F70491B5}"/>
                </a:ext>
              </a:extLst>
            </p:cNvPr>
            <p:cNvSpPr/>
            <p:nvPr/>
          </p:nvSpPr>
          <p:spPr>
            <a:xfrm>
              <a:off x="5707874" y="2608223"/>
              <a:ext cx="2344530" cy="2344530"/>
            </a:xfrm>
            <a:prstGeom prst="ellipse">
              <a:avLst/>
            </a:prstGeom>
            <a:solidFill>
              <a:schemeClr val="bg2">
                <a:lumMod val="2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1E0A000-76E7-4CBD-8185-1F08E9140B69}"/>
                </a:ext>
              </a:extLst>
            </p:cNvPr>
            <p:cNvSpPr/>
            <p:nvPr/>
          </p:nvSpPr>
          <p:spPr>
            <a:xfrm>
              <a:off x="4672912" y="1153158"/>
              <a:ext cx="2344530" cy="2344530"/>
            </a:xfrm>
            <a:prstGeom prst="ellipse">
              <a:avLst/>
            </a:prstGeom>
            <a:solidFill>
              <a:schemeClr val="accent1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E49FB8F-3316-4234-9C57-E4851BDCB414}"/>
                </a:ext>
              </a:extLst>
            </p:cNvPr>
            <p:cNvSpPr/>
            <p:nvPr/>
          </p:nvSpPr>
          <p:spPr>
            <a:xfrm>
              <a:off x="3637949" y="2608223"/>
              <a:ext cx="2344530" cy="2344530"/>
            </a:xfrm>
            <a:prstGeom prst="ellipse">
              <a:avLst/>
            </a:prstGeom>
            <a:solidFill>
              <a:srgbClr val="F7CF6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AB98015-A46D-45B9-BDD8-E20960C1AF3E}"/>
              </a:ext>
            </a:extLst>
          </p:cNvPr>
          <p:cNvGrpSpPr/>
          <p:nvPr/>
        </p:nvGrpSpPr>
        <p:grpSpPr>
          <a:xfrm rot="2136409">
            <a:off x="7683597" y="4481856"/>
            <a:ext cx="1876107" cy="535845"/>
            <a:chOff x="6883400" y="2067029"/>
            <a:chExt cx="1601091" cy="422172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02952B4-1825-4DCB-BC73-B2003F697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3400" y="2067029"/>
              <a:ext cx="889000" cy="422172"/>
            </a:xfrm>
            <a:prstGeom prst="line">
              <a:avLst/>
            </a:prstGeom>
            <a:ln w="12700">
              <a:solidFill>
                <a:srgbClr val="AD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FFE21C7-63E2-4FBB-8B83-FEB65A6263DC}"/>
                </a:ext>
              </a:extLst>
            </p:cNvPr>
            <p:cNvCxnSpPr>
              <a:cxnSpLocks/>
            </p:cNvCxnSpPr>
            <p:nvPr/>
          </p:nvCxnSpPr>
          <p:spPr>
            <a:xfrm>
              <a:off x="7770495" y="2067029"/>
              <a:ext cx="713996" cy="0"/>
            </a:xfrm>
            <a:prstGeom prst="line">
              <a:avLst/>
            </a:prstGeom>
            <a:ln w="12700">
              <a:solidFill>
                <a:srgbClr val="AD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A40348F-D527-4E3F-90CB-FE5A37874F1D}"/>
              </a:ext>
            </a:extLst>
          </p:cNvPr>
          <p:cNvGrpSpPr/>
          <p:nvPr/>
        </p:nvGrpSpPr>
        <p:grpSpPr>
          <a:xfrm rot="3987885" flipH="1" flipV="1">
            <a:off x="3207183" y="3348824"/>
            <a:ext cx="1483238" cy="823470"/>
            <a:chOff x="6883400" y="2067029"/>
            <a:chExt cx="1601091" cy="422172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43E4AA1-6AA0-4F7F-BCBF-33C6C607D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3400" y="2067029"/>
              <a:ext cx="889000" cy="422172"/>
            </a:xfrm>
            <a:prstGeom prst="line">
              <a:avLst/>
            </a:prstGeom>
            <a:ln w="12700">
              <a:solidFill>
                <a:srgbClr val="FCE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8046D11-853E-46CD-808F-8ADE1CDF0E9B}"/>
                </a:ext>
              </a:extLst>
            </p:cNvPr>
            <p:cNvCxnSpPr>
              <a:cxnSpLocks/>
            </p:cNvCxnSpPr>
            <p:nvPr/>
          </p:nvCxnSpPr>
          <p:spPr>
            <a:xfrm>
              <a:off x="7770495" y="2067029"/>
              <a:ext cx="713996" cy="0"/>
            </a:xfrm>
            <a:prstGeom prst="line">
              <a:avLst/>
            </a:prstGeom>
            <a:ln w="12700">
              <a:solidFill>
                <a:srgbClr val="FCE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6587293-9930-4534-8B9D-DD9494467FF9}"/>
              </a:ext>
            </a:extLst>
          </p:cNvPr>
          <p:cNvGrpSpPr/>
          <p:nvPr/>
        </p:nvGrpSpPr>
        <p:grpSpPr>
          <a:xfrm>
            <a:off x="6615510" y="1800014"/>
            <a:ext cx="1601091" cy="422172"/>
            <a:chOff x="6883400" y="2067029"/>
            <a:chExt cx="1601091" cy="422172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9E279F9-9383-4D8D-A8CA-57A833AEA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3400" y="2067029"/>
              <a:ext cx="889000" cy="422172"/>
            </a:xfrm>
            <a:prstGeom prst="line">
              <a:avLst/>
            </a:prstGeom>
            <a:ln w="12700">
              <a:solidFill>
                <a:srgbClr val="A7C5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7D36C49-A5FA-40ED-8A52-22158F9BC7D3}"/>
                </a:ext>
              </a:extLst>
            </p:cNvPr>
            <p:cNvCxnSpPr>
              <a:cxnSpLocks/>
            </p:cNvCxnSpPr>
            <p:nvPr/>
          </p:nvCxnSpPr>
          <p:spPr>
            <a:xfrm>
              <a:off x="7770495" y="2067029"/>
              <a:ext cx="713996" cy="0"/>
            </a:xfrm>
            <a:prstGeom prst="line">
              <a:avLst/>
            </a:prstGeom>
            <a:ln w="12700">
              <a:solidFill>
                <a:srgbClr val="A7C5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717BE35-284A-4D4A-8E11-AD50973558F6}"/>
              </a:ext>
            </a:extLst>
          </p:cNvPr>
          <p:cNvSpPr/>
          <p:nvPr/>
        </p:nvSpPr>
        <p:spPr>
          <a:xfrm>
            <a:off x="0" y="0"/>
            <a:ext cx="5594465" cy="6858000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5058" y="191959"/>
            <a:ext cx="2087545" cy="747839"/>
            <a:chOff x="7548890" y="1228280"/>
            <a:chExt cx="2087545" cy="747839"/>
          </a:xfrm>
        </p:grpSpPr>
        <p:sp>
          <p:nvSpPr>
            <p:cNvPr id="5" name="TextBox 4"/>
            <p:cNvSpPr txBox="1"/>
            <p:nvPr/>
          </p:nvSpPr>
          <p:spPr>
            <a:xfrm>
              <a:off x="7548890" y="1228280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 과정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89217" y="160678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정의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C915857-FEFF-485A-9B2D-6E29B40975C3}"/>
              </a:ext>
            </a:extLst>
          </p:cNvPr>
          <p:cNvSpPr txBox="1"/>
          <p:nvPr/>
        </p:nvSpPr>
        <p:spPr>
          <a:xfrm>
            <a:off x="5602788" y="191959"/>
            <a:ext cx="6187419" cy="318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FR1.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FR1-001.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인증 이메일을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사용한다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FR1-002.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하나의 이메일 인증으로 하나의 계정만을 생성할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30910" marR="0" indent="-5715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FR1-003.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영자와 숫자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특수문자를 포함하여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자 이상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자 이하의 비밀번호를 설정할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30910" marR="0" indent="-5715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FR1-004.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한글과 대소문자 구분하지 않는 영자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숫자를 포함하여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자 이내로 닉네임을 설정할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FR1-005.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회원가입 시 이메일을 통한 인증 절차를 반드시 걸친다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FR1-006.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다른 회원의 닉네임을 사용하여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회원가입할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수 없다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FR1-007.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탈퇴한 회원의 닉네임을 사용하여 가입할 수 없다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ea typeface="나눔스퀘어" panose="020B060000010101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5ACF0-8E6B-485F-9240-C6A52DF41488}"/>
              </a:ext>
            </a:extLst>
          </p:cNvPr>
          <p:cNvSpPr txBox="1"/>
          <p:nvPr/>
        </p:nvSpPr>
        <p:spPr>
          <a:xfrm>
            <a:off x="5602788" y="3772538"/>
            <a:ext cx="6472671" cy="238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FR2.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FR2-001.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회원가입을 완료 해야만 로그인을 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FR2-002.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서버에 저장된 이메일을 통해 로그인할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FR2-003.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서버에 저장된 비밀번호를 통해 로그인할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FR2-004.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서버는 사용자가 입력한 이메일과 비밀번호 짝이 맞는지 확인 후</a:t>
            </a:r>
            <a:endParaRPr lang="en-US" altLang="ko-KR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승인한다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FR2-005.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비밀번호 찾기를 통해 비밀번호를 찾을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스퀘어" panose="020B0600000101010101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나눔스퀘어" panose="020B0600000101010101"/>
            </a:endParaRPr>
          </a:p>
          <a:p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072F-2E8B-41EA-8291-2DD2789C3AFC}"/>
              </a:ext>
            </a:extLst>
          </p:cNvPr>
          <p:cNvSpPr txBox="1"/>
          <p:nvPr/>
        </p:nvSpPr>
        <p:spPr>
          <a:xfrm>
            <a:off x="1040025" y="3075057"/>
            <a:ext cx="3217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7F7F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기능적 요구사항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01998A-1A5D-4EF5-9269-B85C6FF67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7" r="54417"/>
          <a:stretch/>
        </p:blipFill>
        <p:spPr>
          <a:xfrm>
            <a:off x="3705" y="5668409"/>
            <a:ext cx="148336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7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717BE35-284A-4D4A-8E11-AD50973558F6}"/>
              </a:ext>
            </a:extLst>
          </p:cNvPr>
          <p:cNvSpPr/>
          <p:nvPr/>
        </p:nvSpPr>
        <p:spPr>
          <a:xfrm>
            <a:off x="0" y="0"/>
            <a:ext cx="5594465" cy="6858000"/>
          </a:xfrm>
          <a:prstGeom prst="rect">
            <a:avLst/>
          </a:prstGeom>
          <a:solidFill>
            <a:srgbClr val="C0D7E2"/>
          </a:solidFill>
          <a:ln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30A7082-7B0E-4875-9E56-0E1CD7CF3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7" r="54417"/>
          <a:stretch/>
        </p:blipFill>
        <p:spPr>
          <a:xfrm>
            <a:off x="3705" y="5668409"/>
            <a:ext cx="1483360" cy="1238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C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5058" y="191959"/>
            <a:ext cx="2087545" cy="747839"/>
            <a:chOff x="7548890" y="1228280"/>
            <a:chExt cx="2087545" cy="747839"/>
          </a:xfrm>
        </p:grpSpPr>
        <p:sp>
          <p:nvSpPr>
            <p:cNvPr id="5" name="TextBox 4"/>
            <p:cNvSpPr txBox="1"/>
            <p:nvPr/>
          </p:nvSpPr>
          <p:spPr>
            <a:xfrm>
              <a:off x="7548890" y="1228280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03.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 과정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89217" y="160678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정의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A08325-4503-4A30-A00A-B3C1BBFDC521}"/>
              </a:ext>
            </a:extLst>
          </p:cNvPr>
          <p:cNvSpPr txBox="1"/>
          <p:nvPr/>
        </p:nvSpPr>
        <p:spPr>
          <a:xfrm>
            <a:off x="5578905" y="570466"/>
            <a:ext cx="6408037" cy="210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회원 관리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FR3-001.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회원탈퇴를 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FR3-002.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비밀번호를 변경할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FR3-003.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로그아웃 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FR3-004.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닉네임을 변경할 수 없다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FR3-005.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회원탈퇴 요청 즉시 회원정보를 삭제한다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FR3-006.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서버는 회원정보 삭제 시 닉네임을 제외한 모든 정보를 삭제한다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9F9A-E038-4399-83C9-F8FACBCE54DE}"/>
              </a:ext>
            </a:extLst>
          </p:cNvPr>
          <p:cNvSpPr txBox="1"/>
          <p:nvPr/>
        </p:nvSpPr>
        <p:spPr>
          <a:xfrm>
            <a:off x="1040025" y="3075057"/>
            <a:ext cx="3217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7F7F7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기능적 요구사항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3864E-C1AA-46EC-A733-B943B61D52DE}"/>
              </a:ext>
            </a:extLst>
          </p:cNvPr>
          <p:cNvSpPr txBox="1"/>
          <p:nvPr/>
        </p:nvSpPr>
        <p:spPr>
          <a:xfrm>
            <a:off x="5594465" y="3251201"/>
            <a:ext cx="6756400" cy="268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9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FR4.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목표 작성</a:t>
            </a:r>
            <a:endParaRPr lang="ko-KR" altLang="en-US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FR4-001.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자신이 달성하고 싶은 목표를 작성할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FR4-002.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상위 목표 작성 칸에 자신의 상위 목표를 작성할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FR4-003.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하위 목표 작성 칸에 자신의 하위 목표를 작성할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FR4-004.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상위 목표에 갤러리에 저장된 이미지를 설정할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FR4-005.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시스템은 목표를 취업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학업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취미 카테고리에 분류하여 저장한다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FR4-006.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상위 목표는 최대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자까지 작성할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5941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FR4-007.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하위 목표는 최대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자까지 작성할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kern="10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00117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A7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984</Words>
  <Application>Microsoft Office PowerPoint</Application>
  <PresentationFormat>와이드스크린</PresentationFormat>
  <Paragraphs>181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Arial</vt:lpstr>
      <vt:lpstr>고도 M</vt:lpstr>
      <vt:lpstr>나눔고딕</vt:lpstr>
      <vt:lpstr>굴림체</vt:lpstr>
      <vt:lpstr>맑은 고딕</vt:lpstr>
      <vt:lpstr>배달의민족 주아</vt:lpstr>
      <vt:lpstr>고도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artlifesame@naver.com</dc:creator>
  <cp:lastModifiedBy>Lee Song-i</cp:lastModifiedBy>
  <cp:revision>60</cp:revision>
  <dcterms:created xsi:type="dcterms:W3CDTF">2018-04-27T01:42:56Z</dcterms:created>
  <dcterms:modified xsi:type="dcterms:W3CDTF">2020-12-01T17:59:12Z</dcterms:modified>
</cp:coreProperties>
</file>