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3" r:id="rId7"/>
    <p:sldId id="265" r:id="rId8"/>
    <p:sldId id="264" r:id="rId9"/>
    <p:sldId id="272" r:id="rId10"/>
    <p:sldId id="266" r:id="rId11"/>
    <p:sldId id="261" r:id="rId12"/>
    <p:sldId id="262" r:id="rId13"/>
    <p:sldId id="263" r:id="rId14"/>
    <p:sldId id="267" r:id="rId15"/>
    <p:sldId id="269" r:id="rId16"/>
    <p:sldId id="268" r:id="rId17"/>
    <p:sldId id="270"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7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Cars by Location</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Cars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Sheet1!$A$2:$A$12</c:f>
              <c:strCache>
                <c:ptCount val="11"/>
                <c:pt idx="0">
                  <c:v>Mumbai</c:v>
                </c:pt>
                <c:pt idx="1">
                  <c:v>Hyderabad</c:v>
                </c:pt>
                <c:pt idx="2">
                  <c:v>Kochi</c:v>
                </c:pt>
                <c:pt idx="3">
                  <c:v>Coimbatore</c:v>
                </c:pt>
                <c:pt idx="4">
                  <c:v>Pune</c:v>
                </c:pt>
                <c:pt idx="5">
                  <c:v>Delhi</c:v>
                </c:pt>
                <c:pt idx="6">
                  <c:v>Kolkata</c:v>
                </c:pt>
                <c:pt idx="7">
                  <c:v>Chennai</c:v>
                </c:pt>
                <c:pt idx="8">
                  <c:v>Jaipur</c:v>
                </c:pt>
                <c:pt idx="9">
                  <c:v>Bangalore</c:v>
                </c:pt>
                <c:pt idx="10">
                  <c:v>Ahmedabad</c:v>
                </c:pt>
              </c:strCache>
            </c:strRef>
          </c:cat>
          <c:val>
            <c:numRef>
              <c:f>Sheet1!$B$2:$B$12</c:f>
              <c:numCache>
                <c:formatCode>General</c:formatCode>
                <c:ptCount val="11"/>
                <c:pt idx="0">
                  <c:v>790</c:v>
                </c:pt>
                <c:pt idx="1">
                  <c:v>742</c:v>
                </c:pt>
                <c:pt idx="2">
                  <c:v>651</c:v>
                </c:pt>
                <c:pt idx="3">
                  <c:v>636</c:v>
                </c:pt>
                <c:pt idx="4">
                  <c:v>622</c:v>
                </c:pt>
                <c:pt idx="5">
                  <c:v>554</c:v>
                </c:pt>
                <c:pt idx="6">
                  <c:v>535</c:v>
                </c:pt>
                <c:pt idx="7">
                  <c:v>493</c:v>
                </c:pt>
                <c:pt idx="8">
                  <c:v>413</c:v>
                </c:pt>
                <c:pt idx="9">
                  <c:v>358</c:v>
                </c:pt>
                <c:pt idx="10">
                  <c:v>224</c:v>
                </c:pt>
              </c:numCache>
            </c:numRef>
          </c:val>
          <c:extLst>
            <c:ext xmlns:c16="http://schemas.microsoft.com/office/drawing/2014/chart" uri="{C3380CC4-5D6E-409C-BE32-E72D297353CC}">
              <c16:uniqueId val="{00000000-FD6A-4E21-BAA8-B0660ACC4BA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6/15/2023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6/15/2023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6/15/2023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6/15/2023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0A7B-1D79-216F-7A0F-A2AFB08773B5}"/>
              </a:ext>
            </a:extLst>
          </p:cNvPr>
          <p:cNvSpPr>
            <a:spLocks noGrp="1"/>
          </p:cNvSpPr>
          <p:nvPr>
            <p:ph type="ctrTitle"/>
          </p:nvPr>
        </p:nvSpPr>
        <p:spPr/>
        <p:txBody>
          <a:bodyPr/>
          <a:lstStyle/>
          <a:p>
            <a:r>
              <a:rPr lang="en-GB" sz="4800" dirty="0"/>
              <a:t>Capstone Project: Predicting USED Car Prices</a:t>
            </a:r>
            <a:endParaRPr lang="en-CA" sz="4800" dirty="0"/>
          </a:p>
        </p:txBody>
      </p:sp>
      <p:sp>
        <p:nvSpPr>
          <p:cNvPr id="3" name="Subtitle 2">
            <a:extLst>
              <a:ext uri="{FF2B5EF4-FFF2-40B4-BE49-F238E27FC236}">
                <a16:creationId xmlns:a16="http://schemas.microsoft.com/office/drawing/2014/main" id="{83520F8C-85A1-862E-F2EE-86C8499C6867}"/>
              </a:ext>
            </a:extLst>
          </p:cNvPr>
          <p:cNvSpPr>
            <a:spLocks noGrp="1"/>
          </p:cNvSpPr>
          <p:nvPr>
            <p:ph type="subTitle" idx="1"/>
          </p:nvPr>
        </p:nvSpPr>
        <p:spPr/>
        <p:txBody>
          <a:bodyPr/>
          <a:lstStyle/>
          <a:p>
            <a:r>
              <a:rPr lang="en-GB" dirty="0"/>
              <a:t>Machine Learning Exercise </a:t>
            </a:r>
          </a:p>
          <a:p>
            <a:r>
              <a:rPr lang="en-GB" dirty="0"/>
              <a:t>By Vivek Mistry</a:t>
            </a:r>
            <a:endParaRPr lang="en-CA" dirty="0"/>
          </a:p>
        </p:txBody>
      </p:sp>
    </p:spTree>
    <p:extLst>
      <p:ext uri="{BB962C8B-B14F-4D97-AF65-F5344CB8AC3E}">
        <p14:creationId xmlns:p14="http://schemas.microsoft.com/office/powerpoint/2010/main" val="137543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0362-FC0B-8462-F24B-818CD17421FA}"/>
              </a:ext>
            </a:extLst>
          </p:cNvPr>
          <p:cNvSpPr>
            <a:spLocks noGrp="1"/>
          </p:cNvSpPr>
          <p:nvPr>
            <p:ph type="title"/>
          </p:nvPr>
        </p:nvSpPr>
        <p:spPr/>
        <p:txBody>
          <a:bodyPr/>
          <a:lstStyle/>
          <a:p>
            <a:r>
              <a:rPr lang="en-GB" dirty="0"/>
              <a:t>Data Cleanup Insights</a:t>
            </a:r>
            <a:endParaRPr lang="en-CA" dirty="0"/>
          </a:p>
        </p:txBody>
      </p:sp>
      <p:sp>
        <p:nvSpPr>
          <p:cNvPr id="3" name="Content Placeholder 2">
            <a:extLst>
              <a:ext uri="{FF2B5EF4-FFF2-40B4-BE49-F238E27FC236}">
                <a16:creationId xmlns:a16="http://schemas.microsoft.com/office/drawing/2014/main" id="{CF5EFA38-AF5E-25AD-92AE-45E54524ED9B}"/>
              </a:ext>
            </a:extLst>
          </p:cNvPr>
          <p:cNvSpPr>
            <a:spLocks noGrp="1"/>
          </p:cNvSpPr>
          <p:nvPr>
            <p:ph idx="1"/>
          </p:nvPr>
        </p:nvSpPr>
        <p:spPr/>
        <p:txBody>
          <a:bodyPr/>
          <a:lstStyle/>
          <a:p>
            <a:r>
              <a:rPr lang="en-GB" dirty="0"/>
              <a:t>Using the name of the car filled in data for seats, power, engine, </a:t>
            </a:r>
            <a:r>
              <a:rPr lang="en-GB" dirty="0" err="1"/>
              <a:t>new_price</a:t>
            </a:r>
            <a:r>
              <a:rPr lang="en-GB" dirty="0"/>
              <a:t> and price.</a:t>
            </a:r>
          </a:p>
          <a:p>
            <a:r>
              <a:rPr lang="en-GB" dirty="0"/>
              <a:t>Similar name for vehicles with similar power and seats when you look up internet</a:t>
            </a:r>
          </a:p>
          <a:p>
            <a:r>
              <a:rPr lang="en-GB" dirty="0"/>
              <a:t>Engine specs on names for example</a:t>
            </a:r>
          </a:p>
          <a:p>
            <a:pPr lvl="1"/>
            <a:r>
              <a:rPr lang="en-GB" dirty="0"/>
              <a:t>Maruti Swift 1.3 </a:t>
            </a:r>
            <a:r>
              <a:rPr lang="en-GB" dirty="0" err="1"/>
              <a:t>Vxi</a:t>
            </a:r>
            <a:r>
              <a:rPr lang="en-GB" dirty="0"/>
              <a:t> – 1.3 is 1300cc engine spec</a:t>
            </a:r>
          </a:p>
          <a:p>
            <a:r>
              <a:rPr lang="en-GB" dirty="0"/>
              <a:t>Dropped data stayed null for price however used median value for remain </a:t>
            </a:r>
            <a:r>
              <a:rPr lang="en-GB" dirty="0" err="1"/>
              <a:t>colums</a:t>
            </a:r>
            <a:r>
              <a:rPr lang="en-GB" dirty="0"/>
              <a:t>.</a:t>
            </a:r>
          </a:p>
          <a:p>
            <a:endParaRPr lang="en-CA" dirty="0"/>
          </a:p>
        </p:txBody>
      </p:sp>
    </p:spTree>
    <p:extLst>
      <p:ext uri="{BB962C8B-B14F-4D97-AF65-F5344CB8AC3E}">
        <p14:creationId xmlns:p14="http://schemas.microsoft.com/office/powerpoint/2010/main" val="294209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5562-C830-5803-DDAA-6649ECC2650F}"/>
              </a:ext>
            </a:extLst>
          </p:cNvPr>
          <p:cNvSpPr>
            <a:spLocks noGrp="1"/>
          </p:cNvSpPr>
          <p:nvPr>
            <p:ph type="title"/>
          </p:nvPr>
        </p:nvSpPr>
        <p:spPr/>
        <p:txBody>
          <a:bodyPr/>
          <a:lstStyle/>
          <a:p>
            <a:r>
              <a:rPr lang="en-GB" dirty="0"/>
              <a:t>Models investigated</a:t>
            </a:r>
            <a:endParaRPr lang="en-CA" dirty="0"/>
          </a:p>
        </p:txBody>
      </p:sp>
      <p:sp>
        <p:nvSpPr>
          <p:cNvPr id="3" name="Content Placeholder 2">
            <a:extLst>
              <a:ext uri="{FF2B5EF4-FFF2-40B4-BE49-F238E27FC236}">
                <a16:creationId xmlns:a16="http://schemas.microsoft.com/office/drawing/2014/main" id="{5CEE2EF4-3C65-E6FB-A5C1-5FB8402866A5}"/>
              </a:ext>
            </a:extLst>
          </p:cNvPr>
          <p:cNvSpPr>
            <a:spLocks noGrp="1"/>
          </p:cNvSpPr>
          <p:nvPr>
            <p:ph idx="1"/>
          </p:nvPr>
        </p:nvSpPr>
        <p:spPr>
          <a:xfrm>
            <a:off x="1371600" y="1511300"/>
            <a:ext cx="9601200" cy="4889500"/>
          </a:xfrm>
        </p:spPr>
        <p:txBody>
          <a:bodyPr>
            <a:noAutofit/>
          </a:bodyPr>
          <a:lstStyle/>
          <a:p>
            <a:r>
              <a:rPr lang="en-GB" sz="1600" dirty="0"/>
              <a:t>Linear Regression:</a:t>
            </a:r>
          </a:p>
          <a:p>
            <a:pPr lvl="1"/>
            <a:r>
              <a:rPr lang="en-GB" sz="1600" dirty="0"/>
              <a:t>Simple and interpretable model that captures linear relationships between features and car prices.</a:t>
            </a:r>
          </a:p>
          <a:p>
            <a:r>
              <a:rPr lang="en-GB" sz="1600" dirty="0"/>
              <a:t>Ridge Regression:</a:t>
            </a:r>
          </a:p>
          <a:p>
            <a:pPr lvl="1"/>
            <a:r>
              <a:rPr lang="en-GB" sz="1600" dirty="0"/>
              <a:t>Regularized regression model that addresses multicollinearity and improves generalization.</a:t>
            </a:r>
          </a:p>
          <a:p>
            <a:r>
              <a:rPr lang="en-GB" sz="1600" dirty="0"/>
              <a:t>Decision Tree:</a:t>
            </a:r>
          </a:p>
          <a:p>
            <a:pPr lvl="1"/>
            <a:r>
              <a:rPr lang="en-GB" sz="1600" dirty="0"/>
              <a:t>Non-linear model that captures complex relationships and interactions between features.</a:t>
            </a:r>
          </a:p>
          <a:p>
            <a:r>
              <a:rPr lang="en-GB" sz="1600" dirty="0"/>
              <a:t>Random Forest:</a:t>
            </a:r>
          </a:p>
          <a:p>
            <a:pPr lvl="1"/>
            <a:r>
              <a:rPr lang="en-GB" sz="1600" dirty="0"/>
              <a:t>Ensemble of decision trees that provides robust predictions, handles non-linearity, and performs feature importance analysis.</a:t>
            </a:r>
          </a:p>
          <a:p>
            <a:r>
              <a:rPr lang="en-GB" sz="1600" dirty="0"/>
              <a:t>Tuned Decision Tree:</a:t>
            </a:r>
          </a:p>
          <a:p>
            <a:pPr lvl="1"/>
            <a:r>
              <a:rPr lang="en-GB" sz="1600" dirty="0"/>
              <a:t>Fine-tuned version of the decision tree model to improve performance and mitigate overfitting.</a:t>
            </a:r>
          </a:p>
          <a:p>
            <a:r>
              <a:rPr lang="en-GB" sz="1600" dirty="0"/>
              <a:t>Tuned Random Forest:</a:t>
            </a:r>
          </a:p>
          <a:p>
            <a:pPr lvl="1"/>
            <a:r>
              <a:rPr lang="en-GB" sz="1600" dirty="0"/>
              <a:t>Fine-tuned version of the random forest model to improve performance and mitigate overfitting.</a:t>
            </a:r>
            <a:endParaRPr lang="en-CA" sz="1600" dirty="0"/>
          </a:p>
        </p:txBody>
      </p:sp>
    </p:spTree>
    <p:extLst>
      <p:ext uri="{BB962C8B-B14F-4D97-AF65-F5344CB8AC3E}">
        <p14:creationId xmlns:p14="http://schemas.microsoft.com/office/powerpoint/2010/main" val="115967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004A-2745-DEAC-8E7A-E9776D238FE6}"/>
              </a:ext>
            </a:extLst>
          </p:cNvPr>
          <p:cNvSpPr>
            <a:spLocks noGrp="1"/>
          </p:cNvSpPr>
          <p:nvPr>
            <p:ph type="title"/>
          </p:nvPr>
        </p:nvSpPr>
        <p:spPr/>
        <p:txBody>
          <a:bodyPr/>
          <a:lstStyle/>
          <a:p>
            <a:r>
              <a:rPr lang="en-CA" dirty="0"/>
              <a:t>Model Performance:</a:t>
            </a:r>
          </a:p>
        </p:txBody>
      </p:sp>
      <p:graphicFrame>
        <p:nvGraphicFramePr>
          <p:cNvPr id="6" name="Content Placeholder 5">
            <a:extLst>
              <a:ext uri="{FF2B5EF4-FFF2-40B4-BE49-F238E27FC236}">
                <a16:creationId xmlns:a16="http://schemas.microsoft.com/office/drawing/2014/main" id="{B18D19C0-40CE-67EC-BDD9-0BB933F0BF04}"/>
              </a:ext>
            </a:extLst>
          </p:cNvPr>
          <p:cNvGraphicFramePr>
            <a:graphicFrameLocks noGrp="1"/>
          </p:cNvGraphicFramePr>
          <p:nvPr>
            <p:ph idx="1"/>
            <p:extLst>
              <p:ext uri="{D42A27DB-BD31-4B8C-83A1-F6EECF244321}">
                <p14:modId xmlns:p14="http://schemas.microsoft.com/office/powerpoint/2010/main" val="1133810614"/>
              </p:ext>
            </p:extLst>
          </p:nvPr>
        </p:nvGraphicFramePr>
        <p:xfrm>
          <a:off x="1524000" y="1841500"/>
          <a:ext cx="9448800" cy="4330700"/>
        </p:xfrm>
        <a:graphic>
          <a:graphicData uri="http://schemas.openxmlformats.org/drawingml/2006/table">
            <a:tbl>
              <a:tblPr>
                <a:tableStyleId>{8FD4443E-F989-4FC4-A0C8-D5A2AF1F390B}</a:tableStyleId>
              </a:tblPr>
              <a:tblGrid>
                <a:gridCol w="1889760">
                  <a:extLst>
                    <a:ext uri="{9D8B030D-6E8A-4147-A177-3AD203B41FA5}">
                      <a16:colId xmlns:a16="http://schemas.microsoft.com/office/drawing/2014/main" val="3587131436"/>
                    </a:ext>
                  </a:extLst>
                </a:gridCol>
                <a:gridCol w="1889760">
                  <a:extLst>
                    <a:ext uri="{9D8B030D-6E8A-4147-A177-3AD203B41FA5}">
                      <a16:colId xmlns:a16="http://schemas.microsoft.com/office/drawing/2014/main" val="1646533524"/>
                    </a:ext>
                  </a:extLst>
                </a:gridCol>
                <a:gridCol w="1889760">
                  <a:extLst>
                    <a:ext uri="{9D8B030D-6E8A-4147-A177-3AD203B41FA5}">
                      <a16:colId xmlns:a16="http://schemas.microsoft.com/office/drawing/2014/main" val="2135678855"/>
                    </a:ext>
                  </a:extLst>
                </a:gridCol>
                <a:gridCol w="1889760">
                  <a:extLst>
                    <a:ext uri="{9D8B030D-6E8A-4147-A177-3AD203B41FA5}">
                      <a16:colId xmlns:a16="http://schemas.microsoft.com/office/drawing/2014/main" val="3843620666"/>
                    </a:ext>
                  </a:extLst>
                </a:gridCol>
                <a:gridCol w="1889760">
                  <a:extLst>
                    <a:ext uri="{9D8B030D-6E8A-4147-A177-3AD203B41FA5}">
                      <a16:colId xmlns:a16="http://schemas.microsoft.com/office/drawing/2014/main" val="2424914175"/>
                    </a:ext>
                  </a:extLst>
                </a:gridCol>
              </a:tblGrid>
              <a:tr h="376582">
                <a:tc>
                  <a:txBody>
                    <a:bodyPr/>
                    <a:lstStyle/>
                    <a:p>
                      <a:pPr algn="r"/>
                      <a:r>
                        <a:rPr lang="en-CA" sz="1500" b="1" dirty="0">
                          <a:effectLst/>
                        </a:rPr>
                        <a:t>Model</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b="1" dirty="0">
                          <a:effectLst/>
                        </a:rPr>
                        <a:t>Train_r2</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b="1" dirty="0">
                          <a:effectLst/>
                        </a:rPr>
                        <a:t>Test_r2</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b="1" dirty="0" err="1">
                          <a:effectLst/>
                        </a:rPr>
                        <a:t>Train_RMSE</a:t>
                      </a:r>
                      <a:endParaRPr lang="en-CA" sz="1500" b="1" dirty="0">
                        <a:effectLst/>
                      </a:endParaRP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b="1" dirty="0" err="1">
                          <a:effectLst/>
                        </a:rPr>
                        <a:t>Test_RMSE</a:t>
                      </a:r>
                      <a:endParaRPr lang="en-CA" sz="1500" b="1" dirty="0">
                        <a:effectLst/>
                      </a:endParaRP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642739"/>
                  </a:ext>
                </a:extLst>
              </a:tr>
              <a:tr h="659020">
                <a:tc>
                  <a:txBody>
                    <a:bodyPr/>
                    <a:lstStyle/>
                    <a:p>
                      <a:pPr algn="r"/>
                      <a:r>
                        <a:rPr lang="en-CA" sz="1500" dirty="0">
                          <a:effectLst/>
                        </a:rPr>
                        <a:t>Linear Regression</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0.85</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0.87</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4.26</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4.09</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8547258"/>
                  </a:ext>
                </a:extLst>
              </a:tr>
              <a:tr h="659020">
                <a:tc>
                  <a:txBody>
                    <a:bodyPr/>
                    <a:lstStyle/>
                    <a:p>
                      <a:pPr algn="r"/>
                      <a:r>
                        <a:rPr lang="en-CA" sz="1500">
                          <a:effectLst/>
                        </a:rPr>
                        <a:t>Ridge Regression</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0.85</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0.86</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4.32</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4.10</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01257267"/>
                  </a:ext>
                </a:extLst>
              </a:tr>
              <a:tr h="376582">
                <a:tc>
                  <a:txBody>
                    <a:bodyPr/>
                    <a:lstStyle/>
                    <a:p>
                      <a:pPr algn="r"/>
                      <a:r>
                        <a:rPr lang="en-CA" sz="1500">
                          <a:effectLst/>
                        </a:rPr>
                        <a:t>Decision Tree</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1.00</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0.84</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0.02</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4.48</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39198008"/>
                  </a:ext>
                </a:extLst>
              </a:tr>
              <a:tr h="659020">
                <a:tc>
                  <a:txBody>
                    <a:bodyPr/>
                    <a:lstStyle/>
                    <a:p>
                      <a:pPr algn="r"/>
                      <a:r>
                        <a:rPr lang="en-CA" sz="1500">
                          <a:effectLst/>
                        </a:rPr>
                        <a:t>Random Forest</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0.98</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0.89</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1.71</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3.70</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7427874"/>
                  </a:ext>
                </a:extLst>
              </a:tr>
              <a:tr h="659020">
                <a:tc>
                  <a:txBody>
                    <a:bodyPr/>
                    <a:lstStyle/>
                    <a:p>
                      <a:pPr algn="r"/>
                      <a:r>
                        <a:rPr lang="en-CA" sz="1500">
                          <a:effectLst/>
                        </a:rPr>
                        <a:t>Tuned Decision Tree</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0.95</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0.87</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2.53</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4.06</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7404046"/>
                  </a:ext>
                </a:extLst>
              </a:tr>
              <a:tr h="941456">
                <a:tc>
                  <a:txBody>
                    <a:bodyPr/>
                    <a:lstStyle/>
                    <a:p>
                      <a:pPr algn="r"/>
                      <a:r>
                        <a:rPr lang="en-CA" sz="1500" dirty="0">
                          <a:effectLst/>
                        </a:rPr>
                        <a:t>Tuned Random Forest</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0.96</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a:effectLst/>
                        </a:rPr>
                        <a:t>0.88</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2.13</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CA" sz="1500" dirty="0">
                          <a:effectLst/>
                        </a:rPr>
                        <a:t>3.79</a:t>
                      </a:r>
                    </a:p>
                  </a:txBody>
                  <a:tcPr marL="77857" marR="77857" marT="38928" marB="3892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29883856"/>
                  </a:ext>
                </a:extLst>
              </a:tr>
            </a:tbl>
          </a:graphicData>
        </a:graphic>
      </p:graphicFrame>
    </p:spTree>
    <p:extLst>
      <p:ext uri="{BB962C8B-B14F-4D97-AF65-F5344CB8AC3E}">
        <p14:creationId xmlns:p14="http://schemas.microsoft.com/office/powerpoint/2010/main" val="332689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E320-4EF2-B33C-4079-012599ECB39C}"/>
              </a:ext>
            </a:extLst>
          </p:cNvPr>
          <p:cNvSpPr>
            <a:spLocks noGrp="1"/>
          </p:cNvSpPr>
          <p:nvPr>
            <p:ph type="title"/>
          </p:nvPr>
        </p:nvSpPr>
        <p:spPr/>
        <p:txBody>
          <a:bodyPr/>
          <a:lstStyle/>
          <a:p>
            <a:r>
              <a:rPr lang="en-GB" dirty="0"/>
              <a:t>Model Performance Cont.</a:t>
            </a:r>
            <a:endParaRPr lang="en-CA" dirty="0"/>
          </a:p>
        </p:txBody>
      </p:sp>
      <p:sp>
        <p:nvSpPr>
          <p:cNvPr id="3" name="Content Placeholder 2">
            <a:extLst>
              <a:ext uri="{FF2B5EF4-FFF2-40B4-BE49-F238E27FC236}">
                <a16:creationId xmlns:a16="http://schemas.microsoft.com/office/drawing/2014/main" id="{8E5637DA-ADAF-BFD4-F791-4DB2EC520829}"/>
              </a:ext>
            </a:extLst>
          </p:cNvPr>
          <p:cNvSpPr>
            <a:spLocks noGrp="1"/>
          </p:cNvSpPr>
          <p:nvPr>
            <p:ph idx="1"/>
          </p:nvPr>
        </p:nvSpPr>
        <p:spPr/>
        <p:txBody>
          <a:bodyPr/>
          <a:lstStyle/>
          <a:p>
            <a:r>
              <a:rPr lang="en-GB" dirty="0"/>
              <a:t>Random Forest performs relatively better among the chosen techniques, with the highest R-squared value on the test set.</a:t>
            </a:r>
          </a:p>
          <a:p>
            <a:r>
              <a:rPr lang="en-GB" dirty="0"/>
              <a:t>Decision Trees have the highest R-squared value on the training set but lower performance on the test set, indicating overfitting.</a:t>
            </a:r>
          </a:p>
          <a:p>
            <a:r>
              <a:rPr lang="en-GB" dirty="0"/>
              <a:t>Linear Regression and Ridge Regression have similar R-squared values on both the training and test sets, indicating consistent performance. However, their R-squared values are lower compared to the Decision Trees and Random Forest techniques.</a:t>
            </a:r>
            <a:endParaRPr lang="en-CA" dirty="0"/>
          </a:p>
        </p:txBody>
      </p:sp>
    </p:spTree>
    <p:extLst>
      <p:ext uri="{BB962C8B-B14F-4D97-AF65-F5344CB8AC3E}">
        <p14:creationId xmlns:p14="http://schemas.microsoft.com/office/powerpoint/2010/main" val="378235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3968-33B3-E9DF-CEC0-4D065A9663BE}"/>
              </a:ext>
            </a:extLst>
          </p:cNvPr>
          <p:cNvSpPr>
            <a:spLocks noGrp="1"/>
          </p:cNvSpPr>
          <p:nvPr>
            <p:ph type="title"/>
          </p:nvPr>
        </p:nvSpPr>
        <p:spPr/>
        <p:txBody>
          <a:bodyPr/>
          <a:lstStyle/>
          <a:p>
            <a:r>
              <a:rPr lang="en-CA" dirty="0"/>
              <a:t>Hyperparameter Tuning</a:t>
            </a:r>
          </a:p>
        </p:txBody>
      </p:sp>
      <p:sp>
        <p:nvSpPr>
          <p:cNvPr id="3" name="Content Placeholder 2">
            <a:extLst>
              <a:ext uri="{FF2B5EF4-FFF2-40B4-BE49-F238E27FC236}">
                <a16:creationId xmlns:a16="http://schemas.microsoft.com/office/drawing/2014/main" id="{4782C268-86DF-101F-895F-E639B2909C06}"/>
              </a:ext>
            </a:extLst>
          </p:cNvPr>
          <p:cNvSpPr>
            <a:spLocks noGrp="1"/>
          </p:cNvSpPr>
          <p:nvPr>
            <p:ph idx="1"/>
          </p:nvPr>
        </p:nvSpPr>
        <p:spPr/>
        <p:txBody>
          <a:bodyPr/>
          <a:lstStyle/>
          <a:p>
            <a:r>
              <a:rPr lang="en-GB" dirty="0"/>
              <a:t>Hyperparameter tuning is an important step to optimize the performance of machine learning models.</a:t>
            </a:r>
          </a:p>
          <a:p>
            <a:r>
              <a:rPr lang="en-GB" dirty="0"/>
              <a:t>The tuned models showed improved performance compared to their default counterparts.</a:t>
            </a:r>
          </a:p>
          <a:p>
            <a:r>
              <a:rPr lang="en-GB" dirty="0"/>
              <a:t>R-squared values increased, indicating better fit to the data.</a:t>
            </a:r>
          </a:p>
          <a:p>
            <a:r>
              <a:rPr lang="en-GB" dirty="0"/>
              <a:t>RMSE values decreased, indicating reduced error in predicting car prices.</a:t>
            </a:r>
          </a:p>
          <a:p>
            <a:r>
              <a:rPr lang="en-GB" sz="2000" dirty="0"/>
              <a:t>Both Tuned Decision Tree and Tuned Random Forest improved</a:t>
            </a:r>
          </a:p>
        </p:txBody>
      </p:sp>
    </p:spTree>
    <p:extLst>
      <p:ext uri="{BB962C8B-B14F-4D97-AF65-F5344CB8AC3E}">
        <p14:creationId xmlns:p14="http://schemas.microsoft.com/office/powerpoint/2010/main" val="110292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6B44-839C-F04A-D136-6041618C1275}"/>
              </a:ext>
            </a:extLst>
          </p:cNvPr>
          <p:cNvSpPr>
            <a:spLocks noGrp="1"/>
          </p:cNvSpPr>
          <p:nvPr>
            <p:ph type="title"/>
          </p:nvPr>
        </p:nvSpPr>
        <p:spPr/>
        <p:txBody>
          <a:bodyPr/>
          <a:lstStyle/>
          <a:p>
            <a:r>
              <a:rPr lang="en-GB" dirty="0"/>
              <a:t>Insights</a:t>
            </a:r>
            <a:endParaRPr lang="en-CA" dirty="0"/>
          </a:p>
        </p:txBody>
      </p:sp>
      <p:sp>
        <p:nvSpPr>
          <p:cNvPr id="3" name="Content Placeholder 2">
            <a:extLst>
              <a:ext uri="{FF2B5EF4-FFF2-40B4-BE49-F238E27FC236}">
                <a16:creationId xmlns:a16="http://schemas.microsoft.com/office/drawing/2014/main" id="{D8DC0D1E-37E1-B7FF-83EA-AA2F4636D577}"/>
              </a:ext>
            </a:extLst>
          </p:cNvPr>
          <p:cNvSpPr>
            <a:spLocks noGrp="1"/>
          </p:cNvSpPr>
          <p:nvPr>
            <p:ph idx="1"/>
          </p:nvPr>
        </p:nvSpPr>
        <p:spPr/>
        <p:txBody>
          <a:bodyPr/>
          <a:lstStyle/>
          <a:p>
            <a:r>
              <a:rPr lang="en-CA" dirty="0"/>
              <a:t>Features Importance : </a:t>
            </a:r>
            <a:r>
              <a:rPr lang="en-GB" dirty="0"/>
              <a:t>"Power," "Year," and "</a:t>
            </a:r>
            <a:r>
              <a:rPr lang="en-GB" dirty="0" err="1"/>
              <a:t>New_price</a:t>
            </a:r>
            <a:r>
              <a:rPr lang="en-GB" dirty="0"/>
              <a:t>“</a:t>
            </a:r>
          </a:p>
          <a:p>
            <a:r>
              <a:rPr lang="en-GB" dirty="0"/>
              <a:t>Newer cars with higher power and a higher starting cost tend to have higher prices in the used car market.</a:t>
            </a:r>
          </a:p>
          <a:p>
            <a:r>
              <a:rPr lang="en-CA" dirty="0"/>
              <a:t>Engine and Mileage:</a:t>
            </a:r>
            <a:r>
              <a:rPr lang="en-GB" dirty="0"/>
              <a:t> Cars with larger engines and better mileage generally cost more</a:t>
            </a:r>
          </a:p>
          <a:p>
            <a:r>
              <a:rPr lang="en-GB" dirty="0"/>
              <a:t>The car's location ("Location") plays a significant role in determining its price.</a:t>
            </a:r>
          </a:p>
          <a:p>
            <a:r>
              <a:rPr lang="en-GB" dirty="0"/>
              <a:t>Brand reputation, perceived quality, and consumer preferences play a crucial role in determining used car prices.</a:t>
            </a:r>
          </a:p>
          <a:p>
            <a:r>
              <a:rPr lang="en-GB" dirty="0"/>
              <a:t>Random Forest model is better suited for predicting used car prices in this dataset</a:t>
            </a:r>
            <a:endParaRPr lang="en-CA" dirty="0"/>
          </a:p>
        </p:txBody>
      </p:sp>
    </p:spTree>
    <p:extLst>
      <p:ext uri="{BB962C8B-B14F-4D97-AF65-F5344CB8AC3E}">
        <p14:creationId xmlns:p14="http://schemas.microsoft.com/office/powerpoint/2010/main" val="132669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909F-FE42-4F9B-222B-0A4E287034A0}"/>
              </a:ext>
            </a:extLst>
          </p:cNvPr>
          <p:cNvSpPr>
            <a:spLocks noGrp="1"/>
          </p:cNvSpPr>
          <p:nvPr>
            <p:ph type="title"/>
          </p:nvPr>
        </p:nvSpPr>
        <p:spPr/>
        <p:txBody>
          <a:bodyPr/>
          <a:lstStyle/>
          <a:p>
            <a:r>
              <a:rPr lang="en-CA" dirty="0"/>
              <a:t>Final Proposed Model</a:t>
            </a:r>
          </a:p>
        </p:txBody>
      </p:sp>
      <p:sp>
        <p:nvSpPr>
          <p:cNvPr id="3" name="Content Placeholder 2">
            <a:extLst>
              <a:ext uri="{FF2B5EF4-FFF2-40B4-BE49-F238E27FC236}">
                <a16:creationId xmlns:a16="http://schemas.microsoft.com/office/drawing/2014/main" id="{882BE381-CC1C-9004-1916-7306BF5887DA}"/>
              </a:ext>
            </a:extLst>
          </p:cNvPr>
          <p:cNvSpPr>
            <a:spLocks noGrp="1"/>
          </p:cNvSpPr>
          <p:nvPr>
            <p:ph idx="1"/>
          </p:nvPr>
        </p:nvSpPr>
        <p:spPr/>
        <p:txBody>
          <a:bodyPr>
            <a:normAutofit/>
          </a:bodyPr>
          <a:lstStyle/>
          <a:p>
            <a:r>
              <a:rPr lang="en-GB" sz="2800" dirty="0"/>
              <a:t>Random Forest model as the ultimate resolution based on the investigation and </a:t>
            </a:r>
            <a:r>
              <a:rPr lang="en-GB" sz="2800" dirty="0" err="1"/>
              <a:t>modeling</a:t>
            </a:r>
            <a:r>
              <a:rPr lang="en-GB" sz="2800" dirty="0"/>
              <a:t> fit and score</a:t>
            </a:r>
            <a:endParaRPr lang="en-CA" sz="2800" dirty="0"/>
          </a:p>
        </p:txBody>
      </p:sp>
    </p:spTree>
    <p:extLst>
      <p:ext uri="{BB962C8B-B14F-4D97-AF65-F5344CB8AC3E}">
        <p14:creationId xmlns:p14="http://schemas.microsoft.com/office/powerpoint/2010/main" val="66355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8BE1-2261-23EE-A7FF-065D9C58C787}"/>
              </a:ext>
            </a:extLst>
          </p:cNvPr>
          <p:cNvSpPr>
            <a:spLocks noGrp="1"/>
          </p:cNvSpPr>
          <p:nvPr>
            <p:ph type="title"/>
          </p:nvPr>
        </p:nvSpPr>
        <p:spPr/>
        <p:txBody>
          <a:bodyPr/>
          <a:lstStyle/>
          <a:p>
            <a:r>
              <a:rPr lang="en-GB" sz="4400" dirty="0"/>
              <a:t>Random Forest model benefits</a:t>
            </a:r>
            <a:endParaRPr lang="en-CA" dirty="0"/>
          </a:p>
        </p:txBody>
      </p:sp>
      <p:sp>
        <p:nvSpPr>
          <p:cNvPr id="3" name="Content Placeholder 2">
            <a:extLst>
              <a:ext uri="{FF2B5EF4-FFF2-40B4-BE49-F238E27FC236}">
                <a16:creationId xmlns:a16="http://schemas.microsoft.com/office/drawing/2014/main" id="{2878EA34-E23E-2095-E57F-9F3CEEB9A9C1}"/>
              </a:ext>
            </a:extLst>
          </p:cNvPr>
          <p:cNvSpPr>
            <a:spLocks noGrp="1"/>
          </p:cNvSpPr>
          <p:nvPr>
            <p:ph idx="1"/>
          </p:nvPr>
        </p:nvSpPr>
        <p:spPr/>
        <p:txBody>
          <a:bodyPr/>
          <a:lstStyle/>
          <a:p>
            <a:r>
              <a:rPr lang="en-GB" dirty="0"/>
              <a:t>the Random Forest model exhibits the highest R-squared values</a:t>
            </a:r>
          </a:p>
          <a:p>
            <a:r>
              <a:rPr lang="en-GB" dirty="0"/>
              <a:t>Consistent performance on training and test sets</a:t>
            </a:r>
          </a:p>
          <a:p>
            <a:r>
              <a:rPr lang="en-GB" dirty="0"/>
              <a:t>manage missing data and outliers, minimising the need for </a:t>
            </a:r>
            <a:r>
              <a:rPr lang="en-GB" dirty="0" err="1"/>
              <a:t>labor-intensive</a:t>
            </a:r>
            <a:r>
              <a:rPr lang="en-GB" dirty="0"/>
              <a:t> data preprocessing.</a:t>
            </a:r>
          </a:p>
          <a:p>
            <a:r>
              <a:rPr lang="en-GB" dirty="0"/>
              <a:t>Provide more precise forecasts, it uses the combined knowledge of several trees.</a:t>
            </a:r>
            <a:endParaRPr lang="en-CA" dirty="0"/>
          </a:p>
        </p:txBody>
      </p:sp>
    </p:spTree>
    <p:extLst>
      <p:ext uri="{BB962C8B-B14F-4D97-AF65-F5344CB8AC3E}">
        <p14:creationId xmlns:p14="http://schemas.microsoft.com/office/powerpoint/2010/main" val="2327428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8526-521F-2888-4B3F-92144532BF12}"/>
              </a:ext>
            </a:extLst>
          </p:cNvPr>
          <p:cNvSpPr>
            <a:spLocks noGrp="1"/>
          </p:cNvSpPr>
          <p:nvPr>
            <p:ph type="title"/>
          </p:nvPr>
        </p:nvSpPr>
        <p:spPr/>
        <p:txBody>
          <a:bodyPr/>
          <a:lstStyle/>
          <a:p>
            <a:r>
              <a:rPr lang="en-GB" dirty="0"/>
              <a:t>Business Recommendations</a:t>
            </a:r>
            <a:endParaRPr lang="en-CA" dirty="0"/>
          </a:p>
        </p:txBody>
      </p:sp>
      <p:sp>
        <p:nvSpPr>
          <p:cNvPr id="3" name="Content Placeholder 2">
            <a:extLst>
              <a:ext uri="{FF2B5EF4-FFF2-40B4-BE49-F238E27FC236}">
                <a16:creationId xmlns:a16="http://schemas.microsoft.com/office/drawing/2014/main" id="{88089367-E9BD-59FE-134E-EE21581A5617}"/>
              </a:ext>
            </a:extLst>
          </p:cNvPr>
          <p:cNvSpPr>
            <a:spLocks noGrp="1"/>
          </p:cNvSpPr>
          <p:nvPr>
            <p:ph idx="1"/>
          </p:nvPr>
        </p:nvSpPr>
        <p:spPr/>
        <p:txBody>
          <a:bodyPr/>
          <a:lstStyle/>
          <a:p>
            <a:r>
              <a:rPr lang="en-CA" dirty="0"/>
              <a:t>Pricing Strategy: Consider feature like power, year and other to when setting prices</a:t>
            </a:r>
          </a:p>
          <a:p>
            <a:r>
              <a:rPr lang="en-GB" dirty="0"/>
              <a:t>Brand Positioning: Leverage the influence of brand on used car prices.</a:t>
            </a:r>
            <a:endParaRPr lang="en-CA" dirty="0"/>
          </a:p>
          <a:p>
            <a:r>
              <a:rPr lang="en-CA" dirty="0"/>
              <a:t>Market Segmentation: </a:t>
            </a:r>
            <a:r>
              <a:rPr lang="en-GB" dirty="0"/>
              <a:t>Recognize the regional variations in used car prices  and target marking accordingly. For example more ads at Kolkata, Hyderabad, Coimbatore, and Bangalore to due higher price from their region.</a:t>
            </a:r>
          </a:p>
          <a:p>
            <a:r>
              <a:rPr lang="en-CA" dirty="0"/>
              <a:t>Inventory Management: </a:t>
            </a:r>
            <a:r>
              <a:rPr lang="en-GB" dirty="0"/>
              <a:t>Manage the inventory of used cars based on acquiring vehicles with these desirable features </a:t>
            </a:r>
            <a:endParaRPr lang="en-CA" dirty="0"/>
          </a:p>
        </p:txBody>
      </p:sp>
    </p:spTree>
    <p:extLst>
      <p:ext uri="{BB962C8B-B14F-4D97-AF65-F5344CB8AC3E}">
        <p14:creationId xmlns:p14="http://schemas.microsoft.com/office/powerpoint/2010/main" val="1798455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787B-02CC-2412-869A-C9FA82A8684B}"/>
              </a:ext>
            </a:extLst>
          </p:cNvPr>
          <p:cNvSpPr>
            <a:spLocks noGrp="1"/>
          </p:cNvSpPr>
          <p:nvPr>
            <p:ph type="title"/>
          </p:nvPr>
        </p:nvSpPr>
        <p:spPr/>
        <p:txBody>
          <a:bodyPr/>
          <a:lstStyle/>
          <a:p>
            <a:r>
              <a:rPr lang="en-GB" dirty="0"/>
              <a:t>Conclusions</a:t>
            </a:r>
            <a:endParaRPr lang="en-CA" dirty="0"/>
          </a:p>
        </p:txBody>
      </p:sp>
      <p:sp>
        <p:nvSpPr>
          <p:cNvPr id="3" name="Content Placeholder 2">
            <a:extLst>
              <a:ext uri="{FF2B5EF4-FFF2-40B4-BE49-F238E27FC236}">
                <a16:creationId xmlns:a16="http://schemas.microsoft.com/office/drawing/2014/main" id="{E8CB503F-ECA2-8DAB-D385-54E6D75C6374}"/>
              </a:ext>
            </a:extLst>
          </p:cNvPr>
          <p:cNvSpPr>
            <a:spLocks noGrp="1"/>
          </p:cNvSpPr>
          <p:nvPr>
            <p:ph idx="1"/>
          </p:nvPr>
        </p:nvSpPr>
        <p:spPr/>
        <p:txBody>
          <a:bodyPr>
            <a:normAutofit fontScale="92500" lnSpcReduction="10000"/>
          </a:bodyPr>
          <a:lstStyle/>
          <a:p>
            <a:r>
              <a:rPr lang="en-GB" dirty="0"/>
              <a:t>power, year, new price, engine size, mileage, location, and brand reputation are significant drivers of used car prices</a:t>
            </a:r>
          </a:p>
          <a:p>
            <a:r>
              <a:rPr lang="en-GB" dirty="0"/>
              <a:t>The Random Forest regression model emerged as the best-performing model</a:t>
            </a:r>
          </a:p>
          <a:p>
            <a:r>
              <a:rPr lang="en-CA" dirty="0"/>
              <a:t>Limitations and Potential Risks</a:t>
            </a:r>
            <a:r>
              <a:rPr lang="en-GB" dirty="0"/>
              <a:t> with market trends, economic conditions, and individual car condition</a:t>
            </a:r>
          </a:p>
          <a:p>
            <a:r>
              <a:rPr lang="en-GB" dirty="0"/>
              <a:t>Incorporating real-time data and sentiment analysis from online platforms would help with more customer and market insights</a:t>
            </a:r>
          </a:p>
          <a:p>
            <a:r>
              <a:rPr lang="en-GB" dirty="0"/>
              <a:t>A s</a:t>
            </a:r>
            <a:r>
              <a:rPr lang="en-CA" dirty="0" err="1"/>
              <a:t>treamlined</a:t>
            </a:r>
            <a:r>
              <a:rPr lang="en-CA" dirty="0"/>
              <a:t> real-time data collection with an online platform/service, </a:t>
            </a:r>
            <a:r>
              <a:rPr lang="en-GB" dirty="0"/>
              <a:t>can further refine the models' predictive capabilities.</a:t>
            </a:r>
          </a:p>
          <a:p>
            <a:r>
              <a:rPr lang="en-GB" dirty="0"/>
              <a:t>Further more converting the prediction service into a web service for better access </a:t>
            </a:r>
            <a:r>
              <a:rPr lang="en-GB"/>
              <a:t>web application</a:t>
            </a:r>
            <a:endParaRPr lang="en-CA" dirty="0"/>
          </a:p>
        </p:txBody>
      </p:sp>
    </p:spTree>
    <p:extLst>
      <p:ext uri="{BB962C8B-B14F-4D97-AF65-F5344CB8AC3E}">
        <p14:creationId xmlns:p14="http://schemas.microsoft.com/office/powerpoint/2010/main" val="3301736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6E6A-7E97-6BB5-0D68-AACC6725FA1C}"/>
              </a:ext>
            </a:extLst>
          </p:cNvPr>
          <p:cNvSpPr>
            <a:spLocks noGrp="1"/>
          </p:cNvSpPr>
          <p:nvPr>
            <p:ph type="title"/>
          </p:nvPr>
        </p:nvSpPr>
        <p:spPr>
          <a:xfrm>
            <a:off x="1371600" y="660400"/>
            <a:ext cx="9601200" cy="1485900"/>
          </a:xfrm>
        </p:spPr>
        <p:txBody>
          <a:bodyPr/>
          <a:lstStyle/>
          <a:p>
            <a:r>
              <a:rPr lang="en-GB" dirty="0"/>
              <a:t>Introduction</a:t>
            </a:r>
          </a:p>
        </p:txBody>
      </p:sp>
      <p:sp>
        <p:nvSpPr>
          <p:cNvPr id="3" name="Content Placeholder 2">
            <a:extLst>
              <a:ext uri="{FF2B5EF4-FFF2-40B4-BE49-F238E27FC236}">
                <a16:creationId xmlns:a16="http://schemas.microsoft.com/office/drawing/2014/main" id="{4C6AA534-40CC-8438-0773-510EB5EB16D9}"/>
              </a:ext>
            </a:extLst>
          </p:cNvPr>
          <p:cNvSpPr>
            <a:spLocks noGrp="1"/>
          </p:cNvSpPr>
          <p:nvPr>
            <p:ph idx="1"/>
          </p:nvPr>
        </p:nvSpPr>
        <p:spPr/>
        <p:txBody>
          <a:bodyPr/>
          <a:lstStyle/>
          <a:p>
            <a:r>
              <a:rPr lang="en-GB" dirty="0"/>
              <a:t>Overview of the problem</a:t>
            </a:r>
          </a:p>
          <a:p>
            <a:r>
              <a:rPr lang="en-GB" dirty="0"/>
              <a:t>Approach for the solution</a:t>
            </a:r>
          </a:p>
          <a:p>
            <a:r>
              <a:rPr lang="en-GB" dirty="0"/>
              <a:t>Key findings and insights</a:t>
            </a:r>
          </a:p>
          <a:p>
            <a:r>
              <a:rPr lang="en-GB" dirty="0"/>
              <a:t>Business recommendations</a:t>
            </a:r>
            <a:endParaRPr lang="en-CA" dirty="0"/>
          </a:p>
        </p:txBody>
      </p:sp>
    </p:spTree>
    <p:extLst>
      <p:ext uri="{BB962C8B-B14F-4D97-AF65-F5344CB8AC3E}">
        <p14:creationId xmlns:p14="http://schemas.microsoft.com/office/powerpoint/2010/main" val="244740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F258-8392-1F54-531A-862D32CD06B4}"/>
              </a:ext>
            </a:extLst>
          </p:cNvPr>
          <p:cNvSpPr>
            <a:spLocks noGrp="1"/>
          </p:cNvSpPr>
          <p:nvPr>
            <p:ph type="title"/>
          </p:nvPr>
        </p:nvSpPr>
        <p:spPr/>
        <p:txBody>
          <a:bodyPr/>
          <a:lstStyle/>
          <a:p>
            <a:r>
              <a:rPr lang="en-CA" dirty="0"/>
              <a:t>Problem and Objective:</a:t>
            </a:r>
          </a:p>
        </p:txBody>
      </p:sp>
      <p:sp>
        <p:nvSpPr>
          <p:cNvPr id="3" name="Content Placeholder 2">
            <a:extLst>
              <a:ext uri="{FF2B5EF4-FFF2-40B4-BE49-F238E27FC236}">
                <a16:creationId xmlns:a16="http://schemas.microsoft.com/office/drawing/2014/main" id="{55BB2B45-94B7-F21D-8B79-98BEC613F0E9}"/>
              </a:ext>
            </a:extLst>
          </p:cNvPr>
          <p:cNvSpPr>
            <a:spLocks noGrp="1"/>
          </p:cNvSpPr>
          <p:nvPr>
            <p:ph idx="1"/>
          </p:nvPr>
        </p:nvSpPr>
        <p:spPr/>
        <p:txBody>
          <a:bodyPr/>
          <a:lstStyle/>
          <a:p>
            <a:r>
              <a:rPr lang="en-GB" dirty="0"/>
              <a:t>The demand for used cars in the Indian market is huge these days. Because new car sales have slowed. Recently, the used car market has continued to grow in recent years and is now bigger than the new car market. Cars4u needs provide a more accurate and reliable way to estimate the value of a Used Car to price the cars accordingly.</a:t>
            </a:r>
          </a:p>
          <a:p>
            <a:r>
              <a:rPr lang="en-GB" dirty="0"/>
              <a:t>Come up with a pricing model that can effectively predict the price of used cars and can help the business in devising profitable strategies using differential pricing.</a:t>
            </a:r>
            <a:endParaRPr lang="en-CA" dirty="0"/>
          </a:p>
        </p:txBody>
      </p:sp>
    </p:spTree>
    <p:extLst>
      <p:ext uri="{BB962C8B-B14F-4D97-AF65-F5344CB8AC3E}">
        <p14:creationId xmlns:p14="http://schemas.microsoft.com/office/powerpoint/2010/main" val="116939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225A-83AB-BD1B-AF14-D6E82C21CB5B}"/>
              </a:ext>
            </a:extLst>
          </p:cNvPr>
          <p:cNvSpPr>
            <a:spLocks noGrp="1"/>
          </p:cNvSpPr>
          <p:nvPr>
            <p:ph idx="1"/>
          </p:nvPr>
        </p:nvSpPr>
        <p:spPr>
          <a:xfrm>
            <a:off x="1371600" y="317500"/>
            <a:ext cx="9601200" cy="6261100"/>
          </a:xfrm>
        </p:spPr>
        <p:txBody>
          <a:bodyPr>
            <a:normAutofit fontScale="92500" lnSpcReduction="10000"/>
          </a:bodyPr>
          <a:lstStyle/>
          <a:p>
            <a:pPr marL="0" indent="0">
              <a:buNone/>
            </a:pPr>
            <a:r>
              <a:rPr lang="en-GB" dirty="0"/>
              <a:t>The dataset contains 7253 records with 14 columns of fields following attributes:</a:t>
            </a:r>
          </a:p>
          <a:p>
            <a:r>
              <a:rPr lang="en-GB" b="1" dirty="0" err="1"/>
              <a:t>S.No</a:t>
            </a:r>
            <a:r>
              <a:rPr lang="en-GB" b="1" dirty="0"/>
              <a:t>.: </a:t>
            </a:r>
            <a:r>
              <a:rPr lang="en-GB" dirty="0"/>
              <a:t>Serial Number</a:t>
            </a:r>
          </a:p>
          <a:p>
            <a:r>
              <a:rPr lang="en-GB" b="1" dirty="0"/>
              <a:t>Name: </a:t>
            </a:r>
            <a:r>
              <a:rPr lang="en-GB" dirty="0"/>
              <a:t>Name of the car which includes Brand name and Model name</a:t>
            </a:r>
          </a:p>
          <a:p>
            <a:r>
              <a:rPr lang="en-GB" b="1" dirty="0"/>
              <a:t>Location: </a:t>
            </a:r>
            <a:r>
              <a:rPr lang="en-GB" dirty="0"/>
              <a:t>The location in which the car is being sold or is available for purchase (Cities)</a:t>
            </a:r>
          </a:p>
          <a:p>
            <a:r>
              <a:rPr lang="en-GB" b="1" dirty="0"/>
              <a:t>Year: </a:t>
            </a:r>
            <a:r>
              <a:rPr lang="en-GB" dirty="0"/>
              <a:t>Manufacturing year of the car</a:t>
            </a:r>
          </a:p>
          <a:p>
            <a:r>
              <a:rPr lang="en-GB" b="1" dirty="0" err="1"/>
              <a:t>Kilometers_driven</a:t>
            </a:r>
            <a:r>
              <a:rPr lang="en-GB" b="1" dirty="0"/>
              <a:t>: </a:t>
            </a:r>
            <a:r>
              <a:rPr lang="en-GB" dirty="0"/>
              <a:t>The total </a:t>
            </a:r>
            <a:r>
              <a:rPr lang="en-GB" dirty="0" err="1"/>
              <a:t>kilometers</a:t>
            </a:r>
            <a:r>
              <a:rPr lang="en-GB" dirty="0"/>
              <a:t> driven in the car by the previous owner(s) in KM</a:t>
            </a:r>
          </a:p>
          <a:p>
            <a:r>
              <a:rPr lang="en-GB" b="1" dirty="0" err="1"/>
              <a:t>Fuel_Type</a:t>
            </a:r>
            <a:r>
              <a:rPr lang="en-GB" b="1" dirty="0"/>
              <a:t>: </a:t>
            </a:r>
            <a:r>
              <a:rPr lang="en-GB" dirty="0"/>
              <a:t>The type of fuel used by the car (Petrol, Diesel, Electric, CNG, LPG)</a:t>
            </a:r>
          </a:p>
          <a:p>
            <a:r>
              <a:rPr lang="en-GB" b="1" dirty="0"/>
              <a:t>Transmission: </a:t>
            </a:r>
            <a:r>
              <a:rPr lang="en-GB" dirty="0"/>
              <a:t>The type of transmission used by the car (Automatic / Manual)</a:t>
            </a:r>
          </a:p>
          <a:p>
            <a:r>
              <a:rPr lang="en-GB" b="1" dirty="0"/>
              <a:t>Owner: </a:t>
            </a:r>
            <a:r>
              <a:rPr lang="en-GB" dirty="0"/>
              <a:t>Type of ownership</a:t>
            </a:r>
          </a:p>
          <a:p>
            <a:r>
              <a:rPr lang="en-GB" b="1" dirty="0"/>
              <a:t>Mileage: </a:t>
            </a:r>
            <a:r>
              <a:rPr lang="en-GB" dirty="0"/>
              <a:t>The standard mileage offered by the car company in KMPL or KM/KG</a:t>
            </a:r>
          </a:p>
          <a:p>
            <a:r>
              <a:rPr lang="en-GB" b="1" dirty="0"/>
              <a:t>Engine: </a:t>
            </a:r>
            <a:r>
              <a:rPr lang="en-GB" dirty="0"/>
              <a:t>The displacement volume of the engine in CC</a:t>
            </a:r>
          </a:p>
          <a:p>
            <a:r>
              <a:rPr lang="en-GB" b="1" dirty="0"/>
              <a:t>Power: </a:t>
            </a:r>
            <a:r>
              <a:rPr lang="en-GB" dirty="0"/>
              <a:t>The maximum power of the engine in BHP</a:t>
            </a:r>
          </a:p>
          <a:p>
            <a:r>
              <a:rPr lang="en-GB" b="1" dirty="0"/>
              <a:t>Seats: </a:t>
            </a:r>
            <a:r>
              <a:rPr lang="en-GB" dirty="0"/>
              <a:t>The number of seats in the car</a:t>
            </a:r>
          </a:p>
          <a:p>
            <a:r>
              <a:rPr lang="en-GB" b="1" dirty="0" err="1"/>
              <a:t>New_Price</a:t>
            </a:r>
            <a:r>
              <a:rPr lang="en-GB" b="1" dirty="0"/>
              <a:t>: </a:t>
            </a:r>
            <a:r>
              <a:rPr lang="en-GB" dirty="0"/>
              <a:t>The price of a new car of the same model in INR 100,000</a:t>
            </a:r>
          </a:p>
          <a:p>
            <a:r>
              <a:rPr lang="en-GB" b="1" dirty="0"/>
              <a:t>Price: </a:t>
            </a:r>
            <a:r>
              <a:rPr lang="en-GB" dirty="0"/>
              <a:t>The price of the used car in INR 100,000</a:t>
            </a:r>
            <a:endParaRPr lang="en-CA" dirty="0"/>
          </a:p>
        </p:txBody>
      </p:sp>
    </p:spTree>
    <p:extLst>
      <p:ext uri="{BB962C8B-B14F-4D97-AF65-F5344CB8AC3E}">
        <p14:creationId xmlns:p14="http://schemas.microsoft.com/office/powerpoint/2010/main" val="95250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2AF4-A442-96BF-C78D-32B2AF383D79}"/>
              </a:ext>
            </a:extLst>
          </p:cNvPr>
          <p:cNvSpPr>
            <a:spLocks noGrp="1"/>
          </p:cNvSpPr>
          <p:nvPr>
            <p:ph type="title"/>
          </p:nvPr>
        </p:nvSpPr>
        <p:spPr/>
        <p:txBody>
          <a:bodyPr/>
          <a:lstStyle/>
          <a:p>
            <a:r>
              <a:rPr lang="en-CA" dirty="0"/>
              <a:t>Solution Design:</a:t>
            </a:r>
            <a:br>
              <a:rPr lang="en-CA" dirty="0"/>
            </a:br>
            <a:endParaRPr lang="en-CA" dirty="0"/>
          </a:p>
        </p:txBody>
      </p:sp>
      <p:sp>
        <p:nvSpPr>
          <p:cNvPr id="3" name="Content Placeholder 2">
            <a:extLst>
              <a:ext uri="{FF2B5EF4-FFF2-40B4-BE49-F238E27FC236}">
                <a16:creationId xmlns:a16="http://schemas.microsoft.com/office/drawing/2014/main" id="{E68B42FC-9046-9312-AB53-6B834E149438}"/>
              </a:ext>
            </a:extLst>
          </p:cNvPr>
          <p:cNvSpPr>
            <a:spLocks noGrp="1"/>
          </p:cNvSpPr>
          <p:nvPr>
            <p:ph idx="1"/>
          </p:nvPr>
        </p:nvSpPr>
        <p:spPr/>
        <p:txBody>
          <a:bodyPr>
            <a:normAutofit lnSpcReduction="10000"/>
          </a:bodyPr>
          <a:lstStyle/>
          <a:p>
            <a:r>
              <a:rPr lang="en-GB" dirty="0"/>
              <a:t>Use regression models to help design a solution as</a:t>
            </a:r>
          </a:p>
          <a:p>
            <a:pPr lvl="1"/>
            <a:r>
              <a:rPr lang="en-GB" dirty="0"/>
              <a:t>Problem involves predicting a continuous target variable (car prices).</a:t>
            </a:r>
          </a:p>
          <a:p>
            <a:pPr lvl="1"/>
            <a:r>
              <a:rPr lang="en-GB" dirty="0"/>
              <a:t>Regression models are well-suited for such tasks</a:t>
            </a:r>
          </a:p>
          <a:p>
            <a:pPr lvl="1"/>
            <a:r>
              <a:rPr lang="en-GB" dirty="0"/>
              <a:t>Regression models can provide insights into the factors that affect car prices and help in pricing strategies.</a:t>
            </a:r>
          </a:p>
          <a:p>
            <a:r>
              <a:rPr lang="en-GB" dirty="0"/>
              <a:t>Data Preprocessing Steps were used for handling missing values, outliers, inconsistencies, handling skewness and other steps.</a:t>
            </a:r>
          </a:p>
          <a:p>
            <a:r>
              <a:rPr lang="en-GB" dirty="0"/>
              <a:t>Data was also populated based on name of the car.</a:t>
            </a:r>
          </a:p>
          <a:p>
            <a:r>
              <a:rPr lang="en-GB" dirty="0"/>
              <a:t>Train various models with regression and identify which is the more performant model for more accurate predictions.</a:t>
            </a:r>
          </a:p>
        </p:txBody>
      </p:sp>
    </p:spTree>
    <p:extLst>
      <p:ext uri="{BB962C8B-B14F-4D97-AF65-F5344CB8AC3E}">
        <p14:creationId xmlns:p14="http://schemas.microsoft.com/office/powerpoint/2010/main" val="378481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AFCC-AF56-06BD-63F3-3720514F7061}"/>
              </a:ext>
            </a:extLst>
          </p:cNvPr>
          <p:cNvSpPr>
            <a:spLocks noGrp="1"/>
          </p:cNvSpPr>
          <p:nvPr>
            <p:ph type="title"/>
          </p:nvPr>
        </p:nvSpPr>
        <p:spPr/>
        <p:txBody>
          <a:bodyPr/>
          <a:lstStyle/>
          <a:p>
            <a:endParaRPr lang="en-CA"/>
          </a:p>
        </p:txBody>
      </p:sp>
      <p:graphicFrame>
        <p:nvGraphicFramePr>
          <p:cNvPr id="10" name="Content Placeholder 9">
            <a:extLst>
              <a:ext uri="{FF2B5EF4-FFF2-40B4-BE49-F238E27FC236}">
                <a16:creationId xmlns:a16="http://schemas.microsoft.com/office/drawing/2014/main" id="{9E0466C6-A3B5-0CDD-0521-50DD7A5EB88C}"/>
              </a:ext>
            </a:extLst>
          </p:cNvPr>
          <p:cNvGraphicFramePr>
            <a:graphicFrameLocks noGrp="1"/>
          </p:cNvGraphicFramePr>
          <p:nvPr>
            <p:ph idx="1"/>
            <p:extLst>
              <p:ext uri="{D42A27DB-BD31-4B8C-83A1-F6EECF244321}">
                <p14:modId xmlns:p14="http://schemas.microsoft.com/office/powerpoint/2010/main" val="3849182540"/>
              </p:ext>
            </p:extLst>
          </p:nvPr>
        </p:nvGraphicFramePr>
        <p:xfrm>
          <a:off x="993912" y="265042"/>
          <a:ext cx="10906539" cy="64538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438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FAC7C2-7C2E-43D3-388A-F56237730EFB}"/>
              </a:ext>
            </a:extLst>
          </p:cNvPr>
          <p:cNvGraphicFramePr>
            <a:graphicFrameLocks noGrp="1"/>
          </p:cNvGraphicFramePr>
          <p:nvPr>
            <p:extLst>
              <p:ext uri="{D42A27DB-BD31-4B8C-83A1-F6EECF244321}">
                <p14:modId xmlns:p14="http://schemas.microsoft.com/office/powerpoint/2010/main" val="3250773827"/>
              </p:ext>
            </p:extLst>
          </p:nvPr>
        </p:nvGraphicFramePr>
        <p:xfrm>
          <a:off x="889000" y="1435100"/>
          <a:ext cx="11036304" cy="5118097"/>
        </p:xfrm>
        <a:graphic>
          <a:graphicData uri="http://schemas.openxmlformats.org/drawingml/2006/table">
            <a:tbl>
              <a:tblPr>
                <a:tableStyleId>{E929F9F4-4A8F-4326-A1B4-22849713DDAB}</a:tableStyleId>
              </a:tblPr>
              <a:tblGrid>
                <a:gridCol w="919692">
                  <a:extLst>
                    <a:ext uri="{9D8B030D-6E8A-4147-A177-3AD203B41FA5}">
                      <a16:colId xmlns:a16="http://schemas.microsoft.com/office/drawing/2014/main" val="2065359146"/>
                    </a:ext>
                  </a:extLst>
                </a:gridCol>
                <a:gridCol w="919692">
                  <a:extLst>
                    <a:ext uri="{9D8B030D-6E8A-4147-A177-3AD203B41FA5}">
                      <a16:colId xmlns:a16="http://schemas.microsoft.com/office/drawing/2014/main" val="4147074295"/>
                    </a:ext>
                  </a:extLst>
                </a:gridCol>
                <a:gridCol w="919692">
                  <a:extLst>
                    <a:ext uri="{9D8B030D-6E8A-4147-A177-3AD203B41FA5}">
                      <a16:colId xmlns:a16="http://schemas.microsoft.com/office/drawing/2014/main" val="1527231976"/>
                    </a:ext>
                  </a:extLst>
                </a:gridCol>
                <a:gridCol w="919692">
                  <a:extLst>
                    <a:ext uri="{9D8B030D-6E8A-4147-A177-3AD203B41FA5}">
                      <a16:colId xmlns:a16="http://schemas.microsoft.com/office/drawing/2014/main" val="3719506020"/>
                    </a:ext>
                  </a:extLst>
                </a:gridCol>
                <a:gridCol w="919692">
                  <a:extLst>
                    <a:ext uri="{9D8B030D-6E8A-4147-A177-3AD203B41FA5}">
                      <a16:colId xmlns:a16="http://schemas.microsoft.com/office/drawing/2014/main" val="2739260556"/>
                    </a:ext>
                  </a:extLst>
                </a:gridCol>
                <a:gridCol w="919692">
                  <a:extLst>
                    <a:ext uri="{9D8B030D-6E8A-4147-A177-3AD203B41FA5}">
                      <a16:colId xmlns:a16="http://schemas.microsoft.com/office/drawing/2014/main" val="21347039"/>
                    </a:ext>
                  </a:extLst>
                </a:gridCol>
                <a:gridCol w="919692">
                  <a:extLst>
                    <a:ext uri="{9D8B030D-6E8A-4147-A177-3AD203B41FA5}">
                      <a16:colId xmlns:a16="http://schemas.microsoft.com/office/drawing/2014/main" val="84080684"/>
                    </a:ext>
                  </a:extLst>
                </a:gridCol>
                <a:gridCol w="919692">
                  <a:extLst>
                    <a:ext uri="{9D8B030D-6E8A-4147-A177-3AD203B41FA5}">
                      <a16:colId xmlns:a16="http://schemas.microsoft.com/office/drawing/2014/main" val="1751595531"/>
                    </a:ext>
                  </a:extLst>
                </a:gridCol>
                <a:gridCol w="919692">
                  <a:extLst>
                    <a:ext uri="{9D8B030D-6E8A-4147-A177-3AD203B41FA5}">
                      <a16:colId xmlns:a16="http://schemas.microsoft.com/office/drawing/2014/main" val="2333794686"/>
                    </a:ext>
                  </a:extLst>
                </a:gridCol>
                <a:gridCol w="919692">
                  <a:extLst>
                    <a:ext uri="{9D8B030D-6E8A-4147-A177-3AD203B41FA5}">
                      <a16:colId xmlns:a16="http://schemas.microsoft.com/office/drawing/2014/main" val="1795969249"/>
                    </a:ext>
                  </a:extLst>
                </a:gridCol>
                <a:gridCol w="919692">
                  <a:extLst>
                    <a:ext uri="{9D8B030D-6E8A-4147-A177-3AD203B41FA5}">
                      <a16:colId xmlns:a16="http://schemas.microsoft.com/office/drawing/2014/main" val="3243337956"/>
                    </a:ext>
                  </a:extLst>
                </a:gridCol>
                <a:gridCol w="919692">
                  <a:extLst>
                    <a:ext uri="{9D8B030D-6E8A-4147-A177-3AD203B41FA5}">
                      <a16:colId xmlns:a16="http://schemas.microsoft.com/office/drawing/2014/main" val="225326656"/>
                    </a:ext>
                  </a:extLst>
                </a:gridCol>
              </a:tblGrid>
              <a:tr h="964281">
                <a:tc>
                  <a:txBody>
                    <a:bodyPr/>
                    <a:lstStyle/>
                    <a:p>
                      <a:pPr algn="r"/>
                      <a:br>
                        <a:rPr lang="en-CA" sz="1400" b="1" dirty="0">
                          <a:effectLst/>
                        </a:rPr>
                      </a:br>
                      <a:r>
                        <a:rPr lang="en-CA" sz="1400" b="1" dirty="0">
                          <a:effectLst/>
                        </a:rPr>
                        <a:t>Metric</a:t>
                      </a:r>
                    </a:p>
                  </a:txBody>
                  <a:tcPr marL="51904" marR="51904" marT="25952" marB="25952" anchor="ctr"/>
                </a:tc>
                <a:tc>
                  <a:txBody>
                    <a:bodyPr/>
                    <a:lstStyle/>
                    <a:p>
                      <a:pPr algn="r"/>
                      <a:br>
                        <a:rPr lang="en-CA" sz="1400" b="1" dirty="0">
                          <a:effectLst/>
                        </a:rPr>
                      </a:br>
                      <a:r>
                        <a:rPr lang="en-CA" sz="1400" b="1" dirty="0">
                          <a:effectLst/>
                        </a:rPr>
                        <a:t>Year</a:t>
                      </a:r>
                    </a:p>
                  </a:txBody>
                  <a:tcPr marL="51904" marR="51904" marT="25952" marB="25952" anchor="ctr"/>
                </a:tc>
                <a:tc>
                  <a:txBody>
                    <a:bodyPr/>
                    <a:lstStyle/>
                    <a:p>
                      <a:pPr algn="r"/>
                      <a:r>
                        <a:rPr lang="en-CA" sz="1400" b="1" dirty="0" err="1">
                          <a:effectLst/>
                        </a:rPr>
                        <a:t>Kilometers_Driven</a:t>
                      </a:r>
                      <a:endParaRPr lang="en-CA" sz="1400" b="1" dirty="0">
                        <a:effectLst/>
                      </a:endParaRPr>
                    </a:p>
                  </a:txBody>
                  <a:tcPr marL="51904" marR="51904" marT="25952" marB="25952" anchor="ctr"/>
                </a:tc>
                <a:tc>
                  <a:txBody>
                    <a:bodyPr/>
                    <a:lstStyle/>
                    <a:p>
                      <a:pPr algn="r"/>
                      <a:r>
                        <a:rPr lang="en-CA" sz="1400" b="1" dirty="0">
                          <a:effectLst/>
                        </a:rPr>
                        <a:t>Mileage</a:t>
                      </a:r>
                    </a:p>
                  </a:txBody>
                  <a:tcPr marL="51904" marR="51904" marT="25952" marB="25952" anchor="ctr"/>
                </a:tc>
                <a:tc>
                  <a:txBody>
                    <a:bodyPr/>
                    <a:lstStyle/>
                    <a:p>
                      <a:pPr algn="r"/>
                      <a:r>
                        <a:rPr lang="en-CA" sz="1400" b="1" dirty="0">
                          <a:effectLst/>
                        </a:rPr>
                        <a:t>Engine</a:t>
                      </a:r>
                    </a:p>
                  </a:txBody>
                  <a:tcPr marL="51904" marR="51904" marT="25952" marB="25952" anchor="ctr"/>
                </a:tc>
                <a:tc>
                  <a:txBody>
                    <a:bodyPr/>
                    <a:lstStyle/>
                    <a:p>
                      <a:pPr algn="r"/>
                      <a:r>
                        <a:rPr lang="en-CA" sz="1400" b="1" dirty="0">
                          <a:effectLst/>
                        </a:rPr>
                        <a:t>Power</a:t>
                      </a:r>
                    </a:p>
                  </a:txBody>
                  <a:tcPr marL="51904" marR="51904" marT="25952" marB="25952" anchor="ctr"/>
                </a:tc>
                <a:tc>
                  <a:txBody>
                    <a:bodyPr/>
                    <a:lstStyle/>
                    <a:p>
                      <a:pPr algn="r"/>
                      <a:r>
                        <a:rPr lang="en-CA" sz="1400" b="1" dirty="0">
                          <a:effectLst/>
                        </a:rPr>
                        <a:t>Seats</a:t>
                      </a:r>
                    </a:p>
                  </a:txBody>
                  <a:tcPr marL="51904" marR="51904" marT="25952" marB="25952" anchor="ctr"/>
                </a:tc>
                <a:tc>
                  <a:txBody>
                    <a:bodyPr/>
                    <a:lstStyle/>
                    <a:p>
                      <a:pPr algn="r"/>
                      <a:r>
                        <a:rPr lang="en-CA" sz="1400" b="1" dirty="0" err="1">
                          <a:effectLst/>
                        </a:rPr>
                        <a:t>New_price</a:t>
                      </a:r>
                      <a:endParaRPr lang="en-CA" sz="1400" b="1" dirty="0">
                        <a:effectLst/>
                      </a:endParaRPr>
                    </a:p>
                  </a:txBody>
                  <a:tcPr marL="51904" marR="51904" marT="25952" marB="25952" anchor="ctr"/>
                </a:tc>
                <a:tc>
                  <a:txBody>
                    <a:bodyPr/>
                    <a:lstStyle/>
                    <a:p>
                      <a:pPr algn="r"/>
                      <a:r>
                        <a:rPr lang="en-CA" sz="1400" b="1" dirty="0">
                          <a:effectLst/>
                        </a:rPr>
                        <a:t>Price</a:t>
                      </a:r>
                    </a:p>
                  </a:txBody>
                  <a:tcPr marL="51904" marR="51904" marT="25952" marB="25952" anchor="ctr"/>
                </a:tc>
                <a:tc>
                  <a:txBody>
                    <a:bodyPr/>
                    <a:lstStyle/>
                    <a:p>
                      <a:pPr algn="r"/>
                      <a:r>
                        <a:rPr lang="en-CA" sz="1400" b="1" dirty="0" err="1">
                          <a:effectLst/>
                        </a:rPr>
                        <a:t>Previous_Owner</a:t>
                      </a:r>
                      <a:endParaRPr lang="en-CA" sz="1400" b="1" dirty="0">
                        <a:effectLst/>
                      </a:endParaRPr>
                    </a:p>
                  </a:txBody>
                  <a:tcPr marL="51904" marR="51904" marT="25952" marB="25952" anchor="ctr"/>
                </a:tc>
                <a:tc>
                  <a:txBody>
                    <a:bodyPr/>
                    <a:lstStyle/>
                    <a:p>
                      <a:pPr algn="r"/>
                      <a:r>
                        <a:rPr lang="en-CA" sz="1400" b="1" dirty="0" err="1">
                          <a:effectLst/>
                        </a:rPr>
                        <a:t>Kilometers_Driven_Log</a:t>
                      </a:r>
                      <a:endParaRPr lang="en-CA" sz="1400" b="1" dirty="0">
                        <a:effectLst/>
                      </a:endParaRPr>
                    </a:p>
                  </a:txBody>
                  <a:tcPr marL="51904" marR="51904" marT="25952" marB="25952" anchor="ctr"/>
                </a:tc>
                <a:tc>
                  <a:txBody>
                    <a:bodyPr/>
                    <a:lstStyle/>
                    <a:p>
                      <a:pPr algn="r"/>
                      <a:r>
                        <a:rPr lang="en-CA" sz="1400" b="1" dirty="0" err="1">
                          <a:effectLst/>
                        </a:rPr>
                        <a:t>Price_Log</a:t>
                      </a:r>
                      <a:endParaRPr lang="en-CA" sz="1400" b="1" dirty="0">
                        <a:effectLst/>
                      </a:endParaRPr>
                    </a:p>
                  </a:txBody>
                  <a:tcPr marL="51904" marR="51904" marT="25952" marB="25952" anchor="ctr"/>
                </a:tc>
                <a:extLst>
                  <a:ext uri="{0D108BD9-81ED-4DB2-BD59-A6C34878D82A}">
                    <a16:rowId xmlns:a16="http://schemas.microsoft.com/office/drawing/2014/main" val="2642842074"/>
                  </a:ext>
                </a:extLst>
              </a:tr>
              <a:tr h="519227">
                <a:tc>
                  <a:txBody>
                    <a:bodyPr/>
                    <a:lstStyle/>
                    <a:p>
                      <a:pPr fontAlgn="ctr"/>
                      <a:r>
                        <a:rPr lang="en-CA" sz="1200" b="1" dirty="0">
                          <a:effectLst/>
                        </a:rPr>
                        <a:t>count</a:t>
                      </a:r>
                    </a:p>
                  </a:txBody>
                  <a:tcPr marL="51904" marR="51904" marT="25952" marB="25952" anchor="ctr"/>
                </a:tc>
                <a:tc>
                  <a:txBody>
                    <a:bodyPr/>
                    <a:lstStyle/>
                    <a:p>
                      <a:pPr algn="r"/>
                      <a:r>
                        <a:rPr lang="en-CA" sz="1200" dirty="0">
                          <a:effectLst/>
                        </a:rPr>
                        <a:t>6018.00</a:t>
                      </a:r>
                    </a:p>
                  </a:txBody>
                  <a:tcPr marL="51904" marR="51904" marT="25952" marB="25952" anchor="ctr"/>
                </a:tc>
                <a:tc>
                  <a:txBody>
                    <a:bodyPr/>
                    <a:lstStyle/>
                    <a:p>
                      <a:pPr algn="r"/>
                      <a:r>
                        <a:rPr lang="en-CA" sz="1200" dirty="0">
                          <a:effectLst/>
                        </a:rPr>
                        <a:t>6018.00</a:t>
                      </a:r>
                    </a:p>
                  </a:txBody>
                  <a:tcPr marL="51904" marR="51904" marT="25952" marB="25952" anchor="ctr"/>
                </a:tc>
                <a:tc>
                  <a:txBody>
                    <a:bodyPr/>
                    <a:lstStyle/>
                    <a:p>
                      <a:pPr algn="r"/>
                      <a:r>
                        <a:rPr lang="en-CA" sz="1200">
                          <a:effectLst/>
                        </a:rPr>
                        <a:t>6018.00</a:t>
                      </a:r>
                    </a:p>
                  </a:txBody>
                  <a:tcPr marL="51904" marR="51904" marT="25952" marB="25952" anchor="ctr"/>
                </a:tc>
                <a:tc>
                  <a:txBody>
                    <a:bodyPr/>
                    <a:lstStyle/>
                    <a:p>
                      <a:pPr algn="r"/>
                      <a:r>
                        <a:rPr lang="en-CA" sz="1200">
                          <a:effectLst/>
                        </a:rPr>
                        <a:t>6018.00</a:t>
                      </a:r>
                    </a:p>
                  </a:txBody>
                  <a:tcPr marL="51904" marR="51904" marT="25952" marB="25952" anchor="ctr"/>
                </a:tc>
                <a:tc>
                  <a:txBody>
                    <a:bodyPr/>
                    <a:lstStyle/>
                    <a:p>
                      <a:pPr algn="r"/>
                      <a:r>
                        <a:rPr lang="en-CA" sz="1200" dirty="0">
                          <a:effectLst/>
                        </a:rPr>
                        <a:t>6018.00</a:t>
                      </a:r>
                    </a:p>
                  </a:txBody>
                  <a:tcPr marL="51904" marR="51904" marT="25952" marB="25952" anchor="ctr"/>
                </a:tc>
                <a:tc>
                  <a:txBody>
                    <a:bodyPr/>
                    <a:lstStyle/>
                    <a:p>
                      <a:pPr algn="r"/>
                      <a:r>
                        <a:rPr lang="en-CA" sz="1200">
                          <a:effectLst/>
                        </a:rPr>
                        <a:t>6018.00</a:t>
                      </a:r>
                    </a:p>
                  </a:txBody>
                  <a:tcPr marL="51904" marR="51904" marT="25952" marB="25952" anchor="ctr"/>
                </a:tc>
                <a:tc>
                  <a:txBody>
                    <a:bodyPr/>
                    <a:lstStyle/>
                    <a:p>
                      <a:pPr algn="r"/>
                      <a:r>
                        <a:rPr lang="en-CA" sz="1200">
                          <a:effectLst/>
                        </a:rPr>
                        <a:t>6018.00</a:t>
                      </a:r>
                    </a:p>
                  </a:txBody>
                  <a:tcPr marL="51904" marR="51904" marT="25952" marB="25952" anchor="ctr"/>
                </a:tc>
                <a:tc>
                  <a:txBody>
                    <a:bodyPr/>
                    <a:lstStyle/>
                    <a:p>
                      <a:pPr algn="r"/>
                      <a:r>
                        <a:rPr lang="en-CA" sz="1200" dirty="0">
                          <a:effectLst/>
                        </a:rPr>
                        <a:t>6018.00</a:t>
                      </a:r>
                    </a:p>
                  </a:txBody>
                  <a:tcPr marL="51904" marR="51904" marT="25952" marB="25952" anchor="ctr"/>
                </a:tc>
                <a:tc>
                  <a:txBody>
                    <a:bodyPr/>
                    <a:lstStyle/>
                    <a:p>
                      <a:pPr algn="r"/>
                      <a:r>
                        <a:rPr lang="en-CA" sz="1200">
                          <a:effectLst/>
                        </a:rPr>
                        <a:t>6018.00</a:t>
                      </a:r>
                    </a:p>
                  </a:txBody>
                  <a:tcPr marL="51904" marR="51904" marT="25952" marB="25952" anchor="ctr"/>
                </a:tc>
                <a:tc>
                  <a:txBody>
                    <a:bodyPr/>
                    <a:lstStyle/>
                    <a:p>
                      <a:pPr algn="r"/>
                      <a:r>
                        <a:rPr lang="en-CA" sz="1200">
                          <a:effectLst/>
                        </a:rPr>
                        <a:t>6018.00</a:t>
                      </a:r>
                    </a:p>
                  </a:txBody>
                  <a:tcPr marL="51904" marR="51904" marT="25952" marB="25952" anchor="ctr"/>
                </a:tc>
                <a:tc>
                  <a:txBody>
                    <a:bodyPr/>
                    <a:lstStyle/>
                    <a:p>
                      <a:pPr algn="r"/>
                      <a:r>
                        <a:rPr lang="en-CA" sz="1200">
                          <a:effectLst/>
                        </a:rPr>
                        <a:t>6018.00</a:t>
                      </a:r>
                    </a:p>
                  </a:txBody>
                  <a:tcPr marL="51904" marR="51904" marT="25952" marB="25952" anchor="ctr"/>
                </a:tc>
                <a:extLst>
                  <a:ext uri="{0D108BD9-81ED-4DB2-BD59-A6C34878D82A}">
                    <a16:rowId xmlns:a16="http://schemas.microsoft.com/office/drawing/2014/main" val="2785074511"/>
                  </a:ext>
                </a:extLst>
              </a:tr>
              <a:tr h="519227">
                <a:tc>
                  <a:txBody>
                    <a:bodyPr/>
                    <a:lstStyle/>
                    <a:p>
                      <a:pPr fontAlgn="ctr"/>
                      <a:r>
                        <a:rPr lang="en-CA" sz="1200" b="1">
                          <a:effectLst/>
                        </a:rPr>
                        <a:t>mean</a:t>
                      </a:r>
                    </a:p>
                  </a:txBody>
                  <a:tcPr marL="51904" marR="51904" marT="25952" marB="25952" anchor="ctr"/>
                </a:tc>
                <a:tc>
                  <a:txBody>
                    <a:bodyPr/>
                    <a:lstStyle/>
                    <a:p>
                      <a:pPr algn="r"/>
                      <a:r>
                        <a:rPr lang="en-CA" sz="1200">
                          <a:effectLst/>
                        </a:rPr>
                        <a:t>2013.36</a:t>
                      </a:r>
                    </a:p>
                  </a:txBody>
                  <a:tcPr marL="51904" marR="51904" marT="25952" marB="25952" anchor="ctr"/>
                </a:tc>
                <a:tc>
                  <a:txBody>
                    <a:bodyPr/>
                    <a:lstStyle/>
                    <a:p>
                      <a:pPr algn="r"/>
                      <a:r>
                        <a:rPr lang="en-CA" sz="1200" dirty="0">
                          <a:effectLst/>
                        </a:rPr>
                        <a:t>57668.05</a:t>
                      </a:r>
                    </a:p>
                  </a:txBody>
                  <a:tcPr marL="51904" marR="51904" marT="25952" marB="25952" anchor="ctr"/>
                </a:tc>
                <a:tc>
                  <a:txBody>
                    <a:bodyPr/>
                    <a:lstStyle/>
                    <a:p>
                      <a:pPr algn="r"/>
                      <a:r>
                        <a:rPr lang="en-CA" sz="1200" dirty="0">
                          <a:effectLst/>
                        </a:rPr>
                        <a:t>18.14</a:t>
                      </a:r>
                    </a:p>
                  </a:txBody>
                  <a:tcPr marL="51904" marR="51904" marT="25952" marB="25952" anchor="ctr"/>
                </a:tc>
                <a:tc>
                  <a:txBody>
                    <a:bodyPr/>
                    <a:lstStyle/>
                    <a:p>
                      <a:pPr algn="r"/>
                      <a:r>
                        <a:rPr lang="en-CA" sz="1200" dirty="0">
                          <a:effectLst/>
                        </a:rPr>
                        <a:t>1620.38</a:t>
                      </a:r>
                    </a:p>
                  </a:txBody>
                  <a:tcPr marL="51904" marR="51904" marT="25952" marB="25952" anchor="ctr"/>
                </a:tc>
                <a:tc>
                  <a:txBody>
                    <a:bodyPr/>
                    <a:lstStyle/>
                    <a:p>
                      <a:pPr algn="r"/>
                      <a:r>
                        <a:rPr lang="en-CA" sz="1200">
                          <a:effectLst/>
                        </a:rPr>
                        <a:t>112.58</a:t>
                      </a:r>
                    </a:p>
                  </a:txBody>
                  <a:tcPr marL="51904" marR="51904" marT="25952" marB="25952" anchor="ctr"/>
                </a:tc>
                <a:tc>
                  <a:txBody>
                    <a:bodyPr/>
                    <a:lstStyle/>
                    <a:p>
                      <a:pPr algn="r"/>
                      <a:r>
                        <a:rPr lang="en-CA" sz="1200">
                          <a:effectLst/>
                        </a:rPr>
                        <a:t>5.28</a:t>
                      </a:r>
                    </a:p>
                  </a:txBody>
                  <a:tcPr marL="51904" marR="51904" marT="25952" marB="25952" anchor="ctr"/>
                </a:tc>
                <a:tc>
                  <a:txBody>
                    <a:bodyPr/>
                    <a:lstStyle/>
                    <a:p>
                      <a:pPr algn="r"/>
                      <a:r>
                        <a:rPr lang="en-CA" sz="1200">
                          <a:effectLst/>
                        </a:rPr>
                        <a:t>20.19</a:t>
                      </a:r>
                    </a:p>
                  </a:txBody>
                  <a:tcPr marL="51904" marR="51904" marT="25952" marB="25952" anchor="ctr"/>
                </a:tc>
                <a:tc>
                  <a:txBody>
                    <a:bodyPr/>
                    <a:lstStyle/>
                    <a:p>
                      <a:pPr algn="r"/>
                      <a:r>
                        <a:rPr lang="en-CA" sz="1200">
                          <a:effectLst/>
                        </a:rPr>
                        <a:t>9.47</a:t>
                      </a:r>
                    </a:p>
                  </a:txBody>
                  <a:tcPr marL="51904" marR="51904" marT="25952" marB="25952" anchor="ctr"/>
                </a:tc>
                <a:tc>
                  <a:txBody>
                    <a:bodyPr/>
                    <a:lstStyle/>
                    <a:p>
                      <a:pPr algn="r"/>
                      <a:r>
                        <a:rPr lang="en-CA" sz="1200">
                          <a:effectLst/>
                        </a:rPr>
                        <a:t>1.20</a:t>
                      </a:r>
                    </a:p>
                  </a:txBody>
                  <a:tcPr marL="51904" marR="51904" marT="25952" marB="25952" anchor="ctr"/>
                </a:tc>
                <a:tc>
                  <a:txBody>
                    <a:bodyPr/>
                    <a:lstStyle/>
                    <a:p>
                      <a:pPr algn="r"/>
                      <a:r>
                        <a:rPr lang="en-CA" sz="1200">
                          <a:effectLst/>
                        </a:rPr>
                        <a:t>10.76</a:t>
                      </a:r>
                    </a:p>
                  </a:txBody>
                  <a:tcPr marL="51904" marR="51904" marT="25952" marB="25952" anchor="ctr"/>
                </a:tc>
                <a:tc>
                  <a:txBody>
                    <a:bodyPr/>
                    <a:lstStyle/>
                    <a:p>
                      <a:pPr algn="r"/>
                      <a:r>
                        <a:rPr lang="en-CA" sz="1200">
                          <a:effectLst/>
                        </a:rPr>
                        <a:t>1.82</a:t>
                      </a:r>
                    </a:p>
                  </a:txBody>
                  <a:tcPr marL="51904" marR="51904" marT="25952" marB="25952" anchor="ctr"/>
                </a:tc>
                <a:extLst>
                  <a:ext uri="{0D108BD9-81ED-4DB2-BD59-A6C34878D82A}">
                    <a16:rowId xmlns:a16="http://schemas.microsoft.com/office/drawing/2014/main" val="385014541"/>
                  </a:ext>
                </a:extLst>
              </a:tr>
              <a:tr h="519227">
                <a:tc>
                  <a:txBody>
                    <a:bodyPr/>
                    <a:lstStyle/>
                    <a:p>
                      <a:pPr fontAlgn="ctr"/>
                      <a:r>
                        <a:rPr lang="en-CA" sz="1200" b="1">
                          <a:effectLst/>
                        </a:rPr>
                        <a:t>std</a:t>
                      </a:r>
                    </a:p>
                  </a:txBody>
                  <a:tcPr marL="51904" marR="51904" marT="25952" marB="25952" anchor="ctr"/>
                </a:tc>
                <a:tc>
                  <a:txBody>
                    <a:bodyPr/>
                    <a:lstStyle/>
                    <a:p>
                      <a:pPr algn="r"/>
                      <a:r>
                        <a:rPr lang="en-CA" sz="1200">
                          <a:effectLst/>
                        </a:rPr>
                        <a:t>3.27</a:t>
                      </a:r>
                    </a:p>
                  </a:txBody>
                  <a:tcPr marL="51904" marR="51904" marT="25952" marB="25952" anchor="ctr"/>
                </a:tc>
                <a:tc>
                  <a:txBody>
                    <a:bodyPr/>
                    <a:lstStyle/>
                    <a:p>
                      <a:pPr algn="r"/>
                      <a:r>
                        <a:rPr lang="en-CA" sz="1200">
                          <a:effectLst/>
                        </a:rPr>
                        <a:t>37878.78</a:t>
                      </a:r>
                    </a:p>
                  </a:txBody>
                  <a:tcPr marL="51904" marR="51904" marT="25952" marB="25952" anchor="ctr"/>
                </a:tc>
                <a:tc>
                  <a:txBody>
                    <a:bodyPr/>
                    <a:lstStyle/>
                    <a:p>
                      <a:pPr algn="r"/>
                      <a:r>
                        <a:rPr lang="en-CA" sz="1200">
                          <a:effectLst/>
                        </a:rPr>
                        <a:t>4.58</a:t>
                      </a:r>
                    </a:p>
                  </a:txBody>
                  <a:tcPr marL="51904" marR="51904" marT="25952" marB="25952" anchor="ctr"/>
                </a:tc>
                <a:tc>
                  <a:txBody>
                    <a:bodyPr/>
                    <a:lstStyle/>
                    <a:p>
                      <a:pPr algn="r"/>
                      <a:r>
                        <a:rPr lang="en-CA" sz="1200" dirty="0">
                          <a:effectLst/>
                        </a:rPr>
                        <a:t>600.66</a:t>
                      </a:r>
                    </a:p>
                  </a:txBody>
                  <a:tcPr marL="51904" marR="51904" marT="25952" marB="25952" anchor="ctr"/>
                </a:tc>
                <a:tc>
                  <a:txBody>
                    <a:bodyPr/>
                    <a:lstStyle/>
                    <a:p>
                      <a:pPr algn="r"/>
                      <a:r>
                        <a:rPr lang="en-CA" sz="1200">
                          <a:effectLst/>
                        </a:rPr>
                        <a:t>53.66</a:t>
                      </a:r>
                    </a:p>
                  </a:txBody>
                  <a:tcPr marL="51904" marR="51904" marT="25952" marB="25952" anchor="ctr"/>
                </a:tc>
                <a:tc>
                  <a:txBody>
                    <a:bodyPr/>
                    <a:lstStyle/>
                    <a:p>
                      <a:pPr algn="r"/>
                      <a:r>
                        <a:rPr lang="en-CA" sz="1200" dirty="0">
                          <a:effectLst/>
                        </a:rPr>
                        <a:t>0.80</a:t>
                      </a:r>
                    </a:p>
                  </a:txBody>
                  <a:tcPr marL="51904" marR="51904" marT="25952" marB="25952" anchor="ctr"/>
                </a:tc>
                <a:tc>
                  <a:txBody>
                    <a:bodyPr/>
                    <a:lstStyle/>
                    <a:p>
                      <a:pPr algn="r"/>
                      <a:r>
                        <a:rPr lang="en-CA" sz="1200">
                          <a:effectLst/>
                        </a:rPr>
                        <a:t>22.79</a:t>
                      </a:r>
                    </a:p>
                  </a:txBody>
                  <a:tcPr marL="51904" marR="51904" marT="25952" marB="25952" anchor="ctr"/>
                </a:tc>
                <a:tc>
                  <a:txBody>
                    <a:bodyPr/>
                    <a:lstStyle/>
                    <a:p>
                      <a:pPr algn="r"/>
                      <a:r>
                        <a:rPr lang="en-CA" sz="1200">
                          <a:effectLst/>
                        </a:rPr>
                        <a:t>11.17</a:t>
                      </a:r>
                    </a:p>
                  </a:txBody>
                  <a:tcPr marL="51904" marR="51904" marT="25952" marB="25952" anchor="ctr"/>
                </a:tc>
                <a:tc>
                  <a:txBody>
                    <a:bodyPr/>
                    <a:lstStyle/>
                    <a:p>
                      <a:pPr algn="r"/>
                      <a:r>
                        <a:rPr lang="en-CA" sz="1200">
                          <a:effectLst/>
                        </a:rPr>
                        <a:t>0.46</a:t>
                      </a:r>
                    </a:p>
                  </a:txBody>
                  <a:tcPr marL="51904" marR="51904" marT="25952" marB="25952" anchor="ctr"/>
                </a:tc>
                <a:tc>
                  <a:txBody>
                    <a:bodyPr/>
                    <a:lstStyle/>
                    <a:p>
                      <a:pPr algn="r"/>
                      <a:r>
                        <a:rPr lang="en-CA" sz="1200">
                          <a:effectLst/>
                        </a:rPr>
                        <a:t>0.71</a:t>
                      </a:r>
                    </a:p>
                  </a:txBody>
                  <a:tcPr marL="51904" marR="51904" marT="25952" marB="25952" anchor="ctr"/>
                </a:tc>
                <a:tc>
                  <a:txBody>
                    <a:bodyPr/>
                    <a:lstStyle/>
                    <a:p>
                      <a:pPr algn="r"/>
                      <a:r>
                        <a:rPr lang="en-CA" sz="1200">
                          <a:effectLst/>
                        </a:rPr>
                        <a:t>0.87</a:t>
                      </a:r>
                    </a:p>
                  </a:txBody>
                  <a:tcPr marL="51904" marR="51904" marT="25952" marB="25952" anchor="ctr"/>
                </a:tc>
                <a:extLst>
                  <a:ext uri="{0D108BD9-81ED-4DB2-BD59-A6C34878D82A}">
                    <a16:rowId xmlns:a16="http://schemas.microsoft.com/office/drawing/2014/main" val="2018883117"/>
                  </a:ext>
                </a:extLst>
              </a:tr>
              <a:tr h="519227">
                <a:tc>
                  <a:txBody>
                    <a:bodyPr/>
                    <a:lstStyle/>
                    <a:p>
                      <a:pPr fontAlgn="ctr"/>
                      <a:r>
                        <a:rPr lang="en-CA" sz="1200" b="1">
                          <a:effectLst/>
                        </a:rPr>
                        <a:t>min</a:t>
                      </a:r>
                    </a:p>
                  </a:txBody>
                  <a:tcPr marL="51904" marR="51904" marT="25952" marB="25952" anchor="ctr"/>
                </a:tc>
                <a:tc>
                  <a:txBody>
                    <a:bodyPr/>
                    <a:lstStyle/>
                    <a:p>
                      <a:pPr algn="r"/>
                      <a:r>
                        <a:rPr lang="en-CA" sz="1200">
                          <a:effectLst/>
                        </a:rPr>
                        <a:t>1998.00</a:t>
                      </a:r>
                    </a:p>
                  </a:txBody>
                  <a:tcPr marL="51904" marR="51904" marT="25952" marB="25952" anchor="ctr"/>
                </a:tc>
                <a:tc>
                  <a:txBody>
                    <a:bodyPr/>
                    <a:lstStyle/>
                    <a:p>
                      <a:pPr algn="r"/>
                      <a:r>
                        <a:rPr lang="en-CA" sz="1200">
                          <a:effectLst/>
                        </a:rPr>
                        <a:t>171.00</a:t>
                      </a:r>
                    </a:p>
                  </a:txBody>
                  <a:tcPr marL="51904" marR="51904" marT="25952" marB="25952" anchor="ctr"/>
                </a:tc>
                <a:tc>
                  <a:txBody>
                    <a:bodyPr/>
                    <a:lstStyle/>
                    <a:p>
                      <a:pPr algn="r"/>
                      <a:r>
                        <a:rPr lang="en-CA" sz="1200">
                          <a:effectLst/>
                        </a:rPr>
                        <a:t>0.00</a:t>
                      </a:r>
                    </a:p>
                  </a:txBody>
                  <a:tcPr marL="51904" marR="51904" marT="25952" marB="25952" anchor="ctr"/>
                </a:tc>
                <a:tc>
                  <a:txBody>
                    <a:bodyPr/>
                    <a:lstStyle/>
                    <a:p>
                      <a:pPr algn="r"/>
                      <a:r>
                        <a:rPr lang="en-CA" sz="1200">
                          <a:effectLst/>
                        </a:rPr>
                        <a:t>72.00</a:t>
                      </a:r>
                    </a:p>
                  </a:txBody>
                  <a:tcPr marL="51904" marR="51904" marT="25952" marB="25952" anchor="ctr"/>
                </a:tc>
                <a:tc>
                  <a:txBody>
                    <a:bodyPr/>
                    <a:lstStyle/>
                    <a:p>
                      <a:pPr algn="r"/>
                      <a:r>
                        <a:rPr lang="en-CA" sz="1200" dirty="0">
                          <a:effectLst/>
                        </a:rPr>
                        <a:t>34.20</a:t>
                      </a:r>
                    </a:p>
                  </a:txBody>
                  <a:tcPr marL="51904" marR="51904" marT="25952" marB="25952" anchor="ctr"/>
                </a:tc>
                <a:tc>
                  <a:txBody>
                    <a:bodyPr/>
                    <a:lstStyle/>
                    <a:p>
                      <a:pPr algn="r"/>
                      <a:r>
                        <a:rPr lang="en-CA" sz="1200" dirty="0">
                          <a:effectLst/>
                        </a:rPr>
                        <a:t>2.00</a:t>
                      </a:r>
                    </a:p>
                  </a:txBody>
                  <a:tcPr marL="51904" marR="51904" marT="25952" marB="25952" anchor="ctr"/>
                </a:tc>
                <a:tc>
                  <a:txBody>
                    <a:bodyPr/>
                    <a:lstStyle/>
                    <a:p>
                      <a:pPr algn="r"/>
                      <a:r>
                        <a:rPr lang="en-CA" sz="1200" dirty="0">
                          <a:effectLst/>
                        </a:rPr>
                        <a:t>3.91</a:t>
                      </a:r>
                    </a:p>
                  </a:txBody>
                  <a:tcPr marL="51904" marR="51904" marT="25952" marB="25952" anchor="ctr"/>
                </a:tc>
                <a:tc>
                  <a:txBody>
                    <a:bodyPr/>
                    <a:lstStyle/>
                    <a:p>
                      <a:pPr algn="r"/>
                      <a:r>
                        <a:rPr lang="en-CA" sz="1200">
                          <a:effectLst/>
                        </a:rPr>
                        <a:t>0.44</a:t>
                      </a:r>
                    </a:p>
                  </a:txBody>
                  <a:tcPr marL="51904" marR="51904" marT="25952" marB="25952" anchor="ctr"/>
                </a:tc>
                <a:tc>
                  <a:txBody>
                    <a:bodyPr/>
                    <a:lstStyle/>
                    <a:p>
                      <a:pPr algn="r"/>
                      <a:r>
                        <a:rPr lang="en-CA" sz="1200">
                          <a:effectLst/>
                        </a:rPr>
                        <a:t>1.00</a:t>
                      </a:r>
                    </a:p>
                  </a:txBody>
                  <a:tcPr marL="51904" marR="51904" marT="25952" marB="25952" anchor="ctr"/>
                </a:tc>
                <a:tc>
                  <a:txBody>
                    <a:bodyPr/>
                    <a:lstStyle/>
                    <a:p>
                      <a:pPr algn="r"/>
                      <a:r>
                        <a:rPr lang="en-CA" sz="1200">
                          <a:effectLst/>
                        </a:rPr>
                        <a:t>5.14</a:t>
                      </a:r>
                    </a:p>
                  </a:txBody>
                  <a:tcPr marL="51904" marR="51904" marT="25952" marB="25952" anchor="ctr"/>
                </a:tc>
                <a:tc>
                  <a:txBody>
                    <a:bodyPr/>
                    <a:lstStyle/>
                    <a:p>
                      <a:pPr algn="r"/>
                      <a:r>
                        <a:rPr lang="en-CA" sz="1200">
                          <a:effectLst/>
                        </a:rPr>
                        <a:t>-0.82</a:t>
                      </a:r>
                    </a:p>
                  </a:txBody>
                  <a:tcPr marL="51904" marR="51904" marT="25952" marB="25952" anchor="ctr"/>
                </a:tc>
                <a:extLst>
                  <a:ext uri="{0D108BD9-81ED-4DB2-BD59-A6C34878D82A}">
                    <a16:rowId xmlns:a16="http://schemas.microsoft.com/office/drawing/2014/main" val="606565891"/>
                  </a:ext>
                </a:extLst>
              </a:tr>
              <a:tr h="519227">
                <a:tc>
                  <a:txBody>
                    <a:bodyPr/>
                    <a:lstStyle/>
                    <a:p>
                      <a:pPr fontAlgn="ctr"/>
                      <a:r>
                        <a:rPr lang="en-CA" sz="1200" b="1">
                          <a:effectLst/>
                        </a:rPr>
                        <a:t>25%</a:t>
                      </a:r>
                    </a:p>
                  </a:txBody>
                  <a:tcPr marL="51904" marR="51904" marT="25952" marB="25952" anchor="ctr"/>
                </a:tc>
                <a:tc>
                  <a:txBody>
                    <a:bodyPr/>
                    <a:lstStyle/>
                    <a:p>
                      <a:pPr algn="r"/>
                      <a:r>
                        <a:rPr lang="en-CA" sz="1200">
                          <a:effectLst/>
                        </a:rPr>
                        <a:t>2011.00</a:t>
                      </a:r>
                    </a:p>
                  </a:txBody>
                  <a:tcPr marL="51904" marR="51904" marT="25952" marB="25952" anchor="ctr"/>
                </a:tc>
                <a:tc>
                  <a:txBody>
                    <a:bodyPr/>
                    <a:lstStyle/>
                    <a:p>
                      <a:pPr algn="r"/>
                      <a:r>
                        <a:rPr lang="en-CA" sz="1200">
                          <a:effectLst/>
                        </a:rPr>
                        <a:t>34000.00</a:t>
                      </a:r>
                    </a:p>
                  </a:txBody>
                  <a:tcPr marL="51904" marR="51904" marT="25952" marB="25952" anchor="ctr"/>
                </a:tc>
                <a:tc>
                  <a:txBody>
                    <a:bodyPr/>
                    <a:lstStyle/>
                    <a:p>
                      <a:pPr algn="r"/>
                      <a:r>
                        <a:rPr lang="en-CA" sz="1200">
                          <a:effectLst/>
                        </a:rPr>
                        <a:t>15.17</a:t>
                      </a:r>
                    </a:p>
                  </a:txBody>
                  <a:tcPr marL="51904" marR="51904" marT="25952" marB="25952" anchor="ctr"/>
                </a:tc>
                <a:tc>
                  <a:txBody>
                    <a:bodyPr/>
                    <a:lstStyle/>
                    <a:p>
                      <a:pPr algn="r"/>
                      <a:r>
                        <a:rPr lang="en-CA" sz="1200">
                          <a:effectLst/>
                        </a:rPr>
                        <a:t>1198.00</a:t>
                      </a:r>
                    </a:p>
                  </a:txBody>
                  <a:tcPr marL="51904" marR="51904" marT="25952" marB="25952" anchor="ctr"/>
                </a:tc>
                <a:tc>
                  <a:txBody>
                    <a:bodyPr/>
                    <a:lstStyle/>
                    <a:p>
                      <a:pPr algn="r"/>
                      <a:r>
                        <a:rPr lang="en-CA" sz="1200">
                          <a:effectLst/>
                        </a:rPr>
                        <a:t>74.00</a:t>
                      </a:r>
                    </a:p>
                  </a:txBody>
                  <a:tcPr marL="51904" marR="51904" marT="25952" marB="25952" anchor="ctr"/>
                </a:tc>
                <a:tc>
                  <a:txBody>
                    <a:bodyPr/>
                    <a:lstStyle/>
                    <a:p>
                      <a:pPr algn="r"/>
                      <a:r>
                        <a:rPr lang="en-CA" sz="1200" dirty="0">
                          <a:effectLst/>
                        </a:rPr>
                        <a:t>5.00</a:t>
                      </a:r>
                    </a:p>
                  </a:txBody>
                  <a:tcPr marL="51904" marR="51904" marT="25952" marB="25952" anchor="ctr"/>
                </a:tc>
                <a:tc>
                  <a:txBody>
                    <a:bodyPr/>
                    <a:lstStyle/>
                    <a:p>
                      <a:pPr algn="r"/>
                      <a:r>
                        <a:rPr lang="en-CA" sz="1200">
                          <a:effectLst/>
                        </a:rPr>
                        <a:t>8.80</a:t>
                      </a:r>
                    </a:p>
                  </a:txBody>
                  <a:tcPr marL="51904" marR="51904" marT="25952" marB="25952" anchor="ctr"/>
                </a:tc>
                <a:tc>
                  <a:txBody>
                    <a:bodyPr/>
                    <a:lstStyle/>
                    <a:p>
                      <a:pPr algn="r"/>
                      <a:r>
                        <a:rPr lang="en-CA" sz="1200" dirty="0">
                          <a:effectLst/>
                        </a:rPr>
                        <a:t>3.50</a:t>
                      </a:r>
                    </a:p>
                  </a:txBody>
                  <a:tcPr marL="51904" marR="51904" marT="25952" marB="25952" anchor="ctr"/>
                </a:tc>
                <a:tc>
                  <a:txBody>
                    <a:bodyPr/>
                    <a:lstStyle/>
                    <a:p>
                      <a:pPr algn="r"/>
                      <a:r>
                        <a:rPr lang="en-CA" sz="1200">
                          <a:effectLst/>
                        </a:rPr>
                        <a:t>1.00</a:t>
                      </a:r>
                    </a:p>
                  </a:txBody>
                  <a:tcPr marL="51904" marR="51904" marT="25952" marB="25952" anchor="ctr"/>
                </a:tc>
                <a:tc>
                  <a:txBody>
                    <a:bodyPr/>
                    <a:lstStyle/>
                    <a:p>
                      <a:pPr algn="r"/>
                      <a:r>
                        <a:rPr lang="en-CA" sz="1200">
                          <a:effectLst/>
                        </a:rPr>
                        <a:t>10.43</a:t>
                      </a:r>
                    </a:p>
                  </a:txBody>
                  <a:tcPr marL="51904" marR="51904" marT="25952" marB="25952" anchor="ctr"/>
                </a:tc>
                <a:tc>
                  <a:txBody>
                    <a:bodyPr/>
                    <a:lstStyle/>
                    <a:p>
                      <a:pPr algn="r"/>
                      <a:r>
                        <a:rPr lang="en-CA" sz="1200">
                          <a:effectLst/>
                        </a:rPr>
                        <a:t>1.25</a:t>
                      </a:r>
                    </a:p>
                  </a:txBody>
                  <a:tcPr marL="51904" marR="51904" marT="25952" marB="25952" anchor="ctr"/>
                </a:tc>
                <a:extLst>
                  <a:ext uri="{0D108BD9-81ED-4DB2-BD59-A6C34878D82A}">
                    <a16:rowId xmlns:a16="http://schemas.microsoft.com/office/drawing/2014/main" val="1361653712"/>
                  </a:ext>
                </a:extLst>
              </a:tr>
              <a:tr h="519227">
                <a:tc>
                  <a:txBody>
                    <a:bodyPr/>
                    <a:lstStyle/>
                    <a:p>
                      <a:pPr fontAlgn="ctr"/>
                      <a:r>
                        <a:rPr lang="en-CA" sz="1200" b="1">
                          <a:effectLst/>
                        </a:rPr>
                        <a:t>50%</a:t>
                      </a:r>
                    </a:p>
                  </a:txBody>
                  <a:tcPr marL="51904" marR="51904" marT="25952" marB="25952" anchor="ctr"/>
                </a:tc>
                <a:tc>
                  <a:txBody>
                    <a:bodyPr/>
                    <a:lstStyle/>
                    <a:p>
                      <a:pPr algn="r"/>
                      <a:r>
                        <a:rPr lang="en-CA" sz="1200">
                          <a:effectLst/>
                        </a:rPr>
                        <a:t>2014.00</a:t>
                      </a:r>
                    </a:p>
                  </a:txBody>
                  <a:tcPr marL="51904" marR="51904" marT="25952" marB="25952" anchor="ctr"/>
                </a:tc>
                <a:tc>
                  <a:txBody>
                    <a:bodyPr/>
                    <a:lstStyle/>
                    <a:p>
                      <a:pPr algn="r"/>
                      <a:r>
                        <a:rPr lang="en-CA" sz="1200">
                          <a:effectLst/>
                        </a:rPr>
                        <a:t>53000.00</a:t>
                      </a:r>
                    </a:p>
                  </a:txBody>
                  <a:tcPr marL="51904" marR="51904" marT="25952" marB="25952" anchor="ctr"/>
                </a:tc>
                <a:tc>
                  <a:txBody>
                    <a:bodyPr/>
                    <a:lstStyle/>
                    <a:p>
                      <a:pPr algn="r"/>
                      <a:r>
                        <a:rPr lang="en-CA" sz="1200">
                          <a:effectLst/>
                        </a:rPr>
                        <a:t>18.16</a:t>
                      </a:r>
                    </a:p>
                  </a:txBody>
                  <a:tcPr marL="51904" marR="51904" marT="25952" marB="25952" anchor="ctr"/>
                </a:tc>
                <a:tc>
                  <a:txBody>
                    <a:bodyPr/>
                    <a:lstStyle/>
                    <a:p>
                      <a:pPr algn="r"/>
                      <a:r>
                        <a:rPr lang="en-CA" sz="1200">
                          <a:effectLst/>
                        </a:rPr>
                        <a:t>1493.00</a:t>
                      </a:r>
                    </a:p>
                  </a:txBody>
                  <a:tcPr marL="51904" marR="51904" marT="25952" marB="25952" anchor="ctr"/>
                </a:tc>
                <a:tc>
                  <a:txBody>
                    <a:bodyPr/>
                    <a:lstStyle/>
                    <a:p>
                      <a:pPr algn="r"/>
                      <a:r>
                        <a:rPr lang="en-CA" sz="1200">
                          <a:effectLst/>
                        </a:rPr>
                        <a:t>92.85</a:t>
                      </a:r>
                    </a:p>
                  </a:txBody>
                  <a:tcPr marL="51904" marR="51904" marT="25952" marB="25952" anchor="ctr"/>
                </a:tc>
                <a:tc>
                  <a:txBody>
                    <a:bodyPr/>
                    <a:lstStyle/>
                    <a:p>
                      <a:pPr algn="r"/>
                      <a:r>
                        <a:rPr lang="en-CA" sz="1200">
                          <a:effectLst/>
                        </a:rPr>
                        <a:t>5.00</a:t>
                      </a:r>
                    </a:p>
                  </a:txBody>
                  <a:tcPr marL="51904" marR="51904" marT="25952" marB="25952" anchor="ctr"/>
                </a:tc>
                <a:tc>
                  <a:txBody>
                    <a:bodyPr/>
                    <a:lstStyle/>
                    <a:p>
                      <a:pPr algn="r"/>
                      <a:r>
                        <a:rPr lang="en-CA" sz="1200" dirty="0">
                          <a:effectLst/>
                        </a:rPr>
                        <a:t>11.67</a:t>
                      </a:r>
                    </a:p>
                  </a:txBody>
                  <a:tcPr marL="51904" marR="51904" marT="25952" marB="25952" anchor="ctr"/>
                </a:tc>
                <a:tc>
                  <a:txBody>
                    <a:bodyPr/>
                    <a:lstStyle/>
                    <a:p>
                      <a:pPr algn="r"/>
                      <a:r>
                        <a:rPr lang="en-CA" sz="1200">
                          <a:effectLst/>
                        </a:rPr>
                        <a:t>5.64</a:t>
                      </a:r>
                    </a:p>
                  </a:txBody>
                  <a:tcPr marL="51904" marR="51904" marT="25952" marB="25952" anchor="ctr"/>
                </a:tc>
                <a:tc>
                  <a:txBody>
                    <a:bodyPr/>
                    <a:lstStyle/>
                    <a:p>
                      <a:pPr algn="r"/>
                      <a:r>
                        <a:rPr lang="en-CA" sz="1200" dirty="0">
                          <a:effectLst/>
                        </a:rPr>
                        <a:t>1.00</a:t>
                      </a:r>
                    </a:p>
                  </a:txBody>
                  <a:tcPr marL="51904" marR="51904" marT="25952" marB="25952" anchor="ctr"/>
                </a:tc>
                <a:tc>
                  <a:txBody>
                    <a:bodyPr/>
                    <a:lstStyle/>
                    <a:p>
                      <a:pPr algn="r"/>
                      <a:r>
                        <a:rPr lang="en-CA" sz="1200">
                          <a:effectLst/>
                        </a:rPr>
                        <a:t>10.88</a:t>
                      </a:r>
                    </a:p>
                  </a:txBody>
                  <a:tcPr marL="51904" marR="51904" marT="25952" marB="25952" anchor="ctr"/>
                </a:tc>
                <a:tc>
                  <a:txBody>
                    <a:bodyPr/>
                    <a:lstStyle/>
                    <a:p>
                      <a:pPr algn="r"/>
                      <a:r>
                        <a:rPr lang="en-CA" sz="1200">
                          <a:effectLst/>
                        </a:rPr>
                        <a:t>1.73</a:t>
                      </a:r>
                    </a:p>
                  </a:txBody>
                  <a:tcPr marL="51904" marR="51904" marT="25952" marB="25952" anchor="ctr"/>
                </a:tc>
                <a:extLst>
                  <a:ext uri="{0D108BD9-81ED-4DB2-BD59-A6C34878D82A}">
                    <a16:rowId xmlns:a16="http://schemas.microsoft.com/office/drawing/2014/main" val="3182412819"/>
                  </a:ext>
                </a:extLst>
              </a:tr>
              <a:tr h="519227">
                <a:tc>
                  <a:txBody>
                    <a:bodyPr/>
                    <a:lstStyle/>
                    <a:p>
                      <a:pPr fontAlgn="ctr"/>
                      <a:r>
                        <a:rPr lang="en-CA" sz="1200" b="1">
                          <a:effectLst/>
                        </a:rPr>
                        <a:t>75%</a:t>
                      </a:r>
                    </a:p>
                  </a:txBody>
                  <a:tcPr marL="51904" marR="51904" marT="25952" marB="25952" anchor="ctr"/>
                </a:tc>
                <a:tc>
                  <a:txBody>
                    <a:bodyPr/>
                    <a:lstStyle/>
                    <a:p>
                      <a:pPr algn="r"/>
                      <a:r>
                        <a:rPr lang="en-CA" sz="1200">
                          <a:effectLst/>
                        </a:rPr>
                        <a:t>2016.00</a:t>
                      </a:r>
                    </a:p>
                  </a:txBody>
                  <a:tcPr marL="51904" marR="51904" marT="25952" marB="25952" anchor="ctr"/>
                </a:tc>
                <a:tc>
                  <a:txBody>
                    <a:bodyPr/>
                    <a:lstStyle/>
                    <a:p>
                      <a:pPr algn="r"/>
                      <a:r>
                        <a:rPr lang="en-CA" sz="1200">
                          <a:effectLst/>
                        </a:rPr>
                        <a:t>73000.00</a:t>
                      </a:r>
                    </a:p>
                  </a:txBody>
                  <a:tcPr marL="51904" marR="51904" marT="25952" marB="25952" anchor="ctr"/>
                </a:tc>
                <a:tc>
                  <a:txBody>
                    <a:bodyPr/>
                    <a:lstStyle/>
                    <a:p>
                      <a:pPr algn="r"/>
                      <a:r>
                        <a:rPr lang="en-CA" sz="1200">
                          <a:effectLst/>
                        </a:rPr>
                        <a:t>21.10</a:t>
                      </a:r>
                    </a:p>
                  </a:txBody>
                  <a:tcPr marL="51904" marR="51904" marT="25952" marB="25952" anchor="ctr"/>
                </a:tc>
                <a:tc>
                  <a:txBody>
                    <a:bodyPr/>
                    <a:lstStyle/>
                    <a:p>
                      <a:pPr algn="r"/>
                      <a:r>
                        <a:rPr lang="en-CA" sz="1200">
                          <a:effectLst/>
                        </a:rPr>
                        <a:t>1984.00</a:t>
                      </a:r>
                    </a:p>
                  </a:txBody>
                  <a:tcPr marL="51904" marR="51904" marT="25952" marB="25952" anchor="ctr"/>
                </a:tc>
                <a:tc>
                  <a:txBody>
                    <a:bodyPr/>
                    <a:lstStyle/>
                    <a:p>
                      <a:pPr algn="r"/>
                      <a:r>
                        <a:rPr lang="en-CA" sz="1200">
                          <a:effectLst/>
                        </a:rPr>
                        <a:t>138.10</a:t>
                      </a:r>
                    </a:p>
                  </a:txBody>
                  <a:tcPr marL="51904" marR="51904" marT="25952" marB="25952" anchor="ctr"/>
                </a:tc>
                <a:tc>
                  <a:txBody>
                    <a:bodyPr/>
                    <a:lstStyle/>
                    <a:p>
                      <a:pPr algn="r"/>
                      <a:r>
                        <a:rPr lang="en-CA" sz="1200">
                          <a:effectLst/>
                        </a:rPr>
                        <a:t>5.00</a:t>
                      </a:r>
                    </a:p>
                  </a:txBody>
                  <a:tcPr marL="51904" marR="51904" marT="25952" marB="25952" anchor="ctr"/>
                </a:tc>
                <a:tc>
                  <a:txBody>
                    <a:bodyPr/>
                    <a:lstStyle/>
                    <a:p>
                      <a:pPr algn="r"/>
                      <a:r>
                        <a:rPr lang="en-CA" sz="1200">
                          <a:effectLst/>
                        </a:rPr>
                        <a:t>16.95</a:t>
                      </a:r>
                    </a:p>
                  </a:txBody>
                  <a:tcPr marL="51904" marR="51904" marT="25952" marB="25952" anchor="ctr"/>
                </a:tc>
                <a:tc>
                  <a:txBody>
                    <a:bodyPr/>
                    <a:lstStyle/>
                    <a:p>
                      <a:pPr algn="r"/>
                      <a:r>
                        <a:rPr lang="en-CA" sz="1200" dirty="0">
                          <a:effectLst/>
                        </a:rPr>
                        <a:t>9.95</a:t>
                      </a:r>
                    </a:p>
                  </a:txBody>
                  <a:tcPr marL="51904" marR="51904" marT="25952" marB="25952" anchor="ctr"/>
                </a:tc>
                <a:tc>
                  <a:txBody>
                    <a:bodyPr/>
                    <a:lstStyle/>
                    <a:p>
                      <a:pPr algn="r"/>
                      <a:r>
                        <a:rPr lang="en-CA" sz="1200">
                          <a:effectLst/>
                        </a:rPr>
                        <a:t>1.00</a:t>
                      </a:r>
                    </a:p>
                  </a:txBody>
                  <a:tcPr marL="51904" marR="51904" marT="25952" marB="25952" anchor="ctr"/>
                </a:tc>
                <a:tc>
                  <a:txBody>
                    <a:bodyPr/>
                    <a:lstStyle/>
                    <a:p>
                      <a:pPr algn="r"/>
                      <a:r>
                        <a:rPr lang="en-CA" sz="1200" dirty="0">
                          <a:effectLst/>
                        </a:rPr>
                        <a:t>11.20</a:t>
                      </a:r>
                    </a:p>
                  </a:txBody>
                  <a:tcPr marL="51904" marR="51904" marT="25952" marB="25952" anchor="ctr"/>
                </a:tc>
                <a:tc>
                  <a:txBody>
                    <a:bodyPr/>
                    <a:lstStyle/>
                    <a:p>
                      <a:pPr algn="r"/>
                      <a:r>
                        <a:rPr lang="en-CA" sz="1200">
                          <a:effectLst/>
                        </a:rPr>
                        <a:t>2.30</a:t>
                      </a:r>
                    </a:p>
                  </a:txBody>
                  <a:tcPr marL="51904" marR="51904" marT="25952" marB="25952" anchor="ctr"/>
                </a:tc>
                <a:extLst>
                  <a:ext uri="{0D108BD9-81ED-4DB2-BD59-A6C34878D82A}">
                    <a16:rowId xmlns:a16="http://schemas.microsoft.com/office/drawing/2014/main" val="3563209596"/>
                  </a:ext>
                </a:extLst>
              </a:tr>
              <a:tr h="519227">
                <a:tc>
                  <a:txBody>
                    <a:bodyPr/>
                    <a:lstStyle/>
                    <a:p>
                      <a:pPr fontAlgn="ctr"/>
                      <a:r>
                        <a:rPr lang="en-CA" sz="1200" b="1">
                          <a:effectLst/>
                        </a:rPr>
                        <a:t>max</a:t>
                      </a:r>
                    </a:p>
                  </a:txBody>
                  <a:tcPr marL="51904" marR="51904" marT="25952" marB="25952" anchor="ctr"/>
                </a:tc>
                <a:tc>
                  <a:txBody>
                    <a:bodyPr/>
                    <a:lstStyle/>
                    <a:p>
                      <a:pPr algn="r"/>
                      <a:r>
                        <a:rPr lang="en-CA" sz="1200">
                          <a:effectLst/>
                        </a:rPr>
                        <a:t>2019.00</a:t>
                      </a:r>
                    </a:p>
                  </a:txBody>
                  <a:tcPr marL="51904" marR="51904" marT="25952" marB="25952" anchor="ctr"/>
                </a:tc>
                <a:tc>
                  <a:txBody>
                    <a:bodyPr/>
                    <a:lstStyle/>
                    <a:p>
                      <a:pPr algn="r"/>
                      <a:r>
                        <a:rPr lang="en-CA" sz="1200">
                          <a:effectLst/>
                        </a:rPr>
                        <a:t>775000.00</a:t>
                      </a:r>
                    </a:p>
                  </a:txBody>
                  <a:tcPr marL="51904" marR="51904" marT="25952" marB="25952" anchor="ctr"/>
                </a:tc>
                <a:tc>
                  <a:txBody>
                    <a:bodyPr/>
                    <a:lstStyle/>
                    <a:p>
                      <a:pPr algn="r"/>
                      <a:r>
                        <a:rPr lang="en-CA" sz="1200">
                          <a:effectLst/>
                        </a:rPr>
                        <a:t>33.54</a:t>
                      </a:r>
                    </a:p>
                  </a:txBody>
                  <a:tcPr marL="51904" marR="51904" marT="25952" marB="25952" anchor="ctr"/>
                </a:tc>
                <a:tc>
                  <a:txBody>
                    <a:bodyPr/>
                    <a:lstStyle/>
                    <a:p>
                      <a:pPr algn="r"/>
                      <a:r>
                        <a:rPr lang="en-CA" sz="1200" dirty="0">
                          <a:effectLst/>
                        </a:rPr>
                        <a:t>5998.00</a:t>
                      </a:r>
                    </a:p>
                  </a:txBody>
                  <a:tcPr marL="51904" marR="51904" marT="25952" marB="25952" anchor="ctr"/>
                </a:tc>
                <a:tc>
                  <a:txBody>
                    <a:bodyPr/>
                    <a:lstStyle/>
                    <a:p>
                      <a:pPr algn="r"/>
                      <a:r>
                        <a:rPr lang="en-CA" sz="1200">
                          <a:effectLst/>
                        </a:rPr>
                        <a:t>560.00</a:t>
                      </a:r>
                    </a:p>
                  </a:txBody>
                  <a:tcPr marL="51904" marR="51904" marT="25952" marB="25952" anchor="ctr"/>
                </a:tc>
                <a:tc>
                  <a:txBody>
                    <a:bodyPr/>
                    <a:lstStyle/>
                    <a:p>
                      <a:pPr algn="r"/>
                      <a:r>
                        <a:rPr lang="en-CA" sz="1200">
                          <a:effectLst/>
                        </a:rPr>
                        <a:t>10.00</a:t>
                      </a:r>
                    </a:p>
                  </a:txBody>
                  <a:tcPr marL="51904" marR="51904" marT="25952" marB="25952" anchor="ctr"/>
                </a:tc>
                <a:tc>
                  <a:txBody>
                    <a:bodyPr/>
                    <a:lstStyle/>
                    <a:p>
                      <a:pPr algn="r"/>
                      <a:r>
                        <a:rPr lang="en-CA" sz="1200">
                          <a:effectLst/>
                        </a:rPr>
                        <a:t>230.00</a:t>
                      </a:r>
                    </a:p>
                  </a:txBody>
                  <a:tcPr marL="51904" marR="51904" marT="25952" marB="25952" anchor="ctr"/>
                </a:tc>
                <a:tc>
                  <a:txBody>
                    <a:bodyPr/>
                    <a:lstStyle/>
                    <a:p>
                      <a:pPr algn="r"/>
                      <a:r>
                        <a:rPr lang="en-CA" sz="1200">
                          <a:effectLst/>
                        </a:rPr>
                        <a:t>160.00</a:t>
                      </a:r>
                    </a:p>
                  </a:txBody>
                  <a:tcPr marL="51904" marR="51904" marT="25952" marB="25952" anchor="ctr"/>
                </a:tc>
                <a:tc>
                  <a:txBody>
                    <a:bodyPr/>
                    <a:lstStyle/>
                    <a:p>
                      <a:pPr algn="r"/>
                      <a:r>
                        <a:rPr lang="en-CA" sz="1200" dirty="0">
                          <a:effectLst/>
                        </a:rPr>
                        <a:t>4.00</a:t>
                      </a:r>
                    </a:p>
                  </a:txBody>
                  <a:tcPr marL="51904" marR="51904" marT="25952" marB="25952" anchor="ctr"/>
                </a:tc>
                <a:tc>
                  <a:txBody>
                    <a:bodyPr/>
                    <a:lstStyle/>
                    <a:p>
                      <a:pPr algn="r"/>
                      <a:r>
                        <a:rPr lang="en-CA" sz="1200" dirty="0">
                          <a:effectLst/>
                        </a:rPr>
                        <a:t>13.56</a:t>
                      </a:r>
                    </a:p>
                  </a:txBody>
                  <a:tcPr marL="51904" marR="51904" marT="25952" marB="25952" anchor="ctr"/>
                </a:tc>
                <a:tc>
                  <a:txBody>
                    <a:bodyPr/>
                    <a:lstStyle/>
                    <a:p>
                      <a:pPr algn="r"/>
                      <a:r>
                        <a:rPr lang="en-CA" sz="1200" dirty="0">
                          <a:effectLst/>
                        </a:rPr>
                        <a:t>5.08</a:t>
                      </a:r>
                    </a:p>
                  </a:txBody>
                  <a:tcPr marL="51904" marR="51904" marT="25952" marB="25952" anchor="ctr"/>
                </a:tc>
                <a:extLst>
                  <a:ext uri="{0D108BD9-81ED-4DB2-BD59-A6C34878D82A}">
                    <a16:rowId xmlns:a16="http://schemas.microsoft.com/office/drawing/2014/main" val="1828540889"/>
                  </a:ext>
                </a:extLst>
              </a:tr>
            </a:tbl>
          </a:graphicData>
        </a:graphic>
      </p:graphicFrame>
      <p:sp>
        <p:nvSpPr>
          <p:cNvPr id="5" name="TextBox 4">
            <a:extLst>
              <a:ext uri="{FF2B5EF4-FFF2-40B4-BE49-F238E27FC236}">
                <a16:creationId xmlns:a16="http://schemas.microsoft.com/office/drawing/2014/main" id="{92C78DB9-90E6-9485-11C4-D88A04492D6C}"/>
              </a:ext>
            </a:extLst>
          </p:cNvPr>
          <p:cNvSpPr txBox="1"/>
          <p:nvPr/>
        </p:nvSpPr>
        <p:spPr>
          <a:xfrm>
            <a:off x="2311400" y="762000"/>
            <a:ext cx="2287101" cy="369332"/>
          </a:xfrm>
          <a:prstGeom prst="rect">
            <a:avLst/>
          </a:prstGeom>
          <a:noFill/>
        </p:spPr>
        <p:txBody>
          <a:bodyPr wrap="none" rtlCol="0">
            <a:spAutoFit/>
          </a:bodyPr>
          <a:lstStyle/>
          <a:p>
            <a:r>
              <a:rPr lang="en-GB" dirty="0"/>
              <a:t>Clean Dataset Details</a:t>
            </a:r>
            <a:endParaRPr lang="en-CA" dirty="0"/>
          </a:p>
        </p:txBody>
      </p:sp>
    </p:spTree>
    <p:extLst>
      <p:ext uri="{BB962C8B-B14F-4D97-AF65-F5344CB8AC3E}">
        <p14:creationId xmlns:p14="http://schemas.microsoft.com/office/powerpoint/2010/main" val="54048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95A321-1B14-FBE3-6FE5-79F7B1E1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300" y="797955"/>
            <a:ext cx="6934200" cy="57418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5EDF5E-7AD8-A727-B1F5-55EAB03C1A9B}"/>
              </a:ext>
            </a:extLst>
          </p:cNvPr>
          <p:cNvSpPr txBox="1"/>
          <p:nvPr/>
        </p:nvSpPr>
        <p:spPr>
          <a:xfrm>
            <a:off x="5168900" y="318151"/>
            <a:ext cx="3579826" cy="369332"/>
          </a:xfrm>
          <a:prstGeom prst="rect">
            <a:avLst/>
          </a:prstGeom>
          <a:noFill/>
        </p:spPr>
        <p:txBody>
          <a:bodyPr wrap="none" rtlCol="0">
            <a:spAutoFit/>
          </a:bodyPr>
          <a:lstStyle/>
          <a:p>
            <a:r>
              <a:rPr lang="en-GB" dirty="0"/>
              <a:t>correlation matrix using a heatmap</a:t>
            </a:r>
            <a:endParaRPr lang="en-CA" dirty="0"/>
          </a:p>
        </p:txBody>
      </p:sp>
    </p:spTree>
    <p:extLst>
      <p:ext uri="{BB962C8B-B14F-4D97-AF65-F5344CB8AC3E}">
        <p14:creationId xmlns:p14="http://schemas.microsoft.com/office/powerpoint/2010/main" val="12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6612D07-3DC1-5890-9F9B-F4DFC2FBF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296" r="25571"/>
          <a:stretch/>
        </p:blipFill>
        <p:spPr bwMode="auto">
          <a:xfrm>
            <a:off x="1130300" y="330714"/>
            <a:ext cx="5050930" cy="32887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531376A-E779-DD2A-4170-E4954F96A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638" y="2268538"/>
            <a:ext cx="54959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49323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{1E8E2F40-C43B-453B-95E6-E1AD0E37524A}tf10001105</Template>
  <TotalTime>87</TotalTime>
  <Words>1281</Words>
  <Application>Microsoft Office PowerPoint</Application>
  <PresentationFormat>Widescreen</PresentationFormat>
  <Paragraphs>236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Franklin Gothic Book</vt:lpstr>
      <vt:lpstr>Crop</vt:lpstr>
      <vt:lpstr>Capstone Project: Predicting USED Car Prices</vt:lpstr>
      <vt:lpstr>Introduction</vt:lpstr>
      <vt:lpstr>Problem and Objective:</vt:lpstr>
      <vt:lpstr>PowerPoint Presentation</vt:lpstr>
      <vt:lpstr>Solution Design: </vt:lpstr>
      <vt:lpstr>PowerPoint Presentation</vt:lpstr>
      <vt:lpstr>PowerPoint Presentation</vt:lpstr>
      <vt:lpstr>PowerPoint Presentation</vt:lpstr>
      <vt:lpstr>PowerPoint Presentation</vt:lpstr>
      <vt:lpstr>Data Cleanup Insights</vt:lpstr>
      <vt:lpstr>Models investigated</vt:lpstr>
      <vt:lpstr>Model Performance:</vt:lpstr>
      <vt:lpstr>Model Performance Cont.</vt:lpstr>
      <vt:lpstr>Hyperparameter Tuning</vt:lpstr>
      <vt:lpstr>Insights</vt:lpstr>
      <vt:lpstr>Final Proposed Model</vt:lpstr>
      <vt:lpstr>Random Forest model benefits</vt:lpstr>
      <vt:lpstr>Business Recommendations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Predicting USED Car Prices</dc:title>
  <dc:creator>vivek mistry</dc:creator>
  <cp:lastModifiedBy>vivek mistry</cp:lastModifiedBy>
  <cp:revision>2</cp:revision>
  <dcterms:created xsi:type="dcterms:W3CDTF">2023-06-16T03:56:53Z</dcterms:created>
  <dcterms:modified xsi:type="dcterms:W3CDTF">2023-06-16T05:23:58Z</dcterms:modified>
</cp:coreProperties>
</file>