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9" r:id="rId2"/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8B426-A1C6-4CA8-9961-2B10589C929B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B8B50-EC9C-4F25-82F3-2448C608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1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88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8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755650" y="411163"/>
            <a:ext cx="8824913" cy="4964112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xfrm>
            <a:off x="669925" y="5522913"/>
            <a:ext cx="6176963" cy="2097087"/>
          </a:xfrm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0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8" name="Text Box 22"/>
          <p:cNvSpPr txBox="1">
            <a:spLocks noChangeArrowheads="1"/>
          </p:cNvSpPr>
          <p:nvPr userDrawn="1"/>
        </p:nvSpPr>
        <p:spPr bwMode="auto">
          <a:xfrm>
            <a:off x="6635751" y="395288"/>
            <a:ext cx="5082116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2400"/>
              <a:t>CSc 133 Lecture Notes</a:t>
            </a:r>
          </a:p>
        </p:txBody>
      </p:sp>
      <p:sp>
        <p:nvSpPr>
          <p:cNvPr id="261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1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Tx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005BB83C-14F0-432C-8F10-C29EAD9D79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96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EF0D0-5499-4287-A8B4-19D8AE6712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0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82051" y="409575"/>
            <a:ext cx="2745316" cy="5448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101" y="409575"/>
            <a:ext cx="8032751" cy="5448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B83AA-3896-4DAB-BF0B-C6E78526A4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9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61356-F23B-4E33-89A8-E6FF75908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5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324D5-7C98-41A5-9930-BDCAAE5C9D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567" y="1819275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2567" y="1819275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94FE4-1FAA-49EB-AB7D-C1C54E4EF7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A3536-6050-47B8-8EB0-3BBF24C9FE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5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C8D3C-E9D7-413C-AF7D-9548D514D7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5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C0441-A488-49EB-9071-641672A00F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0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69765-323E-44F1-8FC0-A2AF5AD863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0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65B46-DE50-4B21-A879-B9EC43A27D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fld id="{74ED4ACF-EB51-466C-9030-339F2AEF15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27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82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82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82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82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82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82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82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82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82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260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17"/>
          <p:cNvSpPr>
            <a:spLocks noChangeArrowheads="1"/>
          </p:cNvSpPr>
          <p:nvPr/>
        </p:nvSpPr>
        <p:spPr bwMode="auto">
          <a:xfrm>
            <a:off x="8985251" y="33338"/>
            <a:ext cx="298661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200" dirty="0"/>
              <a:t>CSC 133 Lecture Note Slides</a:t>
            </a:r>
          </a:p>
          <a:p>
            <a:pPr algn="r" eaLnBrk="1" hangingPunct="1">
              <a:defRPr/>
            </a:pPr>
            <a:r>
              <a:rPr lang="en-US" altLang="en-US" sz="1200" dirty="0">
                <a:latin typeface="Courier New" pitchFamily="49" charset="0"/>
              </a:rPr>
              <a:t>10</a:t>
            </a:r>
            <a:r>
              <a:rPr lang="en-US" altLang="en-US" sz="1200" dirty="0"/>
              <a:t> - Interactive Techniques</a:t>
            </a:r>
          </a:p>
        </p:txBody>
      </p:sp>
      <p:sp>
        <p:nvSpPr>
          <p:cNvPr id="1030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4567" y="1819275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546100" y="409576"/>
            <a:ext cx="109728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200" name="Rectangle 21"/>
          <p:cNvSpPr>
            <a:spLocks noChangeArrowheads="1"/>
          </p:cNvSpPr>
          <p:nvPr/>
        </p:nvSpPr>
        <p:spPr bwMode="auto">
          <a:xfrm>
            <a:off x="8178800" y="6267450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altLang="en-US" sz="1200" dirty="0"/>
          </a:p>
          <a:p>
            <a:pPr algn="r" eaLnBrk="1" hangingPunct="1">
              <a:defRPr/>
            </a:pPr>
            <a:r>
              <a:rPr lang="en-US" altLang="en-US" sz="1200" dirty="0" err="1"/>
              <a:t>CSc</a:t>
            </a:r>
            <a:r>
              <a:rPr lang="en-US" altLang="en-US" sz="1200" dirty="0"/>
              <a:t> </a:t>
            </a:r>
            <a:r>
              <a:rPr lang="en-US" altLang="en-US" sz="1200" dirty="0" err="1"/>
              <a:t>Dept</a:t>
            </a:r>
            <a:r>
              <a:rPr lang="en-US" altLang="en-US" sz="1200" dirty="0"/>
              <a:t>, CSUS</a:t>
            </a:r>
          </a:p>
        </p:txBody>
      </p:sp>
    </p:spTree>
    <p:extLst>
      <p:ext uri="{BB962C8B-B14F-4D97-AF65-F5344CB8AC3E}">
        <p14:creationId xmlns:p14="http://schemas.microsoft.com/office/powerpoint/2010/main" val="56918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SzPct val="9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5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Char char="o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933575" y="77789"/>
            <a:ext cx="8229600" cy="962025"/>
          </a:xfrm>
        </p:spPr>
        <p:txBody>
          <a:bodyPr/>
          <a:lstStyle/>
          <a:p>
            <a:r>
              <a:rPr lang="en-US" altLang="en-US" sz="3200"/>
              <a:t>Drawing Coordinates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2638" y="4918075"/>
            <a:ext cx="8229600" cy="162718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/>
              <a:t>So to draw a rectangle at 100 pixels right and 200 pixels down of the origin of the component:</a:t>
            </a:r>
          </a:p>
          <a:p>
            <a:pPr marL="0" indent="0">
              <a:buNone/>
              <a:defRPr/>
            </a:pPr>
            <a:r>
              <a:rPr lang="en-US" sz="2400" dirty="0"/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drawRect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()+100,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()+200, width, height) 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endParaRPr lang="en-US" dirty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40000"/>
              </a:spcBef>
              <a:buClr>
                <a:schemeClr val="bg2"/>
              </a:buClr>
              <a:buSzPct val="9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0000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4A371C-5AD2-400A-AC20-16481A929A9F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/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6" y="1452564"/>
            <a:ext cx="6416675" cy="327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 Box 11"/>
          <p:cNvSpPr txBox="1">
            <a:spLocks noChangeArrowheads="1"/>
          </p:cNvSpPr>
          <p:nvPr/>
        </p:nvSpPr>
        <p:spPr bwMode="auto">
          <a:xfrm>
            <a:off x="1609725" y="2309813"/>
            <a:ext cx="1227138" cy="26781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lr>
                <a:schemeClr val="bg2"/>
              </a:buClr>
              <a:buSzPct val="9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0000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Parent’s origin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(upper left corner of the content pane of the form)</a:t>
            </a:r>
          </a:p>
        </p:txBody>
      </p:sp>
      <p:cxnSp>
        <p:nvCxnSpPr>
          <p:cNvPr id="17415" name="AutoShape 14"/>
          <p:cNvCxnSpPr>
            <a:cxnSpLocks noChangeShapeType="1"/>
            <a:endCxn id="17414" idx="0"/>
          </p:cNvCxnSpPr>
          <p:nvPr/>
        </p:nvCxnSpPr>
        <p:spPr bwMode="auto">
          <a:xfrm rot="10800000" flipV="1">
            <a:off x="2222501" y="1901825"/>
            <a:ext cx="1693863" cy="407988"/>
          </a:xfrm>
          <a:prstGeom prst="curvedConnector2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41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76" y="1700213"/>
            <a:ext cx="1001713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417" name="AutoShape 20"/>
          <p:cNvCxnSpPr>
            <a:cxnSpLocks noChangeShapeType="1"/>
          </p:cNvCxnSpPr>
          <p:nvPr/>
        </p:nvCxnSpPr>
        <p:spPr bwMode="auto">
          <a:xfrm rot="10800000">
            <a:off x="3090864" y="935038"/>
            <a:ext cx="790575" cy="7429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1863725" y="906464"/>
            <a:ext cx="1227138" cy="9540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lr>
                <a:schemeClr val="bg2"/>
              </a:buClr>
              <a:buSzPct val="9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0000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Screen origin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(0,0)</a:t>
            </a:r>
          </a:p>
        </p:txBody>
      </p:sp>
      <p:cxnSp>
        <p:nvCxnSpPr>
          <p:cNvPr id="17419" name="AutoShape 14"/>
          <p:cNvCxnSpPr>
            <a:cxnSpLocks noChangeShapeType="1"/>
            <a:endCxn id="17420" idx="1"/>
          </p:cNvCxnSpPr>
          <p:nvPr/>
        </p:nvCxnSpPr>
        <p:spPr bwMode="auto">
          <a:xfrm rot="5400000" flipH="1" flipV="1">
            <a:off x="4768056" y="1277144"/>
            <a:ext cx="1074738" cy="781050"/>
          </a:xfrm>
          <a:prstGeom prst="curvedConnector2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5695950" y="838200"/>
            <a:ext cx="3716338" cy="584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lr>
                <a:schemeClr val="bg2"/>
              </a:buClr>
              <a:buSzPct val="9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0000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Component origin (upper left corner of the container)</a:t>
            </a:r>
          </a:p>
        </p:txBody>
      </p:sp>
      <p:sp>
        <p:nvSpPr>
          <p:cNvPr id="17421" name="Right Brace 20"/>
          <p:cNvSpPr>
            <a:spLocks/>
          </p:cNvSpPr>
          <p:nvPr/>
        </p:nvSpPr>
        <p:spPr bwMode="auto">
          <a:xfrm>
            <a:off x="6015039" y="1901826"/>
            <a:ext cx="238125" cy="303213"/>
          </a:xfrm>
          <a:prstGeom prst="rightBrace">
            <a:avLst>
              <a:gd name="adj1" fmla="val 8277"/>
              <a:gd name="adj2" fmla="val 50000"/>
            </a:avLst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40000"/>
              </a:spcBef>
              <a:buClr>
                <a:schemeClr val="bg2"/>
              </a:buClr>
              <a:buSzPct val="9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0000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pic>
        <p:nvPicPr>
          <p:cNvPr id="174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963" y="2224089"/>
            <a:ext cx="785812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3" name="Right Brace 27"/>
          <p:cNvSpPr>
            <a:spLocks/>
          </p:cNvSpPr>
          <p:nvPr/>
        </p:nvSpPr>
        <p:spPr bwMode="auto">
          <a:xfrm rot="5400000">
            <a:off x="4271964" y="1874839"/>
            <a:ext cx="238125" cy="949325"/>
          </a:xfrm>
          <a:prstGeom prst="rightBrace">
            <a:avLst>
              <a:gd name="adj1" fmla="val 8287"/>
              <a:gd name="adj2" fmla="val 50000"/>
            </a:avLst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40000"/>
              </a:spcBef>
              <a:buClr>
                <a:schemeClr val="bg2"/>
              </a:buClr>
              <a:buSzPct val="9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0000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sp>
        <p:nvSpPr>
          <p:cNvPr id="17424" name="Text Box 11"/>
          <p:cNvSpPr txBox="1">
            <a:spLocks noChangeArrowheads="1"/>
          </p:cNvSpPr>
          <p:nvPr/>
        </p:nvSpPr>
        <p:spPr bwMode="auto">
          <a:xfrm>
            <a:off x="6292851" y="1881189"/>
            <a:ext cx="976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lr>
                <a:schemeClr val="bg2"/>
              </a:buClr>
              <a:buSzPct val="9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0000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getY()</a:t>
            </a:r>
          </a:p>
        </p:txBody>
      </p:sp>
      <p:cxnSp>
        <p:nvCxnSpPr>
          <p:cNvPr id="17425" name="AutoShape 14"/>
          <p:cNvCxnSpPr>
            <a:cxnSpLocks noChangeShapeType="1"/>
            <a:endCxn id="17426" idx="1"/>
          </p:cNvCxnSpPr>
          <p:nvPr/>
        </p:nvCxnSpPr>
        <p:spPr bwMode="auto">
          <a:xfrm flipV="1">
            <a:off x="7059613" y="2974976"/>
            <a:ext cx="2197100" cy="411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6" name="Text Box 11"/>
          <p:cNvSpPr txBox="1">
            <a:spLocks noChangeArrowheads="1"/>
          </p:cNvSpPr>
          <p:nvPr/>
        </p:nvSpPr>
        <p:spPr bwMode="auto">
          <a:xfrm>
            <a:off x="9256714" y="1944688"/>
            <a:ext cx="1411287" cy="2062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lr>
                <a:schemeClr val="bg2"/>
              </a:buClr>
              <a:buSzPct val="9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0000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We draw on this container (it is the component we are interested in)</a:t>
            </a:r>
          </a:p>
        </p:txBody>
      </p:sp>
      <p:sp>
        <p:nvSpPr>
          <p:cNvPr id="17427" name="Text Box 11"/>
          <p:cNvSpPr txBox="1">
            <a:spLocks noChangeArrowheads="1"/>
          </p:cNvSpPr>
          <p:nvPr/>
        </p:nvSpPr>
        <p:spPr bwMode="auto">
          <a:xfrm>
            <a:off x="3975101" y="2384425"/>
            <a:ext cx="9763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lr>
                <a:schemeClr val="bg2"/>
              </a:buClr>
              <a:buSzPct val="9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0000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getX()</a:t>
            </a:r>
          </a:p>
        </p:txBody>
      </p:sp>
      <p:sp>
        <p:nvSpPr>
          <p:cNvPr id="17428" name="Right Brace 34"/>
          <p:cNvSpPr>
            <a:spLocks/>
          </p:cNvSpPr>
          <p:nvPr/>
        </p:nvSpPr>
        <p:spPr bwMode="auto">
          <a:xfrm>
            <a:off x="5305425" y="2219325"/>
            <a:ext cx="236538" cy="871538"/>
          </a:xfrm>
          <a:prstGeom prst="rightBrace">
            <a:avLst>
              <a:gd name="adj1" fmla="val 8341"/>
              <a:gd name="adj2" fmla="val 50000"/>
            </a:avLst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40000"/>
              </a:spcBef>
              <a:buClr>
                <a:schemeClr val="bg2"/>
              </a:buClr>
              <a:buSzPct val="9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0000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sp>
        <p:nvSpPr>
          <p:cNvPr id="17429" name="Text Box 11"/>
          <p:cNvSpPr txBox="1">
            <a:spLocks noChangeArrowheads="1"/>
          </p:cNvSpPr>
          <p:nvPr/>
        </p:nvSpPr>
        <p:spPr bwMode="auto">
          <a:xfrm>
            <a:off x="5511801" y="2495550"/>
            <a:ext cx="9763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lr>
                <a:schemeClr val="bg2"/>
              </a:buClr>
              <a:buSzPct val="9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0000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200</a:t>
            </a:r>
          </a:p>
        </p:txBody>
      </p:sp>
      <p:sp>
        <p:nvSpPr>
          <p:cNvPr id="17430" name="Right Brace 36"/>
          <p:cNvSpPr>
            <a:spLocks/>
          </p:cNvSpPr>
          <p:nvPr/>
        </p:nvSpPr>
        <p:spPr bwMode="auto">
          <a:xfrm rot="5400000">
            <a:off x="4999833" y="3169445"/>
            <a:ext cx="236537" cy="371475"/>
          </a:xfrm>
          <a:prstGeom prst="rightBrace">
            <a:avLst>
              <a:gd name="adj1" fmla="val 8340"/>
              <a:gd name="adj2" fmla="val 50000"/>
            </a:avLst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40000"/>
              </a:spcBef>
              <a:buClr>
                <a:schemeClr val="bg2"/>
              </a:buClr>
              <a:buSzPct val="9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0000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```</a:t>
            </a:r>
          </a:p>
        </p:txBody>
      </p:sp>
      <p:sp>
        <p:nvSpPr>
          <p:cNvPr id="17431" name="Text Box 11"/>
          <p:cNvSpPr txBox="1">
            <a:spLocks noChangeArrowheads="1"/>
          </p:cNvSpPr>
          <p:nvPr/>
        </p:nvSpPr>
        <p:spPr bwMode="auto">
          <a:xfrm>
            <a:off x="4848226" y="3432176"/>
            <a:ext cx="9763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lr>
                <a:schemeClr val="bg2"/>
              </a:buClr>
              <a:buSzPct val="9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0000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61180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Pointer Graphics (cont.)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939925" y="5526088"/>
            <a:ext cx="8229600" cy="4038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getAbsoluteX()</a:t>
            </a:r>
            <a:r>
              <a:rPr lang="en-US" altLang="en-US" smtClean="0"/>
              <a:t> of parent (content pane) is 0 in this example…</a:t>
            </a: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40000"/>
              </a:spcBef>
              <a:buClr>
                <a:schemeClr val="bg2"/>
              </a:buClr>
              <a:buSzPct val="9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0000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98FF95-E574-4DF9-B333-7CC61716402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/>
          </a:p>
        </p:txBody>
      </p:sp>
      <p:pic>
        <p:nvPicPr>
          <p:cNvPr id="440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6" y="1892300"/>
            <a:ext cx="6416675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Text Box 11"/>
          <p:cNvSpPr txBox="1">
            <a:spLocks noChangeArrowheads="1"/>
          </p:cNvSpPr>
          <p:nvPr/>
        </p:nvSpPr>
        <p:spPr bwMode="auto">
          <a:xfrm>
            <a:off x="1609725" y="2749551"/>
            <a:ext cx="1227138" cy="26781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lr>
                <a:schemeClr val="bg2"/>
              </a:buClr>
              <a:buSzPct val="9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0000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Parent’s origin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(upper left corner of the content pane of the form)</a:t>
            </a:r>
          </a:p>
        </p:txBody>
      </p:sp>
      <p:cxnSp>
        <p:nvCxnSpPr>
          <p:cNvPr id="44039" name="AutoShape 14"/>
          <p:cNvCxnSpPr>
            <a:cxnSpLocks noChangeShapeType="1"/>
            <a:endCxn id="44038" idx="0"/>
          </p:cNvCxnSpPr>
          <p:nvPr/>
        </p:nvCxnSpPr>
        <p:spPr bwMode="auto">
          <a:xfrm rot="10800000" flipV="1">
            <a:off x="2222501" y="2341564"/>
            <a:ext cx="1693863" cy="407987"/>
          </a:xfrm>
          <a:prstGeom prst="curvedConnector2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0" name="AutoShape 20"/>
          <p:cNvCxnSpPr>
            <a:cxnSpLocks noChangeShapeType="1"/>
          </p:cNvCxnSpPr>
          <p:nvPr/>
        </p:nvCxnSpPr>
        <p:spPr bwMode="auto">
          <a:xfrm rot="10800000">
            <a:off x="3090864" y="1374775"/>
            <a:ext cx="790575" cy="7429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1" name="Text Box 11"/>
          <p:cNvSpPr txBox="1">
            <a:spLocks noChangeArrowheads="1"/>
          </p:cNvSpPr>
          <p:nvPr/>
        </p:nvSpPr>
        <p:spPr bwMode="auto">
          <a:xfrm>
            <a:off x="1863725" y="1346200"/>
            <a:ext cx="1227138" cy="9540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lr>
                <a:schemeClr val="bg2"/>
              </a:buClr>
              <a:buSzPct val="9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0000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Screen origin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(0,0)</a:t>
            </a:r>
          </a:p>
        </p:txBody>
      </p:sp>
      <p:sp>
        <p:nvSpPr>
          <p:cNvPr id="44042" name="Right Brace 20"/>
          <p:cNvSpPr>
            <a:spLocks/>
          </p:cNvSpPr>
          <p:nvPr/>
        </p:nvSpPr>
        <p:spPr bwMode="auto">
          <a:xfrm>
            <a:off x="3952876" y="2074863"/>
            <a:ext cx="238125" cy="303212"/>
          </a:xfrm>
          <a:prstGeom prst="rightBrace">
            <a:avLst>
              <a:gd name="adj1" fmla="val 8277"/>
              <a:gd name="adj2" fmla="val 50000"/>
            </a:avLst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40000"/>
              </a:spcBef>
              <a:buClr>
                <a:schemeClr val="bg2"/>
              </a:buClr>
              <a:buSzPct val="9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0000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184651" y="2054225"/>
            <a:ext cx="39735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0000"/>
              </a:spcBef>
              <a:buClr>
                <a:schemeClr val="bg2"/>
              </a:buClr>
              <a:buSzPct val="9000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SzPct val="85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0000"/>
              <a:buChar char="o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600" b="1" dirty="0" err="1">
                <a:latin typeface="Courier New" pitchFamily="49" charset="0"/>
              </a:rPr>
              <a:t>getAbsoluteY</a:t>
            </a:r>
            <a:r>
              <a:rPr lang="en-US" altLang="en-US" sz="1600" b="1" dirty="0">
                <a:latin typeface="Courier New" pitchFamily="49" charset="0"/>
              </a:rPr>
              <a:t>()</a:t>
            </a:r>
            <a:r>
              <a:rPr lang="en-US" altLang="en-US" sz="1400" dirty="0">
                <a:latin typeface="+mn-lt"/>
              </a:rPr>
              <a:t>of  </a:t>
            </a:r>
            <a:r>
              <a:rPr lang="en-US" altLang="en-US" sz="1400">
                <a:latin typeface="+mn-lt"/>
              </a:rPr>
              <a:t>parent (content pane)</a:t>
            </a:r>
            <a:endParaRPr lang="en-US" altLang="en-US" sz="1400" dirty="0">
              <a:latin typeface="+mn-lt"/>
            </a:endParaRPr>
          </a:p>
        </p:txBody>
      </p:sp>
      <p:cxnSp>
        <p:nvCxnSpPr>
          <p:cNvPr id="44044" name="AutoShape 14"/>
          <p:cNvCxnSpPr>
            <a:cxnSpLocks noChangeShapeType="1"/>
            <a:endCxn id="44045" idx="1"/>
          </p:cNvCxnSpPr>
          <p:nvPr/>
        </p:nvCxnSpPr>
        <p:spPr bwMode="auto">
          <a:xfrm flipV="1">
            <a:off x="7059613" y="3414713"/>
            <a:ext cx="2197100" cy="4111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5" name="Text Box 11"/>
          <p:cNvSpPr txBox="1">
            <a:spLocks noChangeArrowheads="1"/>
          </p:cNvSpPr>
          <p:nvPr/>
        </p:nvSpPr>
        <p:spPr bwMode="auto">
          <a:xfrm>
            <a:off x="9256714" y="2384426"/>
            <a:ext cx="1411287" cy="20621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40000"/>
              </a:spcBef>
              <a:buClr>
                <a:schemeClr val="bg2"/>
              </a:buClr>
              <a:buSzPct val="9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0000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We draw on this container (it is the component we are interested in)</a:t>
            </a:r>
          </a:p>
        </p:txBody>
      </p:sp>
    </p:spTree>
    <p:extLst>
      <p:ext uri="{BB962C8B-B14F-4D97-AF65-F5344CB8AC3E}">
        <p14:creationId xmlns:p14="http://schemas.microsoft.com/office/powerpoint/2010/main" val="39153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“Selectability”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2205039" y="1433514"/>
            <a:ext cx="8135937" cy="4948237"/>
          </a:xfrm>
        </p:spPr>
        <p:txBody>
          <a:bodyPr/>
          <a:lstStyle/>
          <a:p>
            <a:pPr marL="0" indent="0">
              <a:spcBef>
                <a:spcPct val="20000"/>
              </a:spcBef>
              <a:buNone/>
            </a:pPr>
            <a:r>
              <a:rPr lang="en-US" altLang="en-US" sz="1400" i="1" dirty="0">
                <a:latin typeface="Courier New" panose="02070309020205020404" pitchFamily="49" charset="0"/>
              </a:rPr>
              <a:t>/** This interface defines the services (methods) provided 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1400" i="1" dirty="0">
                <a:latin typeface="Courier New" panose="02070309020205020404" pitchFamily="49" charset="0"/>
              </a:rPr>
              <a:t> *  by an object which is “Selectable” on the screen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1400" i="1" dirty="0">
                <a:latin typeface="Courier New" panose="02070309020205020404" pitchFamily="49" charset="0"/>
              </a:rPr>
              <a:t> */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public interface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ISelectable</a:t>
            </a:r>
            <a:r>
              <a:rPr lang="en-US" altLang="en-US" sz="1600" b="1" dirty="0">
                <a:latin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en-US" sz="1400" i="1" dirty="0">
                <a:latin typeface="Courier New" panose="02070309020205020404" pitchFamily="49" charset="0"/>
              </a:rPr>
              <a:t> // a way to mark an object as “selected” or not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public void </a:t>
            </a:r>
            <a:r>
              <a:rPr lang="en-US" altLang="en-US" sz="1600" b="1" u="sng" dirty="0" err="1">
                <a:latin typeface="Courier New" panose="02070309020205020404" pitchFamily="49" charset="0"/>
              </a:rPr>
              <a:t>setSelected</a:t>
            </a:r>
            <a:r>
              <a:rPr lang="en-US" altLang="en-US" sz="1600" b="1" dirty="0">
                <a:latin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boolean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yesNo</a:t>
            </a:r>
            <a:r>
              <a:rPr lang="en-US" altLang="en-US" sz="1600" b="1" dirty="0">
                <a:latin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en-US" sz="1400" i="1" dirty="0">
                <a:latin typeface="Courier New" panose="02070309020205020404" pitchFamily="49" charset="0"/>
              </a:rPr>
              <a:t> // a way to test whether an object is selected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public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boolean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u="sng" dirty="0" err="1">
                <a:latin typeface="Courier New" panose="02070309020205020404" pitchFamily="49" charset="0"/>
              </a:rPr>
              <a:t>isSelected</a:t>
            </a:r>
            <a:r>
              <a:rPr lang="en-US" altLang="en-US" sz="1600" b="1" dirty="0">
                <a:latin typeface="Courier New" panose="02070309020205020404" pitchFamily="49" charset="0"/>
              </a:rPr>
              <a:t>();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400" i="1" dirty="0">
                <a:latin typeface="Courier New" panose="02070309020205020404" pitchFamily="49" charset="0"/>
              </a:rPr>
              <a:t> // a way to determine if a pointer is “in” an object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400" i="1" dirty="0">
                <a:latin typeface="Courier New" panose="02070309020205020404" pitchFamily="49" charset="0"/>
              </a:rPr>
              <a:t> // </a:t>
            </a:r>
            <a:r>
              <a:rPr lang="en-US" altLang="en-US" sz="1400" i="1" dirty="0" err="1">
                <a:latin typeface="Courier New" panose="02070309020205020404" pitchFamily="49" charset="0"/>
              </a:rPr>
              <a:t>pPtrRelPrnt</a:t>
            </a:r>
            <a:r>
              <a:rPr lang="en-US" altLang="en-US" sz="1400" i="1" dirty="0">
                <a:latin typeface="Courier New" panose="02070309020205020404" pitchFamily="49" charset="0"/>
              </a:rPr>
              <a:t> is pointer position relative to the parent origin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400" i="1" dirty="0">
                <a:latin typeface="Courier New" panose="02070309020205020404" pitchFamily="49" charset="0"/>
              </a:rPr>
              <a:t> // </a:t>
            </a:r>
            <a:r>
              <a:rPr lang="en-US" altLang="en-US" sz="1400" i="1" dirty="0" err="1">
                <a:latin typeface="Courier New" panose="02070309020205020404" pitchFamily="49" charset="0"/>
              </a:rPr>
              <a:t>pCmpRelPrnt</a:t>
            </a:r>
            <a:r>
              <a:rPr lang="en-US" altLang="en-US" sz="1400" i="1" dirty="0">
                <a:latin typeface="Courier New" panose="02070309020205020404" pitchFamily="49" charset="0"/>
              </a:rPr>
              <a:t> is the component position relative to the parent origin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public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boolean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u="sng" dirty="0">
                <a:latin typeface="Courier New" panose="02070309020205020404" pitchFamily="49" charset="0"/>
              </a:rPr>
              <a:t>contains</a:t>
            </a:r>
            <a:r>
              <a:rPr lang="en-US" altLang="en-US" sz="1600" b="1" dirty="0">
                <a:latin typeface="Courier New" panose="02070309020205020404" pitchFamily="49" charset="0"/>
              </a:rPr>
              <a:t>(Point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pPtrRelPrnt</a:t>
            </a:r>
            <a:r>
              <a:rPr lang="en-US" altLang="en-US" sz="1600" b="1" dirty="0">
                <a:latin typeface="Courier New" panose="02070309020205020404" pitchFamily="49" charset="0"/>
              </a:rPr>
              <a:t>, Point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pCmpRelPrnt</a:t>
            </a:r>
            <a:r>
              <a:rPr lang="en-US" altLang="en-US" sz="1600" b="1" dirty="0">
                <a:latin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en-US" sz="1400" i="1" dirty="0">
                <a:latin typeface="Courier New" panose="02070309020205020404" pitchFamily="49" charset="0"/>
              </a:rPr>
              <a:t> // a way to “draw” the object that knows about drawing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400" i="1" dirty="0">
                <a:latin typeface="Courier New" panose="02070309020205020404" pitchFamily="49" charset="0"/>
              </a:rPr>
              <a:t> // different ways depending on “</a:t>
            </a:r>
            <a:r>
              <a:rPr lang="en-US" altLang="en-US" sz="1400" i="1" dirty="0" err="1">
                <a:latin typeface="Courier New" panose="02070309020205020404" pitchFamily="49" charset="0"/>
              </a:rPr>
              <a:t>isSelected</a:t>
            </a:r>
            <a:r>
              <a:rPr lang="en-US" altLang="en-US" sz="1400" i="1" dirty="0">
                <a:latin typeface="Courier New" panose="02070309020205020404" pitchFamily="49" charset="0"/>
              </a:rPr>
              <a:t>”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public void </a:t>
            </a:r>
            <a:r>
              <a:rPr lang="en-US" altLang="en-US" sz="1600" b="1" u="sng" dirty="0">
                <a:latin typeface="Courier New" panose="02070309020205020404" pitchFamily="49" charset="0"/>
              </a:rPr>
              <a:t>draw</a:t>
            </a:r>
            <a:r>
              <a:rPr lang="en-US" altLang="en-US" sz="1600" b="1" dirty="0">
                <a:latin typeface="Courier New" panose="02070309020205020404" pitchFamily="49" charset="0"/>
              </a:rPr>
              <a:t>(Graphics g, Point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pCmpRelPrnt</a:t>
            </a:r>
            <a:r>
              <a:rPr lang="en-US" altLang="en-US" sz="1600" b="1" dirty="0">
                <a:latin typeface="Courier New" panose="02070309020205020404" pitchFamily="49" charset="0"/>
              </a:rPr>
              <a:t>);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40000"/>
              </a:spcBef>
              <a:buClr>
                <a:schemeClr val="bg2"/>
              </a:buClr>
              <a:buSzPct val="9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0000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A19A6CA-BDC9-4C9B-8656-2ACF9741EF0F}" type="slidenum">
              <a:rPr lang="en-US" altLang="en-US" sz="12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238897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290</Words>
  <Application>Microsoft Office PowerPoint</Application>
  <PresentationFormat>Widescreen</PresentationFormat>
  <Paragraphs>43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Calibri</vt:lpstr>
      <vt:lpstr>Courier New</vt:lpstr>
      <vt:lpstr>Times New Roman</vt:lpstr>
      <vt:lpstr>Wingdings</vt:lpstr>
      <vt:lpstr>Pixel</vt:lpstr>
      <vt:lpstr>Drawing Coordinates (cont.)</vt:lpstr>
      <vt:lpstr>Pointer Graphics (cont.)</vt:lpstr>
      <vt:lpstr>Defining “Selectability”</vt:lpstr>
    </vt:vector>
  </TitlesOfParts>
  <Company>CSUS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Non-working example (cont.)</dc:title>
  <dc:creator>Nguyen, Doan H</dc:creator>
  <cp:lastModifiedBy>Nguyen, Doan H</cp:lastModifiedBy>
  <cp:revision>4</cp:revision>
  <dcterms:created xsi:type="dcterms:W3CDTF">2017-10-23T16:36:04Z</dcterms:created>
  <dcterms:modified xsi:type="dcterms:W3CDTF">2017-11-06T17:23:42Z</dcterms:modified>
</cp:coreProperties>
</file>