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Security Development</a:t>
            </a:r>
          </a:p>
          <a:p>
            <a:r>
              <a:t>Security Design</a:t>
            </a:r>
          </a:p>
        </p:txBody>
      </p:sp>
      <p:sp>
        <p:nvSpPr>
          <p:cNvPr id="3" name="Title 2"/>
          <p:cNvSpPr>
            <a:spLocks noGrp="1"/>
          </p:cNvSpPr>
          <p:nvPr>
            <p:ph type="ctrTitle" sz="quarter"/>
          </p:nvPr>
        </p:nvSpPr>
        <p:spPr/>
        <p:txBody>
          <a:bodyPr wrap="square">
            <a:noAutofit/>
          </a:bodyPr>
          <a:lstStyle/>
          <a:p>
            <a:r>
              <a:rPr sz="4200" b="1" i="0">
                <a:latin typeface="Times New Roman"/>
              </a:rPr>
              <a:t>Security Design</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Device Secure Boot</a:t>
            </a:r>
          </a:p>
        </p:txBody>
      </p:sp>
      <p:sp>
        <p:nvSpPr>
          <p:cNvPr id="3" name="Content Placeholder 2"/>
          <p:cNvSpPr>
            <a:spLocks noGrp="1"/>
          </p:cNvSpPr>
          <p:nvPr>
            <p:ph idx="1"/>
          </p:nvPr>
        </p:nvSpPr>
        <p:spPr/>
        <p:txBody>
          <a:bodyPr/>
          <a:lstStyle/>
          <a:p>
            <a:r>
              <a:t> At each stage check that only the expected hardware is present and matches the stage's configuration parameters</a:t>
            </a:r>
          </a:p>
          <a:p>
            <a:r>
              <a:t> Do not boot the next stage of device functionality until the previous stage has been successfully booted.</a:t>
            </a:r>
          </a:p>
          <a:p>
            <a:r>
              <a:t> Ensure failures at any stage of the boot sequence fail gracefully into a secure state that prevents unauthorized access</a:t>
            </a:r>
          </a:p>
          <a:p>
            <a:r>
              <a:t> This applies to the booting up a device, not software that runs of the device – that is covered later</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Operating System</a:t>
            </a:r>
          </a:p>
        </p:txBody>
      </p:sp>
      <p:sp>
        <p:nvSpPr>
          <p:cNvPr id="3" name="Content Placeholder 2"/>
          <p:cNvSpPr>
            <a:spLocks noGrp="1"/>
          </p:cNvSpPr>
          <p:nvPr>
            <p:ph idx="1"/>
          </p:nvPr>
        </p:nvSpPr>
        <p:spPr/>
        <p:txBody>
          <a:bodyPr/>
          <a:lstStyle/>
          <a:p>
            <a:r>
              <a:t> The OS should have only the components that support the functioning of the device – everything else is removed</a:t>
            </a:r>
          </a:p>
          <a:p>
            <a:r>
              <a:t> Should use the latest stable OS components</a:t>
            </a:r>
          </a:p>
          <a:p>
            <a:r>
              <a:t> OS should use the most secure settings available</a:t>
            </a:r>
          </a:p>
          <a:p>
            <a:r>
              <a:t> Apply secure boot principles (last section) to the OS</a:t>
            </a:r>
          </a:p>
          <a:p>
            <a:r>
              <a:t> Disable all unused ports, protocols and services</a:t>
            </a:r>
          </a:p>
          <a:p>
            <a:r>
              <a:t> Apply tested updates</a:t>
            </a:r>
          </a:p>
          <a:p>
            <a:r>
              <a:t> Disable write access to the root file system for users and applications</a:t>
            </a:r>
          </a:p>
          <a:p>
            <a:r>
              <a:t> Do not use "root" – create an administrator account that has only the rights needed for administering the device</a:t>
            </a:r>
          </a:p>
          <a:p>
            <a:r>
              <a:t> Use an encrypted file system</a:t>
            </a:r>
          </a:p>
          <a:p>
            <a:r>
              <a:t> Document the OS security configuration</a:t>
            </a:r>
          </a:p>
          <a:p>
            <a:r>
              <a:t> Apply minimum access rights to all files and directories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Security</a:t>
            </a:r>
          </a:p>
        </p:txBody>
      </p:sp>
      <p:sp>
        <p:nvSpPr>
          <p:cNvPr id="3" name="Content Placeholder 2"/>
          <p:cNvSpPr>
            <a:spLocks noGrp="1"/>
          </p:cNvSpPr>
          <p:nvPr>
            <p:ph idx="1"/>
          </p:nvPr>
        </p:nvSpPr>
        <p:spPr/>
        <p:txBody>
          <a:bodyPr/>
          <a:lstStyle/>
          <a:p>
            <a:r>
              <a:t> Document the security design of applications</a:t>
            </a:r>
          </a:p>
          <a:p>
            <a:r>
              <a:t> Applications must have the lowest privilege level possible</a:t>
            </a:r>
          </a:p>
          <a:p>
            <a:r>
              <a:t> Applications have access only to resources they need</a:t>
            </a:r>
          </a:p>
          <a:p>
            <a:r>
              <a:t> Applications should be isolated from each other</a:t>
            </a:r>
          </a:p>
          <a:p>
            <a:r>
              <a:t> Ensure applications were created with secure development principles – for example, secure code standards compliance</a:t>
            </a:r>
          </a:p>
          <a:p>
            <a:r>
              <a:t> Ensure SDLC incorporate security into all phases of development, design and test</a:t>
            </a:r>
          </a:p>
          <a:p>
            <a:r>
              <a:t> Use secure coding techniques as documented for that language</a:t>
            </a:r>
          </a:p>
          <a:p>
            <a:r>
              <a:t> Ensure all errors and exceptions are handled securely</a:t>
            </a:r>
          </a:p>
          <a:p>
            <a:r>
              <a:t> Ensure no hard coded credentials in the code</a:t>
            </a:r>
          </a:p>
          <a:p>
            <a:r>
              <a:t> Ensure no secrets are recorded in errors or log files</a:t>
            </a:r>
          </a:p>
          <a:p>
            <a:r>
              <a:t> Never deploy debug version of code</a:t>
            </a:r>
          </a:p>
          <a:p>
            <a:r>
              <a:t> Plan for network connectivity loss to avoid insecure states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Credential Management</a:t>
            </a:r>
          </a:p>
        </p:txBody>
      </p:sp>
      <p:sp>
        <p:nvSpPr>
          <p:cNvPr id="3" name="Content Placeholder 2"/>
          <p:cNvSpPr>
            <a:spLocks noGrp="1"/>
          </p:cNvSpPr>
          <p:nvPr>
            <p:ph idx="1"/>
          </p:nvPr>
        </p:nvSpPr>
        <p:spPr/>
        <p:txBody>
          <a:bodyPr/>
          <a:lstStyle/>
          <a:p>
            <a:r>
              <a:t> Device should be uniquely identifiable by means of a factory-set tamper resistant hardware identifier or equivalent</a:t>
            </a:r>
          </a:p>
          <a:p>
            <a:r>
              <a:t> Use good password management techniques</a:t>
            </a:r>
          </a:p>
          <a:p>
            <a:r>
              <a:t> Password credentials must use an industry standard hash function, along with a unique non-guessable salt value</a:t>
            </a:r>
          </a:p>
          <a:p>
            <a:r>
              <a:t> All credentials must be strongly encrypted</a:t>
            </a:r>
          </a:p>
          <a:p>
            <a:r>
              <a:t> Use a secure storage for credentials, e.g. Hashicorp Vault</a:t>
            </a:r>
          </a:p>
          <a:p>
            <a:r>
              <a:t> Use multi-factor authentication wherever possible</a:t>
            </a:r>
          </a:p>
          <a:p>
            <a:r>
              <a:t> Ensure a trusted time source is used for signing</a:t>
            </a:r>
          </a:p>
          <a:p>
            <a:r>
              <a:t> Manage digital certificates carefully, including replacing certificates</a:t>
            </a:r>
          </a:p>
          <a:p>
            <a:pPr lvl="1"/>
            <a:r>
              <a:t> Certificates should be used to identify only one device</a:t>
            </a:r>
          </a:p>
          <a:p>
            <a:r>
              <a:t> Factory resets should remove all data and stored credentials on a device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Encryption</a:t>
            </a:r>
          </a:p>
        </p:txBody>
      </p:sp>
      <p:sp>
        <p:nvSpPr>
          <p:cNvPr id="3" name="Content Placeholder 2"/>
          <p:cNvSpPr>
            <a:spLocks noGrp="1"/>
          </p:cNvSpPr>
          <p:nvPr>
            <p:ph idx="1"/>
          </p:nvPr>
        </p:nvSpPr>
        <p:spPr/>
        <p:txBody>
          <a:bodyPr/>
          <a:lstStyle/>
          <a:p>
            <a:r>
              <a:t> Apply the level of encryption appropriate for that data classification</a:t>
            </a:r>
          </a:p>
          <a:p>
            <a:r>
              <a:t> Use industry standard tools and the strongest and most recent version of algorithms</a:t>
            </a:r>
          </a:p>
          <a:p>
            <a:r>
              <a:t> When connections allow a selection of different protocols, remove the weaker ones from the list of options</a:t>
            </a:r>
          </a:p>
          <a:p>
            <a:r>
              <a:t> Do not use insecure protocols like HTTP or FTP</a:t>
            </a:r>
          </a:p>
          <a:p>
            <a:r>
              <a:t> Store keys securely with a secrets manager</a:t>
            </a:r>
          </a:p>
          <a:p>
            <a:r>
              <a:t> Ensure keys can be updated remotely and securely</a:t>
            </a:r>
          </a:p>
          <a:p>
            <a:r>
              <a:t> Avoid using global keys</a:t>
            </a:r>
          </a:p>
          <a:p>
            <a:pPr lvl="1"/>
            <a:r>
              <a:t> Each device that uses encryption should have its own keys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Network Connections</a:t>
            </a:r>
          </a:p>
        </p:txBody>
      </p:sp>
      <p:sp>
        <p:nvSpPr>
          <p:cNvPr id="3" name="Content Placeholder 2"/>
          <p:cNvSpPr>
            <a:spLocks noGrp="1"/>
          </p:cNvSpPr>
          <p:nvPr>
            <p:ph idx="1"/>
          </p:nvPr>
        </p:nvSpPr>
        <p:spPr/>
        <p:txBody>
          <a:bodyPr/>
          <a:lstStyle/>
          <a:p>
            <a:r>
              <a:t> Network access points are high risk points of attack</a:t>
            </a:r>
          </a:p>
          <a:p>
            <a:r>
              <a:t> Activate only the network interfaces that are required</a:t>
            </a:r>
          </a:p>
          <a:p>
            <a:r>
              <a:t> Run only the services on the network that are required</a:t>
            </a:r>
          </a:p>
          <a:p>
            <a:r>
              <a:t> Open only ports that are required</a:t>
            </a:r>
          </a:p>
          <a:p>
            <a:r>
              <a:t> Always use a correctly configured firewall</a:t>
            </a:r>
          </a:p>
          <a:p>
            <a:r>
              <a:t> Always use secure protocols like HTTPS, SFTP</a:t>
            </a:r>
          </a:p>
          <a:p>
            <a:r>
              <a:t> Never send or store credentials in plain text</a:t>
            </a:r>
          </a:p>
          <a:p>
            <a:r>
              <a:t> Authenticate every inbound connection to ensure it is from a legitimate source</a:t>
            </a:r>
          </a:p>
          <a:p>
            <a:r>
              <a:t> Authenticate the destination of any sensitive data before it is sent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Software Updates</a:t>
            </a:r>
          </a:p>
        </p:txBody>
      </p:sp>
      <p:sp>
        <p:nvSpPr>
          <p:cNvPr id="3" name="Content Placeholder 2"/>
          <p:cNvSpPr>
            <a:spLocks noGrp="1"/>
          </p:cNvSpPr>
          <p:nvPr>
            <p:ph idx="1"/>
          </p:nvPr>
        </p:nvSpPr>
        <p:spPr/>
        <p:txBody>
          <a:bodyPr/>
          <a:lstStyle/>
          <a:p>
            <a:r>
              <a:t> Encrypt update packages to prevent tampering</a:t>
            </a:r>
          </a:p>
          <a:p>
            <a:r>
              <a:t> Cryptographically validate the integrity and authenticity of a software update package before installation begins</a:t>
            </a:r>
          </a:p>
          <a:p>
            <a:r>
              <a:t> Ensure that the package cannot be modified or replaced by an attacker between being validated and installed</a:t>
            </a:r>
          </a:p>
          <a:p>
            <a:pPr lvl="1"/>
            <a:r>
              <a:t> TOCTOU (Time of Check to Time of Use) attack</a:t>
            </a:r>
          </a:p>
          <a:p>
            <a:r>
              <a:t> The installation must resolve and validate all required dependencies for the update</a:t>
            </a:r>
          </a:p>
          <a:p>
            <a:pPr lvl="1"/>
            <a:r>
              <a:t> If this fails, the system should be left in a secure and stable state</a:t>
            </a:r>
          </a:p>
          <a:p>
            <a:r>
              <a:t> Unsure the system goes into a safe and secure state if the update fails</a:t>
            </a:r>
          </a:p>
          <a:p>
            <a:r>
              <a:t> Institute anti-rollback to prevent attackers from reverting the software back to an earlier unsecure version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Logging</a:t>
            </a:r>
          </a:p>
        </p:txBody>
      </p:sp>
      <p:sp>
        <p:nvSpPr>
          <p:cNvPr id="3" name="Content Placeholder 2"/>
          <p:cNvSpPr>
            <a:spLocks noGrp="1"/>
          </p:cNvSpPr>
          <p:nvPr>
            <p:ph idx="1"/>
          </p:nvPr>
        </p:nvSpPr>
        <p:spPr/>
        <p:txBody>
          <a:bodyPr/>
          <a:lstStyle/>
          <a:p>
            <a:r>
              <a:t> All logged data  must comply with appropriate data protection regulations</a:t>
            </a:r>
          </a:p>
          <a:p>
            <a:r>
              <a:t> Logging function runs in its own process</a:t>
            </a:r>
          </a:p>
          <a:p>
            <a:r>
              <a:t> Log files are stored separate from operational and other files</a:t>
            </a:r>
          </a:p>
          <a:p>
            <a:r>
              <a:t> Set maximum log file size and enable log file rotation</a:t>
            </a:r>
          </a:p>
          <a:p>
            <a:r>
              <a:t> Minimum logging must include</a:t>
            </a:r>
          </a:p>
          <a:p>
            <a:pPr lvl="1"/>
            <a:r>
              <a:t> Start up and shut down parameters</a:t>
            </a:r>
          </a:p>
          <a:p>
            <a:pPr lvl="1"/>
            <a:r>
              <a:t> Access and login attempts</a:t>
            </a:r>
          </a:p>
          <a:p>
            <a:pPr lvl="1"/>
            <a:r>
              <a:t> Unexpected events</a:t>
            </a:r>
          </a:p>
          <a:p>
            <a:r>
              <a:t> Restrict access rights to log files to the minimum required to function</a:t>
            </a:r>
          </a:p>
          <a:p>
            <a:r>
              <a:t> If logging to a central repository, send log data over a secure channel to avoid eavesdropping or tampering</a:t>
            </a:r>
          </a:p>
          <a:p>
            <a:r>
              <a:t> Monitor and analyze logs regularly to extract valuable information and insight</a:t>
            </a:r>
          </a:p>
          <a:p>
            <a:r>
              <a:t> Synchronize to an accurate time source for accurate timestamps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Software Update Policy</a:t>
            </a:r>
          </a:p>
        </p:txBody>
      </p:sp>
      <p:sp>
        <p:nvSpPr>
          <p:cNvPr id="3" name="Content Placeholder 2"/>
          <p:cNvSpPr>
            <a:spLocks noGrp="1"/>
          </p:cNvSpPr>
          <p:nvPr>
            <p:ph idx="1"/>
          </p:nvPr>
        </p:nvSpPr>
        <p:spPr/>
        <p:txBody>
          <a:bodyPr/>
          <a:lstStyle/>
          <a:p>
            <a:r>
              <a:t> Both system builders and users must have a policy about updating software on devices in the field including</a:t>
            </a:r>
          </a:p>
          <a:p>
            <a:pPr lvl="1"/>
            <a:r>
              <a:t> Management of all connected devices over their complete device lifecycle</a:t>
            </a:r>
          </a:p>
          <a:p>
            <a:pPr lvl="1"/>
            <a:r>
              <a:t> A clear, publicized, process for managing software errata</a:t>
            </a:r>
          </a:p>
          <a:p>
            <a:pPr lvl="1"/>
            <a:r>
              <a:t> Clearly defined mechanisms within the software architecture for software updates</a:t>
            </a:r>
          </a:p>
          <a:p>
            <a:pPr lvl="1"/>
            <a:r>
              <a:t> Conformance with standards for software patching</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Boot Process</a:t>
            </a:r>
          </a:p>
        </p:txBody>
      </p:sp>
      <p:sp>
        <p:nvSpPr>
          <p:cNvPr id="3" name="Content Placeholder 2"/>
          <p:cNvSpPr>
            <a:spLocks noGrp="1"/>
          </p:cNvSpPr>
          <p:nvPr>
            <p:ph idx="1"/>
          </p:nvPr>
        </p:nvSpPr>
        <p:spPr/>
        <p:txBody>
          <a:bodyPr/>
          <a:lstStyle/>
          <a:p>
            <a:r>
              <a:t> The secure boot cannot be bypassed</a:t>
            </a:r>
          </a:p>
          <a:p>
            <a:r>
              <a:t> All code loaded as part of the boot process, unless it runs directly from ROM, is verified to ensure:</a:t>
            </a:r>
          </a:p>
          <a:p>
            <a:pPr lvl="1"/>
            <a:r>
              <a:t> The code was created by the expected, authorized sources</a:t>
            </a:r>
          </a:p>
          <a:p>
            <a:pPr lvl="1"/>
            <a:r>
              <a:t> The code has not been modified since it was created</a:t>
            </a:r>
          </a:p>
          <a:p>
            <a:pPr lvl="1"/>
            <a:r>
              <a:t> The code is intended for the device type on which it is to be run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by Design</a:t>
            </a:r>
          </a:p>
        </p:txBody>
      </p:sp>
      <p:sp>
        <p:nvSpPr>
          <p:cNvPr id="3" name="Content Placeholder 2"/>
          <p:cNvSpPr>
            <a:spLocks noGrp="1"/>
          </p:cNvSpPr>
          <p:nvPr>
            <p:ph idx="1"/>
          </p:nvPr>
        </p:nvSpPr>
        <p:spPr/>
        <p:txBody>
          <a:bodyPr/>
          <a:lstStyle/>
          <a:p>
            <a:r>
              <a:t> Securing the IIoT does not require radically new ideas, concepts or techniques</a:t>
            </a:r>
          </a:p>
          <a:p>
            <a:r>
              <a:t> Instead, existing best practices in all areas of IT security need to be updated and integrated</a:t>
            </a:r>
          </a:p>
          <a:p>
            <a:r>
              <a:t> Starting point is the concept of secure by design</a:t>
            </a:r>
          </a:p>
          <a:p>
            <a:pPr lvl="1"/>
            <a:r>
              <a:t> Ensures that security is a primary objective at all stages of product creation and deployment</a:t>
            </a:r>
          </a:p>
          <a:p>
            <a:pPr lvl="1"/>
            <a:r>
              <a:t> Avoids security being "added on" after development</a:t>
            </a:r>
          </a:p>
          <a:p>
            <a:pPr lvl="1"/>
            <a:r>
              <a:t> Remedial security is historically the source of many breeches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Boot Process</a:t>
            </a:r>
          </a:p>
        </p:txBody>
      </p:sp>
      <p:sp>
        <p:nvSpPr>
          <p:cNvPr id="3" name="Content Placeholder 2"/>
          <p:cNvSpPr>
            <a:spLocks noGrp="1"/>
          </p:cNvSpPr>
          <p:nvPr>
            <p:ph idx="1"/>
          </p:nvPr>
        </p:nvSpPr>
        <p:spPr/>
        <p:txBody>
          <a:bodyPr/>
          <a:lstStyle/>
          <a:p>
            <a:r>
              <a:t> Verify code after it has been loaded into RAM as opposed to before when it is in persistent storage</a:t>
            </a:r>
          </a:p>
          <a:p>
            <a:r>
              <a:t> The boot sequence starts running from ROM, using an immutable root key to verify the first code to be loaded</a:t>
            </a:r>
          </a:p>
          <a:p>
            <a:r>
              <a:t> Modules of code are loaded progressively, but only after each previous stage has been successfully verified and booted</a:t>
            </a:r>
          </a:p>
          <a:p>
            <a:r>
              <a:t> Any existing data currently installed on the device that will be used as part of the boot configuration is checked for length, type, range etc. prior to use within the boot process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Boot Process</a:t>
            </a:r>
          </a:p>
        </p:txBody>
      </p:sp>
      <p:sp>
        <p:nvSpPr>
          <p:cNvPr id="3" name="Content Placeholder 2"/>
          <p:cNvSpPr>
            <a:spLocks noGrp="1"/>
          </p:cNvSpPr>
          <p:nvPr>
            <p:ph idx="1"/>
          </p:nvPr>
        </p:nvSpPr>
        <p:spPr/>
        <p:txBody>
          <a:bodyPr/>
          <a:lstStyle/>
          <a:p>
            <a:r>
              <a:t> At each stage of the boot process the boot software checks that the hardware configuration matches the expected configuration parameters for that stage</a:t>
            </a:r>
          </a:p>
          <a:p>
            <a:r>
              <a:t> The boot process ensures that if an error occurs during any stage of the process, the device "fails gracefully" into a secure state in which RAM has been cleared of residual code</a:t>
            </a:r>
          </a:p>
          <a:p>
            <a:pPr lvl="1"/>
            <a:r>
              <a:t> Failed boots do not leave the device open to unauthorized access</a:t>
            </a:r>
          </a:p>
          <a:p>
            <a:r>
              <a:t> Bootloader code is updated to address vulnerabilities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Software Image and Update</a:t>
            </a:r>
          </a:p>
        </p:txBody>
      </p:sp>
      <p:sp>
        <p:nvSpPr>
          <p:cNvPr id="3" name="Content Placeholder 2"/>
          <p:cNvSpPr>
            <a:spLocks noGrp="1"/>
          </p:cNvSpPr>
          <p:nvPr>
            <p:ph idx="1"/>
          </p:nvPr>
        </p:nvSpPr>
        <p:spPr/>
        <p:txBody>
          <a:bodyPr/>
          <a:lstStyle/>
          <a:p>
            <a:r>
              <a:t> To establish the authenticity and integrity of a software update, a cryptographic signature is attached to the software package</a:t>
            </a:r>
          </a:p>
          <a:p>
            <a:pPr lvl="1"/>
            <a:r>
              <a:t> Devices only install updates if they first verify the signature</a:t>
            </a:r>
          </a:p>
          <a:p>
            <a:r>
              <a:t> The signature's cryptographic key size and hash algorithms have sufficient cryptographic strength for the intended service life of the product</a:t>
            </a:r>
          </a:p>
          <a:p>
            <a:r>
              <a:t> The signature method chosen has a key provisioning method suitable for the intended manufacturing supply chain</a:t>
            </a:r>
          </a:p>
          <a:p>
            <a:r>
              <a:t> The system makes use of any hardware cryptography support available on the device, such as hardware key store, accelerated hashing and decryption operations</a:t>
            </a:r>
          </a:p>
          <a:p>
            <a:r>
              <a:t> The copies of the symmetric or asymmetric keys used to create the software component signatures are stored in sufficiently secure storage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Side Channel Attacks</a:t>
            </a:r>
          </a:p>
        </p:txBody>
      </p:sp>
      <p:sp>
        <p:nvSpPr>
          <p:cNvPr id="3" name="Content Placeholder 2"/>
          <p:cNvSpPr>
            <a:spLocks noGrp="1"/>
          </p:cNvSpPr>
          <p:nvPr>
            <p:ph idx="1"/>
          </p:nvPr>
        </p:nvSpPr>
        <p:spPr/>
        <p:txBody>
          <a:bodyPr/>
          <a:lstStyle/>
          <a:p>
            <a:r>
              <a:t> A Side Channel is an unintended/unanticipated capability to observe changes in the state of a component</a:t>
            </a:r>
          </a:p>
          <a:p>
            <a:pPr lvl="1"/>
            <a:r>
              <a:t> Could be at the chip, board, application, device or network level</a:t>
            </a:r>
          </a:p>
          <a:p>
            <a:pPr lvl="1"/>
            <a:r>
              <a:t> Deduce information based on these changes and then use that information to exploit the system</a:t>
            </a:r>
          </a:p>
          <a:p>
            <a:pPr lvl="1"/>
            <a:r>
              <a:t> Especially when dealing with high-risk scenarios or those in harsh environments</a:t>
            </a:r>
          </a:p>
          <a:p>
            <a:r>
              <a:t> Fault Injections deliberately runs a system under conditions outside those for which it was designed</a:t>
            </a:r>
          </a:p>
          <a:p>
            <a:pPr lvl="1"/>
            <a:r>
              <a:t> Can be used to establish side channels</a:t>
            </a:r>
          </a:p>
          <a:p>
            <a:r>
              <a:t> Side channel mitigations</a:t>
            </a:r>
          </a:p>
          <a:p>
            <a:pPr lvl="1"/>
            <a:r>
              <a:t> Obfuscate signals by varying amplitude and/or time domain</a:t>
            </a:r>
          </a:p>
          <a:p>
            <a:pPr lvl="1"/>
            <a:r>
              <a:t> Randomize jitter and delay</a:t>
            </a:r>
          </a:p>
          <a:p>
            <a:pPr lvl="1"/>
            <a:r>
              <a:t> Obfuscate hardware and software-based functions with randomized performance regardless of the inputs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Side Channel Attacks</a:t>
            </a:r>
          </a:p>
        </p:txBody>
      </p:sp>
      <p:sp>
        <p:nvSpPr>
          <p:cNvPr id="3" name="Content Placeholder 2"/>
          <p:cNvSpPr>
            <a:spLocks noGrp="1"/>
          </p:cNvSpPr>
          <p:nvPr>
            <p:ph idx="1"/>
          </p:nvPr>
        </p:nvSpPr>
        <p:spPr/>
        <p:txBody>
          <a:bodyPr/>
          <a:lstStyle/>
          <a:p>
            <a:r>
              <a:t> Side channel mitigations</a:t>
            </a:r>
          </a:p>
          <a:p>
            <a:pPr lvl="1"/>
            <a:r>
              <a:t> Insert dummy operations</a:t>
            </a:r>
          </a:p>
          <a:p>
            <a:pPr lvl="1"/>
            <a:r>
              <a:t> Design circuitry to fail gracefully and reliably as power supply rails reach designed limits</a:t>
            </a:r>
          </a:p>
          <a:p>
            <a:pPr lvl="1"/>
            <a:r>
              <a:t> Design circuitry to fail gracefully and reliably as temperature reaches designed limits</a:t>
            </a:r>
          </a:p>
          <a:p>
            <a:pPr lvl="1"/>
            <a:r>
              <a:t> Include fault injection countermeasures in the design</a:t>
            </a:r>
          </a:p>
          <a:p>
            <a:pPr lvl="1"/>
            <a:r>
              <a:t> Employ appropriate mitigating physical construction (mountings, housing, EMF shields etc.)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rPr b="1"/>
              <a:t>Security Development
</a:t>
            </a:r>
            <a:r>
              <a:t>Security Design
</a:t>
            </a:r>
          </a:p>
        </p:txBody>
      </p:sp>
      <p:sp>
        <p:nvSpPr>
          <p:cNvPr id="3" name="Title 2"/>
          <p:cNvSpPr>
            <a:spLocks noGrp="1"/>
          </p:cNvSpPr>
          <p:nvPr>
            <p:ph type="ctrTitle" sz="quarter"/>
          </p:nvPr>
        </p:nvSpPr>
        <p:spPr/>
        <p:txBody>
          <a:bodyPr wrap="square">
            <a:noAutofit/>
          </a:bodyPr>
          <a:lstStyle/>
          <a:p>
            <a:r>
              <a:rPr sz="4200" b="1" i="0">
                <a:latin typeface="Times New Roman"/>
              </a:rPr>
              <a:t>Security Development</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Development</a:t>
            </a:r>
          </a:p>
        </p:txBody>
      </p:sp>
      <p:sp>
        <p:nvSpPr>
          <p:cNvPr id="3" name="Content Placeholder 2"/>
          <p:cNvSpPr>
            <a:spLocks noGrp="1"/>
          </p:cNvSpPr>
          <p:nvPr>
            <p:ph idx="1"/>
          </p:nvPr>
        </p:nvSpPr>
        <p:spPr/>
        <p:txBody>
          <a:bodyPr/>
          <a:lstStyle/>
          <a:p>
            <a:r>
              <a:t> In addition to secure design of the product</a:t>
            </a:r>
          </a:p>
          <a:p>
            <a:r>
              <a:t> The development process must also be secure</a:t>
            </a:r>
          </a:p>
          <a:p>
            <a:r>
              <a:t> Removes opportunities for bad actors to subvert the development process</a:t>
            </a:r>
          </a:p>
          <a:p>
            <a:r>
              <a:t> Also deals with securing the management, administrative and support functions during development</a:t>
            </a:r>
          </a:p>
          <a:p>
            <a:pPr lvl="1"/>
            <a:r>
              <a:t> We know that the test results have not been tampered with if we have a secure testing process.</a:t>
            </a:r>
          </a:p>
          <a:p>
            <a:r>
              <a:t> Secure Ops also covers the operational processes to ensure they are defined with security in mind</a:t>
            </a:r>
          </a:p>
          <a:p>
            <a:pPr lvl="1"/>
            <a:r>
              <a:t> Cuts across all organizational units</a:t>
            </a:r>
          </a:p>
          <a:p>
            <a:r>
              <a:t> This is one of the goals of DevSecOps</a:t>
            </a:r>
          </a:p>
          <a:p>
            <a:pPr lvl="1"/>
            <a:r>
              <a:t> Security doesn't apply to what we do but how we do it as well</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Specification</a:t>
            </a:r>
          </a:p>
        </p:txBody>
      </p:sp>
      <p:sp>
        <p:nvSpPr>
          <p:cNvPr id="3" name="Content Placeholder 2"/>
          <p:cNvSpPr>
            <a:spLocks noGrp="1"/>
          </p:cNvSpPr>
          <p:nvPr>
            <p:ph idx="1"/>
          </p:nvPr>
        </p:nvSpPr>
        <p:spPr/>
        <p:txBody>
          <a:bodyPr/>
          <a:lstStyle/>
          <a:p>
            <a:r>
              <a:t> A spec is a description of what is to be built, its capabilities and functionality</a:t>
            </a:r>
          </a:p>
          <a:p>
            <a:pPr lvl="1"/>
            <a:r>
              <a:t> All engineering projects are built to a specification</a:t>
            </a:r>
          </a:p>
          <a:p>
            <a:pPr lvl="1"/>
            <a:r>
              <a:t> Provides a baseline for testing and quality analysis</a:t>
            </a:r>
          </a:p>
          <a:p>
            <a:pPr lvl="1"/>
            <a:r>
              <a:t> Not a design - only describes what the deliverable should be</a:t>
            </a:r>
          </a:p>
          <a:p>
            <a:r>
              <a:t> Designs describe how to build something from a spec with the resources and technology available to the development team</a:t>
            </a:r>
          </a:p>
          <a:p>
            <a:pPr lvl="1"/>
            <a:r>
              <a:t> One spec may give rise to multiple designs</a:t>
            </a:r>
          </a:p>
          <a:p>
            <a:pPr lvl="1"/>
            <a:r>
              <a:t> Designs are the phase where solutions to nonfunctional requirements are crafted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a Specification?</a:t>
            </a:r>
          </a:p>
        </p:txBody>
      </p:sp>
      <p:sp>
        <p:nvSpPr>
          <p:cNvPr id="3" name="Content Placeholder 2"/>
          <p:cNvSpPr>
            <a:spLocks noGrp="1"/>
          </p:cNvSpPr>
          <p:nvPr>
            <p:ph idx="1"/>
          </p:nvPr>
        </p:nvSpPr>
        <p:spPr/>
        <p:txBody>
          <a:bodyPr/>
          <a:lstStyle/>
          <a:p>
            <a:r>
              <a:t> Poorly designed software is inherently insecure</a:t>
            </a:r>
          </a:p>
          <a:p>
            <a:r>
              <a:t> We can't have well-designed software unless we know:</a:t>
            </a:r>
          </a:p>
          <a:p>
            <a:pPr lvl="1"/>
            <a:r>
              <a:t> Exactly what the software should do</a:t>
            </a:r>
          </a:p>
          <a:p>
            <a:pPr lvl="1"/>
            <a:r>
              <a:t> What the software must not do</a:t>
            </a:r>
          </a:p>
          <a:p>
            <a:pPr lvl="1"/>
            <a:r>
              <a:t> How the software should handle errors and exceptions</a:t>
            </a:r>
          </a:p>
          <a:p>
            <a:pPr lvl="1"/>
            <a:r>
              <a:t> How the software should respond to attacks</a:t>
            </a:r>
          </a:p>
          <a:p>
            <a:r>
              <a:t> Since the spec describes exactly how the software will perform</a:t>
            </a:r>
          </a:p>
          <a:p>
            <a:pPr lvl="1"/>
            <a:r>
              <a:t> Testers start developing tests based on the specification</a:t>
            </a:r>
          </a:p>
          <a:p>
            <a:pPr lvl="1"/>
            <a:r>
              <a:t> Security testers also start developing penetration and exploit tests based on the spec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Securing the Development Process</a:t>
            </a:r>
          </a:p>
        </p:txBody>
      </p:sp>
      <p:sp>
        <p:nvSpPr>
          <p:cNvPr id="3" name="Content Placeholder 2"/>
          <p:cNvSpPr>
            <a:spLocks noGrp="1"/>
          </p:cNvSpPr>
          <p:nvPr>
            <p:ph idx="1"/>
          </p:nvPr>
        </p:nvSpPr>
        <p:spPr/>
        <p:txBody>
          <a:bodyPr/>
          <a:lstStyle/>
          <a:p>
            <a:r>
              <a:t> Design process security prevents the insertion of malicious code during development</a:t>
            </a:r>
          </a:p>
          <a:p>
            <a:r>
              <a:t> Three examples of malicious code insertion</a:t>
            </a:r>
          </a:p>
          <a:p>
            <a:pPr lvl="1"/>
            <a:r>
              <a:t> Backdoors: Programmers insert code that allows unauthorized access to the system</a:t>
            </a:r>
          </a:p>
          <a:p>
            <a:pPr lvl="1"/>
            <a:r>
              <a:t> Logic Bombs: Code designed to compromise or damage the system when triggered by an attacker</a:t>
            </a:r>
          </a:p>
          <a:p>
            <a:pPr lvl="1"/>
            <a:r>
              <a:t> Surprise Functionality: Functionality that is not in the spec that can be exploited by an attacker</a:t>
            </a:r>
          </a:p>
          <a:p>
            <a:r>
              <a:t> Malicious code insertion is generally cannot be identified by standard testing</a:t>
            </a:r>
          </a:p>
          <a:p>
            <a:pPr lvl="1"/>
            <a:r>
              <a:t> White box testing that exercises all the code must also be employed</a:t>
            </a:r>
          </a:p>
          <a:p>
            <a:pPr lvl="1"/>
            <a:r>
              <a:t> Part of what testers do in exploratory testing is to look for surprise functionality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by Design</a:t>
            </a:r>
          </a:p>
        </p:txBody>
      </p:sp>
      <p:sp>
        <p:nvSpPr>
          <p:cNvPr id="3" name="Content Placeholder 2"/>
          <p:cNvSpPr>
            <a:spLocks noGrp="1"/>
          </p:cNvSpPr>
          <p:nvPr>
            <p:ph idx="1"/>
          </p:nvPr>
        </p:nvSpPr>
        <p:spPr/>
        <p:txBody>
          <a:bodyPr/>
          <a:lstStyle/>
          <a:p>
            <a:r>
              <a:t> The problem faced is:</a:t>
            </a:r>
          </a:p>
          <a:p>
            <a:pPr lvl="1"/>
            <a:r>
              <a:t> IoT is still in its early stages</a:t>
            </a:r>
          </a:p>
          <a:p>
            <a:pPr lvl="1"/>
            <a:r>
              <a:t> Need to extend and integrate cyber security and physical security for cyber-physical systems</a:t>
            </a:r>
          </a:p>
          <a:p>
            <a:r>
              <a:t> Three main principles</a:t>
            </a:r>
          </a:p>
          <a:p>
            <a:pPr lvl="1"/>
            <a:r>
              <a:t> Threat analysis: starts with a security threat analysis</a:t>
            </a:r>
          </a:p>
          <a:p>
            <a:pPr lvl="1"/>
            <a:r>
              <a:t> Defense in depth: full stack security design</a:t>
            </a:r>
          </a:p>
          <a:p>
            <a:pPr lvl="1"/>
            <a:r>
              <a:t> Security everywhere: no part of a system is ignored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Logic Bomb Examples</a:t>
            </a:r>
          </a:p>
        </p:txBody>
      </p:sp>
      <p:sp>
        <p:nvSpPr>
          <p:cNvPr id="3" name="Content Placeholder 2"/>
          <p:cNvSpPr>
            <a:spLocks noGrp="1"/>
          </p:cNvSpPr>
          <p:nvPr>
            <p:ph idx="1"/>
          </p:nvPr>
        </p:nvSpPr>
        <p:spPr/>
        <p:txBody>
          <a:bodyPr/>
          <a:lstStyle/>
          <a:p>
            <a:r>
              <a:t> July 2019, contractor for Siemens set logic bombs to go off after a period of time to force the company to hire him to fix the resulting damage</a:t>
            </a:r>
          </a:p>
          <a:p>
            <a:r>
              <a:t> June 2008, systems administrator at UBS used a logic bomb to try and drive down the price of the company's stock</a:t>
            </a:r>
          </a:p>
          <a:p>
            <a:r>
              <a:t> February 2002, a logic bomb was planted by a programmer at Deutsche Morgan Grenfell</a:t>
            </a:r>
          </a:p>
          <a:p>
            <a:pPr lvl="1"/>
            <a:r>
              <a:t> It was discovered before it went off but took months to remove</a:t>
            </a:r>
          </a:p>
          <a:p>
            <a:r>
              <a:t> 2012, a contractor for the US Army placed a logic bomb into the payroll systems for the US Army Reserves</a:t>
            </a:r>
          </a:p>
          <a:p>
            <a:pPr lvl="1"/>
            <a:r>
              <a:t> His employer had lost the contract to build the system which would affect his job</a:t>
            </a:r>
          </a:p>
          <a:p>
            <a:r>
              <a:t> Logic bombs also can be programmed into cyber-physical systems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Backdoor Examples</a:t>
            </a:r>
          </a:p>
        </p:txBody>
      </p:sp>
      <p:sp>
        <p:nvSpPr>
          <p:cNvPr id="3" name="Content Placeholder 2"/>
          <p:cNvSpPr>
            <a:spLocks noGrp="1"/>
          </p:cNvSpPr>
          <p:nvPr>
            <p:ph idx="1"/>
          </p:nvPr>
        </p:nvSpPr>
        <p:spPr/>
        <p:txBody>
          <a:bodyPr/>
          <a:lstStyle/>
          <a:p>
            <a:r>
              <a:t> A systems administrator for the City of San Francisco created a hidden admin account and backdoor</a:t>
            </a:r>
          </a:p>
          <a:p>
            <a:pPr lvl="1"/>
            <a:r>
              <a:t> When he was fired, he used the backdoor to lock everyone out of the system</a:t>
            </a:r>
          </a:p>
          <a:p>
            <a:pPr lvl="1"/>
            <a:r>
              <a:t> Software and hardware manufactures often install backdoors for testing during development</a:t>
            </a:r>
          </a:p>
          <a:p>
            <a:pPr lvl="1"/>
            <a:r>
              <a:t> These are undocumented, not secure and often not removed after development</a:t>
            </a:r>
          </a:p>
          <a:p>
            <a:pPr lvl="1"/>
            <a:r>
              <a:t> Once these backdoors are known, they provide an easily breached attack surface</a:t>
            </a:r>
          </a:p>
          <a:p>
            <a:r>
              <a:t> In 2014. SerComm, a company that assembled routers for LinkSys and Netgear was found to have installed backdoors in the routers</a:t>
            </a:r>
          </a:p>
          <a:p>
            <a:r>
              <a:t> Borland's Interbase (versions 4 to 6) had a backdoor that allowed anyone to take full control of all the Interbase databases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Surprise Functionality</a:t>
            </a:r>
          </a:p>
        </p:txBody>
      </p:sp>
      <p:sp>
        <p:nvSpPr>
          <p:cNvPr id="3" name="Content Placeholder 2"/>
          <p:cNvSpPr>
            <a:spLocks noGrp="1"/>
          </p:cNvSpPr>
          <p:nvPr>
            <p:ph idx="1"/>
          </p:nvPr>
        </p:nvSpPr>
        <p:spPr/>
        <p:txBody>
          <a:bodyPr/>
          <a:lstStyle/>
          <a:p>
            <a:r>
              <a:t> Occurs when developers reuse source code or libraries from other projects or sources</a:t>
            </a:r>
          </a:p>
          <a:p>
            <a:pPr lvl="1"/>
            <a:r>
              <a:t> The reused code is not vetted or inspected thoroughly</a:t>
            </a:r>
          </a:p>
          <a:p>
            <a:pPr lvl="1"/>
            <a:r>
              <a:t> The resulting application now has undocumented and untested functionality</a:t>
            </a:r>
          </a:p>
          <a:p>
            <a:pPr lvl="1"/>
            <a:r>
              <a:t> This unknown code now presents a potential exploit</a:t>
            </a:r>
          </a:p>
          <a:p>
            <a:pPr lvl="1"/>
            <a:r>
              <a:t> This is not a deliberate attack, but rather just sloppy programming to produce an exploitable security flaw</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Securing the Codebase</a:t>
            </a:r>
          </a:p>
        </p:txBody>
      </p:sp>
      <p:sp>
        <p:nvSpPr>
          <p:cNvPr id="3" name="Content Placeholder 2"/>
          <p:cNvSpPr>
            <a:spLocks noGrp="1"/>
          </p:cNvSpPr>
          <p:nvPr>
            <p:ph idx="1"/>
          </p:nvPr>
        </p:nvSpPr>
        <p:spPr/>
        <p:txBody>
          <a:bodyPr/>
          <a:lstStyle/>
          <a:p>
            <a:r>
              <a:t> Source code is an asset that needs to be secure</a:t>
            </a:r>
          </a:p>
          <a:p>
            <a:pPr lvl="1"/>
            <a:r>
              <a:t> Both development code and operations infrastructure code</a:t>
            </a:r>
          </a:p>
          <a:p>
            <a:r>
              <a:t> Best practice is to use a VCS like git with audit capabilities</a:t>
            </a:r>
          </a:p>
          <a:p>
            <a:pPr lvl="1"/>
            <a:r>
              <a:t> Allows tracking of where all source code and subsequent changes originated</a:t>
            </a:r>
          </a:p>
          <a:p>
            <a:pPr lvl="1"/>
            <a:r>
              <a:t> Once code has been finalized, it is "frozen" and cannot be changed</a:t>
            </a:r>
          </a:p>
          <a:p>
            <a:pPr lvl="1"/>
            <a:r>
              <a:t> Only vetted code from the codebase is used in builds</a:t>
            </a:r>
          </a:p>
          <a:p>
            <a:r>
              <a:t> Code management and access policies can be enforced to establish a chain of possession for all code</a:t>
            </a:r>
          </a:p>
          <a:p>
            <a:r>
              <a:t> Projects should use a standard code style so that everyone can read and understand the code</a:t>
            </a:r>
          </a:p>
          <a:p>
            <a:r>
              <a:t> Also applies to firmware and device level code and mircocode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Securing Writing the Code</a:t>
            </a:r>
          </a:p>
        </p:txBody>
      </p:sp>
      <p:sp>
        <p:nvSpPr>
          <p:cNvPr id="3" name="Content Placeholder 2"/>
          <p:cNvSpPr>
            <a:spLocks noGrp="1"/>
          </p:cNvSpPr>
          <p:nvPr>
            <p:ph idx="1"/>
          </p:nvPr>
        </p:nvSpPr>
        <p:spPr/>
        <p:txBody>
          <a:bodyPr/>
          <a:lstStyle/>
          <a:p>
            <a:r>
              <a:t> Pair programming is used to improve security and code quality</a:t>
            </a:r>
          </a:p>
          <a:p>
            <a:pPr lvl="1"/>
            <a:r>
              <a:t> One person codes while the other reviews the code as it is written</a:t>
            </a:r>
          </a:p>
          <a:p>
            <a:pPr lvl="1"/>
            <a:r>
              <a:t> In addition to catching bugs, it makes malicious code insertion very difficult</a:t>
            </a:r>
          </a:p>
          <a:p>
            <a:pPr lvl="1"/>
            <a:r>
              <a:t> As an extra layer of security and quality, the code is reviewed by a third developer on a random basis</a:t>
            </a:r>
          </a:p>
          <a:p>
            <a:r>
              <a:t> To prevent collusion</a:t>
            </a:r>
          </a:p>
          <a:p>
            <a:pPr lvl="1"/>
            <a:r>
              <a:t> The programmers paired together every day are chosen randomly</a:t>
            </a:r>
          </a:p>
          <a:p>
            <a:pPr lvl="1"/>
            <a:r>
              <a:t> The third programmer who acts as reviewer is chosen randomly</a:t>
            </a:r>
          </a:p>
          <a:p>
            <a:r>
              <a:t> Exactly the same process can be done for testing, security analysis and hardware design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Reviews</a:t>
            </a:r>
          </a:p>
        </p:txBody>
      </p:sp>
      <p:sp>
        <p:nvSpPr>
          <p:cNvPr id="3" name="Content Placeholder 2"/>
          <p:cNvSpPr>
            <a:spLocks noGrp="1"/>
          </p:cNvSpPr>
          <p:nvPr>
            <p:ph idx="1"/>
          </p:nvPr>
        </p:nvSpPr>
        <p:spPr/>
        <p:txBody>
          <a:bodyPr/>
          <a:lstStyle/>
          <a:p>
            <a:r>
              <a:t> All production code and other development should be subject to formal reviews (code reviews, design reviews, etc)</a:t>
            </a:r>
          </a:p>
          <a:p>
            <a:pPr lvl="1"/>
            <a:r>
              <a:t> Participants should include people not involved in the project, ie. fresh eyes</a:t>
            </a:r>
          </a:p>
          <a:p>
            <a:pPr lvl="1"/>
            <a:r>
              <a:t> Testers and security experts should be part of the review</a:t>
            </a:r>
          </a:p>
          <a:p>
            <a:r>
              <a:t> No component is included in a product until it passes a full review</a:t>
            </a:r>
          </a:p>
          <a:p>
            <a:r>
              <a:t> Reviews and walk-throughs find errors and possible exploits as well as potential malicious code and flaws</a:t>
            </a:r>
          </a:p>
          <a:p>
            <a:r>
              <a:t> Reviews are done with reference to code standards, vulnerability lists and known potential problem areas</a:t>
            </a:r>
          </a:p>
          <a:p>
            <a:pPr lvl="1"/>
            <a:r>
              <a:t> As well as providing a standard for best practices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Development Standards</a:t>
            </a:r>
          </a:p>
        </p:txBody>
      </p:sp>
      <p:sp>
        <p:nvSpPr>
          <p:cNvPr id="3" name="Content Placeholder 2"/>
          <p:cNvSpPr>
            <a:spLocks noGrp="1"/>
          </p:cNvSpPr>
          <p:nvPr>
            <p:ph idx="1"/>
          </p:nvPr>
        </p:nvSpPr>
        <p:spPr/>
        <p:txBody>
          <a:bodyPr/>
          <a:lstStyle/>
          <a:p>
            <a:r>
              <a:t> There exist best practice standards for most areas of engineering and software design</a:t>
            </a:r>
          </a:p>
          <a:p>
            <a:r>
              <a:t> These are intended at starting points for organizations to develop their own development standards</a:t>
            </a:r>
          </a:p>
          <a:p>
            <a:r>
              <a:t> There are secure coding standards</a:t>
            </a:r>
          </a:p>
          <a:p>
            <a:pPr lvl="1"/>
            <a:r>
              <a:t> These focus on how to avoid code that introduced vulnerabilities</a:t>
            </a:r>
          </a:p>
          <a:p>
            <a:pPr lvl="1"/>
            <a:r>
              <a:t> These are often the result of poor programming practices</a:t>
            </a:r>
          </a:p>
          <a:p>
            <a:pPr lvl="1"/>
            <a:r>
              <a:t> Eg. A vulnerability is introduced in Java by failing to properly handle unchecked exceptions</a:t>
            </a:r>
          </a:p>
          <a:p>
            <a:r>
              <a:t> Industry standards for IoT, hardware and software systems codify many of the established best practices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Security Development
</a:t>
            </a:r>
            <a:r>
              <a:rPr b="1"/>
              <a:t>Security Design
</a:t>
            </a:r>
          </a:p>
        </p:txBody>
      </p:sp>
      <p:sp>
        <p:nvSpPr>
          <p:cNvPr id="3" name="Title 2"/>
          <p:cNvSpPr>
            <a:spLocks noGrp="1"/>
          </p:cNvSpPr>
          <p:nvPr>
            <p:ph type="ctrTitle" sz="quarter"/>
          </p:nvPr>
        </p:nvSpPr>
        <p:spPr/>
        <p:txBody>
          <a:bodyPr wrap="square">
            <a:noAutofit/>
          </a:bodyPr>
          <a:lstStyle/>
          <a:p>
            <a:r>
              <a:rPr sz="4200" b="1" i="0">
                <a:latin typeface="Times New Roman"/>
              </a:rPr>
              <a:t>Security Design</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Responsibility</a:t>
            </a:r>
          </a:p>
        </p:txBody>
      </p:sp>
      <p:sp>
        <p:nvSpPr>
          <p:cNvPr id="3" name="Content Placeholder 2"/>
          <p:cNvSpPr>
            <a:spLocks noGrp="1"/>
          </p:cNvSpPr>
          <p:nvPr>
            <p:ph idx="1"/>
          </p:nvPr>
        </p:nvSpPr>
        <p:spPr/>
        <p:txBody>
          <a:bodyPr/>
          <a:lstStyle/>
          <a:p>
            <a:r>
              <a:t> Security is not the responsibility of a "security team"</a:t>
            </a:r>
          </a:p>
          <a:p>
            <a:r>
              <a:t> Just like quality, security is everyone's responsibility</a:t>
            </a:r>
          </a:p>
          <a:p>
            <a:pPr lvl="1"/>
            <a:r>
              <a:t> A security team, like a QA team, is a resource and coordinates security related concerns</a:t>
            </a:r>
          </a:p>
          <a:p>
            <a:r>
              <a:t> At a minimum, every person in the organization should have a clear understanding of the security responsibilities of their role</a:t>
            </a:r>
          </a:p>
          <a:p>
            <a:pPr lvl="1"/>
            <a:r>
              <a:t> Eg, help desk should know how to identify and respond social engineering attacks</a:t>
            </a:r>
          </a:p>
          <a:p>
            <a:pPr lvl="1"/>
            <a:r>
              <a:t> Eg, HR should ensure every new team member has a full security orientation</a:t>
            </a:r>
          </a:p>
          <a:p>
            <a:r>
              <a:t> The Security Team is responsible for defining a security management program and policy</a:t>
            </a:r>
          </a:p>
          <a:p>
            <a:pPr lvl="1"/>
            <a:r>
              <a:t> Just like the Quality Team is responsible for defining the quality management program and policy</a:t>
            </a:r>
          </a:p>
          <a:p>
            <a:r>
              <a:t> Also includes ensuring that everyone has:</a:t>
            </a:r>
          </a:p>
          <a:p>
            <a:pPr lvl="1"/>
            <a:r>
              <a:t> Access to the appropriate tools for implementing security, testing and other security related tasks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Responsibility</a:t>
            </a:r>
          </a:p>
        </p:txBody>
      </p:sp>
      <p:sp>
        <p:nvSpPr>
          <p:cNvPr id="3" name="Content Placeholder 2"/>
          <p:cNvSpPr>
            <a:spLocks noGrp="1"/>
          </p:cNvSpPr>
          <p:nvPr>
            <p:ph idx="1"/>
          </p:nvPr>
        </p:nvSpPr>
        <p:spPr/>
        <p:txBody>
          <a:bodyPr/>
          <a:lstStyle/>
          <a:p>
            <a:r>
              <a:t> A full understanding of the organizational security policies</a:t>
            </a:r>
          </a:p>
          <a:p>
            <a:r>
              <a:t> Training to ensure that all staff know how to execute their security responsibilities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IoT Security Blueprint</a:t>
            </a:r>
          </a:p>
        </p:txBody>
      </p:sp>
      <p:sp>
        <p:nvSpPr>
          <p:cNvPr id="3" name="Content Placeholder 2"/>
          <p:cNvSpPr>
            <a:spLocks noGrp="1"/>
          </p:cNvSpPr>
          <p:nvPr>
            <p:ph idx="1"/>
          </p:nvPr>
        </p:nvSpPr>
        <p:spPr/>
        <p:txBody>
          <a:bodyPr/>
          <a:lstStyle/>
          <a:p/>
          <a:p/>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Security-Design-IoT-Security-Blueprint-1.png"/>
          <p:cNvPicPr>
            <a:picLocks noChangeAspect="1"/>
          </p:cNvPicPr>
          <p:nvPr/>
        </p:nvPicPr>
        <p:blipFill>
          <a:blip r:embed="rId2"/>
          <a:stretch>
            <a:fillRect/>
          </a:stretch>
        </p:blipFill>
        <p:spPr>
          <a:xfrm>
            <a:off x="667512" y="2130552"/>
            <a:ext cx="8028431" cy="4553712"/>
          </a:xfrm>
          <a:prstGeom prst="rect">
            <a:avLst/>
          </a:prstGeom>
        </p:spPr>
      </p:pic>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Responsibility</a:t>
            </a:r>
          </a:p>
        </p:txBody>
      </p:sp>
      <p:sp>
        <p:nvSpPr>
          <p:cNvPr id="3" name="Content Placeholder 2"/>
          <p:cNvSpPr>
            <a:spLocks noGrp="1"/>
          </p:cNvSpPr>
          <p:nvPr>
            <p:ph idx="1"/>
          </p:nvPr>
        </p:nvSpPr>
        <p:spPr/>
        <p:txBody>
          <a:bodyPr/>
          <a:lstStyle/>
          <a:p>
            <a:r>
              <a:t> The security team is also responsible for:</a:t>
            </a:r>
          </a:p>
          <a:p>
            <a:pPr lvl="1"/>
            <a:r>
              <a:t> Managing security testing activities both during development and during operations</a:t>
            </a:r>
          </a:p>
          <a:p>
            <a:pPr lvl="1"/>
            <a:r>
              <a:t> Developing response and mitigation plans for potential security incidents</a:t>
            </a:r>
          </a:p>
          <a:p>
            <a:pPr lvl="1"/>
            <a:r>
              <a:t> Monitoring all possible security related incidents</a:t>
            </a:r>
          </a:p>
          <a:p>
            <a:pPr lvl="2"/>
            <a:r>
              <a:t> This may include ongoing data mining and analysis of event logs</a:t>
            </a:r>
          </a:p>
          <a:p>
            <a:pPr lvl="1"/>
            <a:r>
              <a:t> Driving responses to security incidents</a:t>
            </a:r>
          </a:p>
          <a:p>
            <a:pPr lvl="2"/>
            <a:r>
              <a:t> Including reporting to appropriate authorities</a:t>
            </a:r>
          </a:p>
          <a:p>
            <a:pPr lvl="2"/>
            <a:r>
              <a:t> Informing management</a:t>
            </a:r>
          </a:p>
          <a:p>
            <a:pPr lvl="2"/>
            <a:r>
              <a:t> Implementing a mitigation and response plan</a:t>
            </a:r>
          </a:p>
          <a:p>
            <a:pPr lvl="1"/>
            <a:r>
              <a:t> Communicating newly discovered security issues to development and operations</a:t>
            </a:r>
          </a:p>
          <a:p>
            <a:pPr lvl="1"/>
            <a:r>
              <a:t> Conducting security audits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Testing</a:t>
            </a:r>
          </a:p>
        </p:txBody>
      </p:sp>
      <p:sp>
        <p:nvSpPr>
          <p:cNvPr id="3" name="Content Placeholder 2"/>
          <p:cNvSpPr>
            <a:spLocks noGrp="1"/>
          </p:cNvSpPr>
          <p:nvPr>
            <p:ph idx="1"/>
          </p:nvPr>
        </p:nvSpPr>
        <p:spPr/>
        <p:txBody>
          <a:bodyPr/>
          <a:lstStyle/>
          <a:p>
            <a:r>
              <a:t> Done throughout the system lifecycle</a:t>
            </a:r>
          </a:p>
          <a:p>
            <a:pPr lvl="1"/>
            <a:r>
              <a:t> DevSecOps assumes continuous testing</a:t>
            </a:r>
          </a:p>
          <a:p>
            <a:r>
              <a:t> Tiger teams are testing teams designed to act like an attacker and defeat the organization's security measures</a:t>
            </a:r>
          </a:p>
          <a:p>
            <a:pPr lvl="1"/>
            <a:r>
              <a:t> Also referred to as red teams</a:t>
            </a:r>
          </a:p>
          <a:p>
            <a:r>
              <a:t> There are two types:</a:t>
            </a:r>
          </a:p>
          <a:p>
            <a:pPr lvl="1"/>
            <a:r>
              <a:t> Internal: these are permanent teams that already know the security measures in place</a:t>
            </a:r>
          </a:p>
          <a:p>
            <a:pPr lvl="1"/>
            <a:r>
              <a:t> External: these are teams that simulate attackers with no knowledge of the security except what a real attacker could figure out</a:t>
            </a:r>
          </a:p>
          <a:p>
            <a:r>
              <a:t> External teams can often do social engineering exploits that internal teams cannot</a:t>
            </a:r>
          </a:p>
          <a:p>
            <a:r>
              <a:t> External teams often find novel ways to exploit a system that internal teams overlook</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IoT Foundation Best Practices</a:t>
            </a:r>
          </a:p>
        </p:txBody>
      </p:sp>
      <p:sp>
        <p:nvSpPr>
          <p:cNvPr id="3" name="Content Placeholder 2"/>
          <p:cNvSpPr>
            <a:spLocks noGrp="1"/>
          </p:cNvSpPr>
          <p:nvPr>
            <p:ph idx="1"/>
          </p:nvPr>
        </p:nvSpPr>
        <p:spPr/>
        <p:txBody>
          <a:bodyPr/>
          <a:lstStyle/>
          <a:p>
            <a:r>
              <a:t> Classification of Data</a:t>
            </a:r>
          </a:p>
          <a:p>
            <a:r>
              <a:t> Physical Security</a:t>
            </a:r>
          </a:p>
          <a:p>
            <a:r>
              <a:t> Device Secure Boot</a:t>
            </a:r>
          </a:p>
          <a:p>
            <a:r>
              <a:t> Secure Operating System</a:t>
            </a:r>
          </a:p>
          <a:p>
            <a:r>
              <a:t> Application Security</a:t>
            </a:r>
          </a:p>
          <a:p>
            <a:r>
              <a:t> Credential Management</a:t>
            </a:r>
          </a:p>
          <a:p>
            <a:r>
              <a:t> Encryption</a:t>
            </a:r>
          </a:p>
          <a:p>
            <a:r>
              <a:t> Network Connections</a:t>
            </a:r>
          </a:p>
          <a:p>
            <a:r>
              <a:t> Secure Software Updates</a:t>
            </a:r>
          </a:p>
          <a:p>
            <a:r>
              <a:t> Logging</a:t>
            </a:r>
          </a:p>
          <a:p>
            <a:r>
              <a:t> Software Update Policy</a:t>
            </a:r>
          </a:p>
          <a:p>
            <a:r>
              <a:t> Assessing a Secure Boot Process</a:t>
            </a:r>
          </a:p>
          <a:p>
            <a:r>
              <a:t> Software Image and Update</a:t>
            </a:r>
          </a:p>
          <a:p>
            <a:r>
              <a:t> Side Channel Attacks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Classification of Data</a:t>
            </a:r>
          </a:p>
        </p:txBody>
      </p:sp>
      <p:sp>
        <p:nvSpPr>
          <p:cNvPr id="3" name="Content Placeholder 2"/>
          <p:cNvSpPr>
            <a:spLocks noGrp="1"/>
          </p:cNvSpPr>
          <p:nvPr>
            <p:ph idx="1"/>
          </p:nvPr>
        </p:nvSpPr>
        <p:spPr/>
        <p:txBody>
          <a:bodyPr/>
          <a:lstStyle/>
          <a:p>
            <a:r>
              <a:t> Define a data classification scheme and document it</a:t>
            </a:r>
          </a:p>
          <a:p>
            <a:pPr lvl="1"/>
            <a:r>
              <a:t> Defines classes or levels of sensitivity for data</a:t>
            </a:r>
          </a:p>
          <a:p>
            <a:pPr lvl="1"/>
            <a:r>
              <a:t> Ensures right level of security is implemented</a:t>
            </a:r>
          </a:p>
          <a:p>
            <a:pPr lvl="1"/>
            <a:r>
              <a:t> Ensures compliance with legal regulations</a:t>
            </a:r>
          </a:p>
          <a:p>
            <a:r>
              <a:t> Assess every item of data stored, processed, transmitted or received by a device</a:t>
            </a:r>
          </a:p>
          <a:p>
            <a:pPr lvl="1"/>
            <a:r>
              <a:t> Apply a data classification rating to each item</a:t>
            </a:r>
          </a:p>
          <a:p>
            <a:pPr lvl="1"/>
            <a:r>
              <a:t> Collections of data may be more sensitive than individual items and may be classified differently</a:t>
            </a:r>
          </a:p>
          <a:p>
            <a:r>
              <a:t> Ensure the security design protects every data item and collections of items against unauthorized viewing, changing or deletion, to at least its classification rating or higher</a:t>
            </a:r>
          </a:p>
          <a:p>
            <a:r>
              <a:t> When documenting the security design, also document the data items, their classification and the security design features that protect them</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Physical Security</a:t>
            </a:r>
          </a:p>
        </p:txBody>
      </p:sp>
      <p:sp>
        <p:nvSpPr>
          <p:cNvPr id="3" name="Content Placeholder 2"/>
          <p:cNvSpPr>
            <a:spLocks noGrp="1"/>
          </p:cNvSpPr>
          <p:nvPr>
            <p:ph idx="1"/>
          </p:nvPr>
        </p:nvSpPr>
        <p:spPr/>
        <p:txBody>
          <a:bodyPr/>
          <a:lstStyle/>
          <a:p>
            <a:r>
              <a:t> IoT devices are often deployed in easily accessible locations</a:t>
            </a:r>
          </a:p>
          <a:p>
            <a:pPr lvl="1"/>
            <a:r>
              <a:t> Increases risk of physical damage, tampering with switches and making connections to management, debugging and test ports</a:t>
            </a:r>
          </a:p>
          <a:p>
            <a:r>
              <a:t> Secure devices by physically barring access and removing all means of unwanted connection</a:t>
            </a:r>
          </a:p>
          <a:p>
            <a:r>
              <a:t> Any interface used for administration or test purposes during development should be removed from a production device, disabled or made physically inaccessible</a:t>
            </a:r>
          </a:p>
          <a:p>
            <a:r>
              <a:t> All test access points on production units must be disabled or locked</a:t>
            </a:r>
          </a:p>
          <a:p>
            <a:r>
              <a:t> Necessary administration ports must have effective access controls</a:t>
            </a:r>
          </a:p>
          <a:p>
            <a:pPr lvl="1"/>
            <a:r>
              <a:t> Strong credential management,</a:t>
            </a:r>
          </a:p>
          <a:p>
            <a:pPr lvl="1"/>
            <a:r>
              <a:t> Restricted ports</a:t>
            </a:r>
          </a:p>
          <a:p>
            <a:pPr lvl="1"/>
            <a:r>
              <a:t> Secure protocols etc.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Physical Security</a:t>
            </a:r>
          </a:p>
        </p:txBody>
      </p:sp>
      <p:sp>
        <p:nvSpPr>
          <p:cNvPr id="3" name="Content Placeholder 2"/>
          <p:cNvSpPr>
            <a:spLocks noGrp="1"/>
          </p:cNvSpPr>
          <p:nvPr>
            <p:ph idx="1"/>
          </p:nvPr>
        </p:nvSpPr>
        <p:spPr/>
        <p:txBody>
          <a:bodyPr/>
          <a:lstStyle/>
          <a:p>
            <a:r>
              <a:t> Device circuitry should physically inaccessible to tampering</a:t>
            </a:r>
          </a:p>
          <a:p>
            <a:pPr lvl="1"/>
            <a:r>
              <a:t> e.g. epoxy chips to circuit  board, resin encapsulation, hiding data and address lines under these components etc.</a:t>
            </a:r>
          </a:p>
          <a:p>
            <a:r>
              <a:t> Secure protective casing and mounting options for deployment of devices in exposed locations</a:t>
            </a:r>
          </a:p>
          <a:p>
            <a:r>
              <a:t> To identify possible problems in the supply chain, make the device and packaging "tamper evident"</a:t>
            </a:r>
          </a:p>
          <a:p>
            <a:r>
              <a:t> Shield against side-channel attacks</a:t>
            </a:r>
          </a:p>
          <a:p>
            <a:pPr lvl="1"/>
            <a:r>
              <a:t> E.g. monitoring of power consumption or temperature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Device Secure Boot</a:t>
            </a:r>
          </a:p>
        </p:txBody>
      </p:sp>
      <p:sp>
        <p:nvSpPr>
          <p:cNvPr id="3" name="Content Placeholder 2"/>
          <p:cNvSpPr>
            <a:spLocks noGrp="1"/>
          </p:cNvSpPr>
          <p:nvPr>
            <p:ph idx="1"/>
          </p:nvPr>
        </p:nvSpPr>
        <p:spPr/>
        <p:txBody>
          <a:bodyPr/>
          <a:lstStyle/>
          <a:p>
            <a:r>
              <a:t> Uses a staged boot sequence to minimize risk</a:t>
            </a:r>
          </a:p>
          <a:p>
            <a:pPr lvl="1"/>
            <a:r>
              <a:t> Every stage is checked for validity before initializing</a:t>
            </a:r>
          </a:p>
          <a:p>
            <a:pPr lvl="1"/>
            <a:r>
              <a:t> Minimizes risk of rogue code being run at boot time</a:t>
            </a:r>
          </a:p>
          <a:p>
            <a:r>
              <a:t> Ensure a ROM-based secure boot function is always used</a:t>
            </a:r>
          </a:p>
          <a:p>
            <a:r>
              <a:t> Use a hardware-based tamper-resistant capability</a:t>
            </a:r>
          </a:p>
          <a:p>
            <a:pPr lvl="1"/>
            <a:r>
              <a:t> E.g. Secure Access Module (SAM) or Trusted Platform Module (TPM)</a:t>
            </a:r>
          </a:p>
          <a:p>
            <a:pPr lvl="1"/>
            <a:r>
              <a:t> Stores crucial data items and runs the trusted authentication and cryptographic functions required for the boot process.</a:t>
            </a:r>
          </a:p>
          <a:p>
            <a:pPr lvl="1"/>
            <a:r>
              <a:t> Must hold the read-only first stage of the bootloader and all other data required to verify the authenticity of firmware</a:t>
            </a:r>
          </a:p>
          <a:p>
            <a:r>
              <a:t> Check each stage of boot code is valid and trusted immediately before execution</a:t>
            </a:r>
          </a:p>
          <a:p>
            <a:pPr lvl="1"/>
            <a:r>
              <a:t> Reduces the risk of TOCTOU attacks (Time of Check to Time of Use)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378292</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0</vt:i4>
      </vt:variant>
    </vt:vector>
  </HeadingPairs>
  <TitlesOfParts>
    <vt:vector size="9" baseType="lpstr">
      <vt:lpstr>ＭＳ Ｐゴシック</vt:lpstr>
      <vt:lpstr>Arial</vt:lpstr>
      <vt:lpstr>Arial Bold</vt:lpstr>
      <vt:lpstr>Garamond</vt:lpstr>
      <vt:lpstr>Monotype Sorts</vt:lpstr>
      <vt:lpstr>Times New Roman</vt:lpstr>
      <vt:lpstr>Verdana</vt:lpstr>
      <vt:lpstr>Wingdings</vt:lpstr>
      <vt:lpstr>LPc_New</vt:lpstr>
    </vt:vector>
  </TitlesOfParts>
  <Company>Elephant Scale LLC &amp; LearningPatterns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fateme</cp:lastModifiedBy>
  <cp:revision>4135</cp:revision>
  <cp:lastPrinted>2010-01-03T02:41:41Z</cp:lastPrinted>
  <dcterms:created xsi:type="dcterms:W3CDTF">2010-07-13T15:22:01Z</dcterms:created>
  <dcterms:modified xsi:type="dcterms:W3CDTF">2019-10-02T11:26:38Z</dcterms:modified>
</cp:coreProperties>
</file>