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https://spanning.com/blog/cross-site-scripting-web-based-application-security-part-3/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techbytesonline.com/what-actually-is-zip-bomb-zip-of-death/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www.netsparker.com/blog/web-security/session-hijacking/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owasp.org/www-community/attacks/Session_Prediction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www.netsparker.com/blog/web-security/session-hijacking/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www.imperva.com/learn/application-security/man-in-the-middle-attack-mitm/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thesslstore.com/blog/everything-you-need-to-know-about-arp-spoofing/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doubleoctopus.com/security-wiki/threats-and-tools/man-in-the-browser-attack/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Credit:panning.com/blog/insecure-direct-object-reference-web-based-application-security-part-6/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www.cnet.com/tech/services-and-software/breach-exposes-h-r-block-customers-tax-records/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spanning.com/blog/cross-site-forgery-web-based-application-security-part-2/cross-site-request-forgery-example/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https://medium.com/iocscan/reflected-cross-site-scripting-r-xss-b06c3e8d638a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Goat labs solutions</a:t>
            </a:r>
          </a:p>
          <a:p>
            <a:r>
              <a:t> https://github.com/WebGoat/WebGoat/wiki/(Almost)-Fully-Documented-Solution-(en)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https://medium.com/iocscan/dom-based-cross-site-scripting-dom-xss-3396453364fd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www.guru99.com/learn-everything-about-trojans-viruses-and-worms.html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wolfstreet.com/2018/08/19/scam-critical-alert-from-microsoft-iexplore-www-support-me-malware/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https://techieandwhatever.blogspot.com/2017/06/what-is-zeus-malware-and-how-does-it.html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en.wikipedia.org/wiki/WannaCry_ransomware_attack#/media/File:Wana_Decrypt0r_screenshot.png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https://www.csoonline.com/article/3318238/the-opm-hack-explained-bad-security-practices-meet-chinas-captain-america.html</a:t>
            </a:r>
            <a:r>
              <a:t> https://www.opm.gov/cybersecurity/cybersecurity-incidents/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www.bamsoftware.com/talks/woot19-zipbomb/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Common Attacks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attacker sends a link to a target in email which looks like:</a:t>
            </a:r>
          </a:p>
          <a:p/>
          <a:p>
            <a:r>
              <a:t> Along with a deceptive description like</a:t>
            </a:r>
            <a:r>
              <a:rPr i="1"/>
              <a:t> Please review this suspicious transaction on your account</a:t>
            </a:r>
          </a:p>
          <a:p>
            <a:r>
              <a:t> A vulnerable website will return the unfiltered content of the query in the error message</a:t>
            </a:r>
          </a:p>
          <a:p/>
          <a:p>
            <a:r>
              <a:t> When the error page is loaded, the payload is executed in the victim's browser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915400" cy="347463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6783"/>
            <a:ext cx="101600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attack payload is executed by modifying the DOM "environment" in the victim's browser</a:t>
            </a:r>
          </a:p>
          <a:p>
            <a:r>
              <a:t> The modification causes the original client side script to run in an "unexpected" manner</a:t>
            </a:r>
          </a:p>
          <a:p>
            <a:r>
              <a:t> The HTTP responses is not affected, the HTML does not contain the attack payload</a:t>
            </a:r>
          </a:p>
          <a:p>
            <a:r>
              <a:t> The payload is in the body of the page as part of the DOM tree</a:t>
            </a:r>
          </a:p>
          <a:p>
            <a:r>
              <a:t> The client side code now executes differently because of the DOM modification</a:t>
            </a:r>
          </a:p>
          <a:p>
            <a:r>
              <a:t> Generally executed by injecting malicious code as parameters or URI fragments</a:t>
            </a:r>
          </a:p>
          <a:p>
            <a:r>
              <a:t> The malicious code is then incorporated into the existing page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#1 - Parameter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website allows users to select their language but uses English as the default:</a:t>
            </a:r>
          </a:p>
          <a:p/>
          <a:p>
            <a:r>
              <a:t> This is processed by a script like this:</a:t>
            </a:r>
          </a:p>
          <a:p/>
          <a:p/>
          <a:p/>
          <a:p/>
          <a:p>
            <a:r>
              <a:t> Note that the URI parameter "default=English" becomes part of the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4836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0048"/>
            <a:ext cx="8915400" cy="10039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#2 - Parameter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attacker social engineers a victim to click on an altered link:</a:t>
            </a:r>
          </a:p>
          <a:p/>
          <a:p>
            <a:r>
              <a:t> The original Javascript code in the page does not expect the default parameter to contain HTML markup</a:t>
            </a:r>
          </a:p>
          <a:p>
            <a:r>
              <a:t> The markup is decoded and incorporated into the page's existing code</a:t>
            </a:r>
          </a:p>
          <a:p>
            <a:r>
              <a:t> When browser renders the infected page, the incorporated attack payload is executed</a:t>
            </a:r>
          </a:p>
          <a:p>
            <a:r>
              <a:t> The HTTP HTML response does not contain the payload</a:t>
            </a:r>
          </a:p>
          <a:p>
            <a:r>
              <a:t> This payload is delivered in a modified client-side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11074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#2 - URI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example above is a typical Single Page Application where the current user selection is indicated by a URI fragment</a:t>
            </a:r>
          </a:p>
          <a:p>
            <a:r>
              <a:t> The user has selected image 2 so the URL is:</a:t>
            </a:r>
          </a:p>
          <a:p/>
          <a:p>
            <a:r>
              <a:t> If the user selects image 1, then the URL is: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72644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7872"/>
            <a:ext cx="7264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#3 - URI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Determining the current page is done in the browser without accessing the server</a:t>
            </a:r>
          </a:p>
          <a:p>
            <a:r>
              <a:t> A DOM XSS attack would be to cause the underlying code to throw an error and supply error handler that executes the attack payload</a:t>
            </a:r>
          </a:p>
          <a:p/>
          <a:p>
            <a:r>
              <a:t> The</a:t>
            </a:r>
            <a:r>
              <a:rPr i="1"/>
              <a:t> onerror</a:t>
            </a:r>
            <a:r>
              <a:t> executes whatever JavaScript immediately follows it</a:t>
            </a:r>
          </a:p>
          <a:p>
            <a:r>
              <a:t> When this link is visited by a victim, the exploit will execute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960"/>
            <a:ext cx="107696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eBay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2014, hackers exploited an XSS vulnerability in the eBay website</a:t>
            </a:r>
          </a:p>
          <a:p>
            <a:r>
              <a:t> Users were redirected to a fake login page used to harvest their login credentials</a:t>
            </a:r>
            <a:r>
              <a:t> -BBC Report:</a:t>
            </a:r>
            <a:r>
              <a:rPr i="1"/>
              <a:t> eBay redirect attack puts buyers' credentials at risk</a:t>
            </a:r>
            <a:r>
              <a:t> https://www.bbc.com/news/technology-29241563</a:t>
            </a:r>
          </a:p>
          <a:p>
            <a:r>
              <a:t> Other companies suffering major XSS attacks are Minecraft, Wordpress, Adobe and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Defences Against XSS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XSS relies on social engineering like phishing attacks to get victims to click on the link provided by the attacker</a:t>
            </a:r>
          </a:p>
          <a:p>
            <a:pPr lvl="1"/>
            <a:r>
              <a:t> First line of defence is to train users to</a:t>
            </a:r>
            <a:r>
              <a:rPr i="1"/>
              <a:t> not</a:t>
            </a:r>
            <a:r>
              <a:t> click on unvetted links in emails or posts</a:t>
            </a:r>
          </a:p>
          <a:p>
            <a:pPr lvl="1"/>
            <a:r>
              <a:t> Email filtering can block links or to allow only whitelisted links</a:t>
            </a:r>
          </a:p>
          <a:p>
            <a:r>
              <a:t> The primary website defence against XSS is to remove the website vulnerabilities that allow the injection of malicious code</a:t>
            </a:r>
          </a:p>
          <a:p>
            <a:pPr lvl="1"/>
            <a:r>
              <a:t> For persistent XSS, this means not allowing code to inserted as if it were data</a:t>
            </a:r>
          </a:p>
          <a:p>
            <a:pPr lvl="1"/>
            <a:r>
              <a:t> For reflected XSS, this means not allowing user supplied HTML in website responses</a:t>
            </a:r>
          </a:p>
          <a:p>
            <a:pPr lvl="1"/>
            <a:r>
              <a:t> For DOM XSS, this means that all potential invalid or unexpected inputs are handled correctly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this Module 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module explores the following common attacks:</a:t>
            </a:r>
          </a:p>
          <a:p>
            <a:pPr lvl="1"/>
            <a:r>
              <a:t> Cross site scripting (XSS)</a:t>
            </a:r>
          </a:p>
          <a:p>
            <a:pPr lvl="1"/>
            <a:r>
              <a:t> Malicious file execution</a:t>
            </a:r>
          </a:p>
          <a:p>
            <a:pPr lvl="1"/>
            <a:r>
              <a:t> Session hijacking</a:t>
            </a:r>
          </a:p>
          <a:p>
            <a:pPr lvl="1"/>
            <a:r>
              <a:t> Encryption attacks</a:t>
            </a:r>
          </a:p>
          <a:p>
            <a:pPr lvl="1"/>
            <a:r>
              <a:t> Unsecured direct object reference</a:t>
            </a:r>
          </a:p>
          <a:p>
            <a:pPr lvl="1"/>
            <a:r>
              <a:t> Failure to authorize/hidden URLs</a:t>
            </a:r>
          </a:p>
          <a:p>
            <a:pPr lvl="1"/>
            <a:r>
              <a:t> Cross site request forgery (CSRF)</a:t>
            </a:r>
          </a:p>
          <a:p>
            <a:r>
              <a:t> There are other attacks not covered in this module</a:t>
            </a:r>
          </a:p>
          <a:p>
            <a:pPr lvl="1"/>
            <a:r>
              <a:t> OWASP maintains a project identifying the current top ten attacks</a:t>
            </a:r>
          </a:p>
          <a:p>
            <a:pPr lvl="1"/>
            <a:r>
              <a:t> [OWASP Top Ten] https://owasp.org/www-project-top-ten/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XSS Preventive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Implement Content Security Policy</a:t>
            </a:r>
          </a:p>
          <a:p>
            <a:pPr lvl="1"/>
            <a:r>
              <a:t> A browser side directive to specify allowed sources of content</a:t>
            </a:r>
          </a:p>
          <a:p>
            <a:pPr lvl="1"/>
            <a:r>
              <a:t> The directive below allows JavaScript to be loaded only from the page's site and from static.domain.tld</a:t>
            </a:r>
          </a:p>
          <a:p/>
          <a:p>
            <a:r>
              <a:t> Hold all user generated or untrusted content for review before publishing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960"/>
            <a:ext cx="8915400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Malicious File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two basic types of malicious file execution</a:t>
            </a:r>
          </a:p>
          <a:p>
            <a:r>
              <a:t> Client side attacks</a:t>
            </a:r>
          </a:p>
          <a:p>
            <a:pPr lvl="1"/>
            <a:r>
              <a:t> Malicious code is inserted into the client machine to compromise its operations</a:t>
            </a:r>
          </a:p>
          <a:p>
            <a:pPr lvl="1"/>
            <a:r>
              <a:t> Often targets communications between the browser and the browser security mechanisms</a:t>
            </a:r>
          </a:p>
          <a:p>
            <a:r>
              <a:t> Server side attacks</a:t>
            </a:r>
          </a:p>
          <a:p>
            <a:pPr lvl="1"/>
            <a:r>
              <a:t> Malicious code is inserted into the server environment to execute on the server or to  interfere with the server operations</a:t>
            </a:r>
          </a:p>
          <a:p>
            <a:pPr lvl="1"/>
            <a:r>
              <a:t> Often the result of poor security protocols on the server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Goat labs for XSS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Side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primary type of software used in a client side attack is a Trojan</a:t>
            </a:r>
          </a:p>
          <a:p>
            <a:pPr lvl="1"/>
            <a:r>
              <a:t> Trojans are malicious code masquerading a trusted application</a:t>
            </a:r>
          </a:p>
          <a:p>
            <a:pPr lvl="1"/>
            <a:r>
              <a:t> Trojans can also modify existing trusted applications</a:t>
            </a:r>
          </a:p>
          <a:p>
            <a:pPr lvl="1"/>
            <a:r>
              <a:t> One of the most common client side attacks</a:t>
            </a:r>
          </a:p>
          <a:p>
            <a:pPr lvl="1"/>
            <a:r>
              <a:t> Enables other attacks like</a:t>
            </a:r>
            <a:r>
              <a:rPr i="1"/>
              <a:t> session hijacking</a:t>
            </a:r>
            <a:r>
              <a:t> and</a:t>
            </a:r>
            <a:r>
              <a:rPr i="1"/>
              <a:t> manipulator in the middle</a:t>
            </a:r>
          </a:p>
          <a:p>
            <a:r>
              <a:t> Other client side malware deliver vectors are worms and viruses</a:t>
            </a:r>
          </a:p>
          <a:p>
            <a:pPr lvl="1"/>
            <a:r>
              <a:t> Worms and viruses are used to propagate malware across systems</a:t>
            </a:r>
          </a:p>
          <a:p>
            <a:pPr lvl="1"/>
            <a:r>
              <a:t> The payload of a worm or virus is often a Trojan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Trojans - RATs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Remote Access Trojan (RAT):</a:t>
            </a:r>
            <a:r>
              <a:t> Allows attacker to take full control a computer</a:t>
            </a:r>
          </a:p>
          <a:p>
            <a:pPr lvl="1"/>
            <a:r>
              <a:t> Often disguised as a utility or extension to an existing trusted program</a:t>
            </a:r>
          </a:p>
          <a:p>
            <a:pPr lvl="1"/>
            <a:r>
              <a:t> Social Engineering often used to gain access to a machine for installation of the RAT</a:t>
            </a:r>
          </a:p>
          <a:p>
            <a:r>
              <a:t> Eg. The</a:t>
            </a:r>
            <a:r>
              <a:rPr i="1"/>
              <a:t> Windows Support Scam</a:t>
            </a:r>
            <a:r>
              <a:t> is a social engineering attack for RAT installation</a:t>
            </a:r>
          </a:p>
          <a:p>
            <a:pPr lvl="1"/>
            <a:r>
              <a:t> Users are served a phony webpage, shown on the next slide, often from some phishing attack</a:t>
            </a:r>
          </a:p>
          <a:p>
            <a:pPr lvl="1"/>
            <a:r>
              <a:t> After calling the number, victims give scammers remote access to their computer</a:t>
            </a:r>
          </a:p>
          <a:p>
            <a:pPr lvl="1"/>
            <a:r>
              <a:t> The scammers install a RAT disguised as an anti-virus or other utility</a:t>
            </a:r>
          </a:p>
          <a:p>
            <a:pPr lvl="1"/>
            <a:r>
              <a:t> The scammers have free access to the infected machine to perform other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Windows Support Scam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Trojans - 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Data Sending Trojan</a:t>
            </a:r>
            <a:r>
              <a:t> : Uses keylogger technology to capture sensitive data</a:t>
            </a:r>
          </a:p>
          <a:p>
            <a:pPr lvl="1"/>
            <a:r>
              <a:t> Example passwords, credit card and banking information</a:t>
            </a:r>
          </a:p>
          <a:p>
            <a:pPr lvl="1"/>
            <a:r>
              <a:t> Stolen data is sent to the attacker</a:t>
            </a:r>
          </a:p>
          <a:p>
            <a:r>
              <a:t> Loggers are often part of malware with multiple functions or attacks</a:t>
            </a:r>
          </a:p>
          <a:p>
            <a:pPr lvl="1"/>
            <a:r>
              <a:t> For example, collecting and sending all phone and computer data found on a computer</a:t>
            </a:r>
          </a:p>
          <a:p>
            <a:r>
              <a:t> Often modifies the display of trusted web pages to request additional information to harvest</a:t>
            </a:r>
          </a:p>
          <a:p>
            <a:r>
              <a:t> Login Trojans spoof legitimate login pages of well known sites to harvest user 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Zeus Trojan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Zeus malware was a very widespread and highly damaging Trojan</a:t>
            </a:r>
          </a:p>
          <a:p>
            <a:r>
              <a:t> The main attack vector was a phishing email containing a URL for an XSS attack</a:t>
            </a:r>
          </a:p>
          <a:p>
            <a:r>
              <a:t> Opening the URL installed Zeus on the victim's computer</a:t>
            </a:r>
          </a:p>
          <a:p>
            <a:r>
              <a:t> Zeus didn't masquerade as an application but rather modified existing applications</a:t>
            </a:r>
          </a:p>
          <a:p>
            <a:r>
              <a:t> Currently not active, it is the basis for developing other trojans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Trojan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Destructive Trojan:</a:t>
            </a:r>
            <a:r>
              <a:t> Designed to destroy data stored a computer</a:t>
            </a:r>
          </a:p>
          <a:p>
            <a:pPr lvl="1"/>
            <a:r>
              <a:t> Eg. Ransomware since the encrypted data is often never recovered</a:t>
            </a:r>
          </a:p>
          <a:p>
            <a:r>
              <a:rPr i="1"/>
              <a:t> Proxy Trojan:</a:t>
            </a:r>
            <a:r>
              <a:t> Uses the victim's computer as a proxy server</a:t>
            </a:r>
          </a:p>
          <a:p>
            <a:pPr lvl="1"/>
            <a:r>
              <a:t> Enables attackers to execute illicit acts from the infected computer</a:t>
            </a:r>
          </a:p>
          <a:p>
            <a:pPr lvl="1"/>
            <a:r>
              <a:t> This is often used to creat BotNets or networks of controlled computers</a:t>
            </a:r>
          </a:p>
          <a:p>
            <a:r>
              <a:rPr i="1"/>
              <a:t> FTP Trojan</a:t>
            </a:r>
            <a:r>
              <a:t> : Uses port 21 to enable FTP file uploads to the victim's computer</a:t>
            </a:r>
          </a:p>
          <a:p>
            <a:r>
              <a:rPr i="1"/>
              <a:t> Security software disabler Trojan:</a:t>
            </a:r>
            <a:r>
              <a:t> Disables security software like firewalls and antivirus software</a:t>
            </a:r>
          </a:p>
          <a:p>
            <a:r>
              <a:rPr i="1"/>
              <a:t> Denial-of-Service attack Trojan:</a:t>
            </a:r>
            <a:r>
              <a:t> Designed to give the attacker ability to perform DOS attacks from victim's computer.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Ransomware - A Client Side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Ransomware is the leading malware problems exemplified by 2021 cases like Colonial Pipeline, JBS Foods and the NBA</a:t>
            </a:r>
          </a:p>
          <a:p>
            <a:r>
              <a:t> Typical attack vector is a phishing email using XSS attack to install the ransomware</a:t>
            </a:r>
          </a:p>
          <a:p>
            <a:r>
              <a:t> Exploits vulnerabilities that allow running malicious code on the target computer (eg. unpatched security holes)</a:t>
            </a:r>
          </a:p>
          <a:p>
            <a:r>
              <a:t> Ransomware can also be installed by a victim via compromised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form of injection attack</a:t>
            </a:r>
          </a:p>
          <a:p>
            <a:r>
              <a:t> Malicious scripts are injected into an HTTP response from a trusted website</a:t>
            </a:r>
          </a:p>
          <a:p>
            <a:r>
              <a:t> Because the script is from a trusted source, the user's browser executes it as trusted code</a:t>
            </a:r>
          </a:p>
          <a:p>
            <a:r>
              <a:t> The browser cannot determine that the script originated from an untrusted source</a:t>
            </a:r>
          </a:p>
          <a:p>
            <a:r>
              <a:t> The XSS script has the same level of trust as the website the HTTP response originated from</a:t>
            </a:r>
          </a:p>
          <a:p>
            <a:r>
              <a:t> XSS is a common attack for stealing information stored in the user's browser</a:t>
            </a:r>
          </a:p>
          <a:p>
            <a:r>
              <a:t> And for "drive-by" installation of malware on a computer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Attack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Since client attacks often start with an XSS attack, mitigating XSS attacks also helps prevent client side attacks</a:t>
            </a:r>
          </a:p>
          <a:p>
            <a:r>
              <a:t> Trojans also spread via viruses and worms</a:t>
            </a:r>
          </a:p>
          <a:p>
            <a:pPr lvl="1"/>
            <a:r>
              <a:t> Up to date anti-virus and malware scanning tools can block these vectors</a:t>
            </a:r>
          </a:p>
          <a:p>
            <a:pPr lvl="1"/>
            <a:r>
              <a:t> Firewalls and other filtering tools can prevent access through open ports</a:t>
            </a:r>
          </a:p>
          <a:p>
            <a:r>
              <a:t> Malware exploits unpatched security holes which can be mitigated by regular system updates</a:t>
            </a:r>
          </a:p>
          <a:p>
            <a:r>
              <a:t> Users and programs should have only the level of access required</a:t>
            </a:r>
          </a:p>
          <a:p>
            <a:pPr lvl="1"/>
            <a:r>
              <a:t> Eg. Administrative privileges for installing software are only granted for vetted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Attack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Modern browsers have access to databases of know sources of malware</a:t>
            </a:r>
          </a:p>
          <a:p>
            <a:r>
              <a:t> Following browser recommendations about unsafe sites mitigates XSS and other malware risks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Server Side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Server side attacks have two primary modes</a:t>
            </a:r>
          </a:p>
          <a:p>
            <a:r>
              <a:t> The first mode is to execute code on the server to control, damage or subvert the server</a:t>
            </a:r>
          </a:p>
          <a:p>
            <a:pPr lvl="1"/>
            <a:r>
              <a:t> Installed malware can be used to harvest data, perform fraudulent actions or control the server</a:t>
            </a:r>
          </a:p>
          <a:p>
            <a:pPr lvl="1"/>
            <a:r>
              <a:t> This often includes</a:t>
            </a:r>
            <a:r>
              <a:rPr i="1"/>
              <a:t> backdoors</a:t>
            </a:r>
            <a:r>
              <a:t> to allow attackers access to the system</a:t>
            </a:r>
          </a:p>
          <a:p>
            <a:pPr lvl="1"/>
            <a:r>
              <a:t> Most of the scenarios and defences for client side attacks also apply</a:t>
            </a:r>
          </a:p>
          <a:p>
            <a:pPr lvl="1"/>
            <a:r>
              <a:t> Some specific attacks are covered in</a:t>
            </a:r>
            <a:r>
              <a:rPr i="1"/>
              <a:t> session hijacking</a:t>
            </a:r>
          </a:p>
          <a:p>
            <a:r>
              <a:t> The second mode is feed data to the server that is intended to cause existing programs on the server to be compromised</a:t>
            </a:r>
          </a:p>
          <a:p>
            <a:pPr lvl="1"/>
            <a:r>
              <a:t> The goals of this attack mode is to render the server inoperable</a:t>
            </a:r>
          </a:p>
          <a:p>
            <a:pPr lvl="1"/>
            <a:r>
              <a:t> Or to put the server into an unstable state to create vulnerabilities for further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OPM Hack and Data Breech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2015, the OPM disclosed that data on 21.5 million people had been stolen</a:t>
            </a:r>
          </a:p>
          <a:p>
            <a:pPr lvl="1"/>
            <a:r>
              <a:t> Data stolen included millions of SF-86 forms</a:t>
            </a:r>
          </a:p>
          <a:p>
            <a:pPr lvl="1"/>
            <a:r>
              <a:t> SF-86 forms contain the personal information used to process security clearances</a:t>
            </a:r>
          </a:p>
          <a:p>
            <a:r>
              <a:t> Considered one of the most devastating cyberattacks of all time on the US Government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Office of Personal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How the hackers initially gained access has not been revealed</a:t>
            </a:r>
          </a:p>
          <a:p>
            <a:r>
              <a:t> Likely through the direct installation of malware by a compromised individual</a:t>
            </a:r>
          </a:p>
          <a:p>
            <a:r>
              <a:t> Once access was gained, hackers exfiltrated technical and administrative manuals for the system</a:t>
            </a:r>
          </a:p>
          <a:p>
            <a:r>
              <a:t> Keyloggers on database adminstrators' terminals were installed</a:t>
            </a:r>
          </a:p>
          <a:p>
            <a:r>
              <a:t> A backdoor into the system was also installed</a:t>
            </a:r>
          </a:p>
          <a:p>
            <a:r>
              <a:t> Before being shut down, hackers also stole top secret manuals and documents about OPM procedures for conducting security clearances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Decompression Bomb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decompression bomb is an archive file that is uploaded to a server</a:t>
            </a:r>
          </a:p>
          <a:p>
            <a:r>
              <a:t> The file is designed so that unpacking the file overwhelms the system's resources</a:t>
            </a:r>
          </a:p>
          <a:p>
            <a:r>
              <a:t> The</a:t>
            </a:r>
            <a:r>
              <a:rPr i="1"/>
              <a:t> 42.zip</a:t>
            </a:r>
            <a:r>
              <a:t> zip bomb file is 42 kilobytes in size but unpacks into 4.5 petabytes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Decompression Bomb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Decompression bomb attacks are designed to either crash the server or put it into a vulnerable state</a:t>
            </a:r>
          </a:p>
          <a:p>
            <a:r>
              <a:t> Also used to disable anti-virus software</a:t>
            </a:r>
          </a:p>
          <a:p>
            <a:r>
              <a:t> Older AV software will try to extract the contents of a zip bomb which results in the software crashing</a:t>
            </a:r>
          </a:p>
          <a:p>
            <a:r>
              <a:t> Since the structure of zip bombs are well known, most up-to-date AV and threat scanning software can identify them</a:t>
            </a:r>
          </a:p>
          <a:p>
            <a:r>
              <a:t> The threat is mitigated by banning archive files or performing scans for potential bombs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HTTP is a stateless protocol but user interactions are usually stateful</a:t>
            </a:r>
          </a:p>
          <a:p>
            <a:pPr lvl="1"/>
            <a:r>
              <a:t> For example, logging onto a web banking session</a:t>
            </a:r>
          </a:p>
          <a:p>
            <a:pPr lvl="1"/>
            <a:r>
              <a:t> You have to be in an authenticated state before doing any banking</a:t>
            </a:r>
          </a:p>
          <a:p>
            <a:r>
              <a:t> User session state is managed by some sort of session management token</a:t>
            </a:r>
          </a:p>
          <a:p>
            <a:pPr lvl="1"/>
            <a:r>
              <a:t> This token identifies the client browser as the correct user for that session</a:t>
            </a:r>
          </a:p>
          <a:p>
            <a:r>
              <a:t> Session hijack attacks involve stealing the token from a victim's session</a:t>
            </a:r>
          </a:p>
          <a:p>
            <a:pPr lvl="1"/>
            <a:r>
              <a:t> The attacker can now take the place of the real user and perform actions the real user would be allowed to do in the session</a:t>
            </a:r>
          </a:p>
          <a:p>
            <a:pPr lvl="1"/>
            <a:r>
              <a:t> For example, hijacking an on-line banking session and transferring funds to the attacker's account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session hijacking requires obtaining the session token</a:t>
            </a:r>
          </a:p>
          <a:p>
            <a:r>
              <a:t> There are several ways this is done</a:t>
            </a:r>
          </a:p>
          <a:p>
            <a:pPr lvl="1"/>
            <a:r>
              <a:t> Guessing predicable session tokens</a:t>
            </a:r>
          </a:p>
          <a:p>
            <a:pPr lvl="1"/>
            <a:r>
              <a:t> Client side attacks, like XSS, to steal tokens</a:t>
            </a:r>
          </a:p>
          <a:p>
            <a:pPr lvl="1"/>
            <a:r>
              <a:t> Trojans and malware on the client machine</a:t>
            </a:r>
          </a:p>
          <a:p>
            <a:pPr lvl="1"/>
            <a:r>
              <a:t> Session sniffing</a:t>
            </a:r>
          </a:p>
          <a:p>
            <a:r>
              <a:t> Two common forms of attacks that are enabled by session hijacking are:</a:t>
            </a:r>
          </a:p>
          <a:p>
            <a:pPr lvl="1"/>
            <a:r>
              <a:t> Manipulator in the Middle Attack</a:t>
            </a:r>
          </a:p>
          <a:p>
            <a:pPr lvl="1"/>
            <a:r>
              <a:t> Manipulator in the Browser Attack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XSS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three types of XSS attacks</a:t>
            </a:r>
          </a:p>
          <a:p>
            <a:pPr lvl="1"/>
            <a:r>
              <a:rPr i="1"/>
              <a:t> Stored XSS:</a:t>
            </a:r>
            <a:r>
              <a:t> Also referred to as persistent or Type I attacks</a:t>
            </a:r>
          </a:p>
          <a:p>
            <a:pPr lvl="1"/>
            <a:r>
              <a:rPr i="1"/>
              <a:t> Reflected XSS:</a:t>
            </a:r>
            <a:r>
              <a:t> Also referred to as Type II attacks</a:t>
            </a:r>
          </a:p>
          <a:p>
            <a:pPr lvl="1"/>
            <a:r>
              <a:rPr i="1"/>
              <a:t> DOM XSS:</a:t>
            </a:r>
            <a:r>
              <a:t> Also referred to as Type 0 attacks</a:t>
            </a:r>
          </a:p>
          <a:p>
            <a:r>
              <a:t> XSS attacks rely on users clicking on a link to an infected URL</a:t>
            </a:r>
          </a:p>
          <a:p>
            <a:r>
              <a:t> Social Engineering refers to the manipulative methods used to induce users to take some action to trigger the XSS attack</a:t>
            </a:r>
          </a:p>
          <a:p>
            <a:pPr lvl="1"/>
            <a:r>
              <a:t> Email phishing is one of the most common</a:t>
            </a:r>
          </a:p>
          <a:p>
            <a:pPr lvl="1"/>
            <a:r>
              <a:t> Potential victims are sent an email with the infected URL and a deceptive description</a:t>
            </a:r>
          </a:p>
          <a:p>
            <a:pPr lvl="1"/>
            <a:r>
              <a:t> E.g.</a:t>
            </a:r>
            <a:r>
              <a:rPr i="1"/>
              <a:t> Limited time promotion: claim your $100 discount on your next Amazon purchase!!</a:t>
            </a:r>
          </a:p>
          <a:p>
            <a:pPr lvl="1"/>
            <a:r>
              <a:t> The source of the email is usually spoofed or made to look like a legitimate sender the victim would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Predicable Session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Vulnerability is due to poor security design</a:t>
            </a:r>
          </a:p>
          <a:p>
            <a:pPr lvl="1"/>
            <a:r>
              <a:t> Eg. using the user ID or other piece of data as the session token</a:t>
            </a:r>
          </a:p>
          <a:p>
            <a:r>
              <a:t> Short tokens are easier to guess or to crack using brute force</a:t>
            </a:r>
          </a:p>
          <a:p>
            <a:r>
              <a:t> Tokens that follow a predicable sequence can be predicted</a:t>
            </a:r>
          </a:p>
          <a:p>
            <a:r>
              <a:t> To avoid this specific vulnerability</a:t>
            </a:r>
          </a:p>
          <a:p>
            <a:pPr lvl="1"/>
            <a:r>
              <a:t> Use long and randomly generated session tokens</a:t>
            </a:r>
          </a:p>
          <a:p>
            <a:pPr lvl="1"/>
            <a:r>
              <a:t> Change the token after each request or at random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Sniffing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Sniffing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uses packet sniffing to monitor HTTP traffic and mine session tokens and credentials</a:t>
            </a:r>
          </a:p>
          <a:p>
            <a:r>
              <a:t> To avoid this specific vulnerability:</a:t>
            </a:r>
          </a:p>
          <a:p>
            <a:pPr lvl="1"/>
            <a:r>
              <a:t> Use HTTPS for all traffic - all of the session traffic will be encrypted including tokens</a:t>
            </a:r>
          </a:p>
          <a:p>
            <a:pPr lvl="1"/>
            <a:r>
              <a:t> Use HTTPOnly to prevent access to stored cookies on the client machine</a:t>
            </a:r>
          </a:p>
          <a:p>
            <a:pPr lvl="1"/>
            <a:r>
              <a:t> Constantly changing session keys to invalidate any captured tokens</a:t>
            </a:r>
          </a:p>
          <a:p>
            <a:pPr lvl="1"/>
            <a:r>
              <a:t> Use a VPN - All traffic move through and "encrypted channel" that cannot be sniffed</a:t>
            </a:r>
          </a:p>
          <a:p>
            <a:pPr lvl="1"/>
            <a:r>
              <a:t> Avoid unsecured WiFi networks since you don't know who is listening</a:t>
            </a:r>
          </a:p>
          <a:p>
            <a:pPr lvl="1"/>
            <a:r>
              <a:t> Don't rely on just session keys to establish ID - use URLs, usage patterns or other identifying data as well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Manipulator in the 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Occurs when an attacker places themselves in a conversation between a victim and application</a:t>
            </a:r>
          </a:p>
          <a:p>
            <a:r>
              <a:t> Often used to eavesdrop on communications</a:t>
            </a:r>
          </a:p>
          <a:p>
            <a:pPr lvl="1"/>
            <a:r>
              <a:t> Allows the attacker to collect credentials and other information</a:t>
            </a:r>
          </a:p>
          <a:p>
            <a:pPr lvl="1"/>
            <a:r>
              <a:t> Typical target are interactions between users and financial institutions</a:t>
            </a:r>
          </a:p>
          <a:p>
            <a:pPr lvl="1"/>
            <a:r>
              <a:t> Or any application that requires authentication</a:t>
            </a:r>
          </a:p>
          <a:p>
            <a:r>
              <a:t> Also used to "spoof" or impersonate one of the parties</a:t>
            </a:r>
          </a:p>
          <a:p>
            <a:pPr lvl="1"/>
            <a:r>
              <a:t> Used to create a vulnerability to be exploited by a later attack</a:t>
            </a:r>
          </a:p>
          <a:p>
            <a:pPr lvl="1"/>
            <a:r>
              <a:t> For example, spoofing wikipedia to install malware on the target's computer</a:t>
            </a:r>
          </a:p>
          <a:p>
            <a:pPr lvl="1"/>
            <a:r>
              <a:t> NSA reportedly used a MitM attack to intercept traffic between targets and Google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Spoofing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Man in the middle attacks can be initiated by a spoofing attack</a:t>
            </a:r>
          </a:p>
          <a:p>
            <a:r>
              <a:rPr i="1"/>
              <a:t> IP Spoofing:</a:t>
            </a:r>
            <a:r>
              <a:t> Addresses in packet headers are altered so that traffic is routed to the attackers IP address</a:t>
            </a:r>
          </a:p>
          <a:p>
            <a:r>
              <a:rPr i="1"/>
              <a:t> ARP Spoofing:</a:t>
            </a:r>
            <a:r>
              <a:t> Links attackers MAC address to a user's IP address on a network by using fake ARP messages</a:t>
            </a:r>
          </a:p>
          <a:p>
            <a:r>
              <a:rPr i="1"/>
              <a:t> DNS Spoofing:</a:t>
            </a:r>
            <a:r>
              <a:t> Involves altering a DNS record so that users are sent to the attackers IP address</a:t>
            </a:r>
          </a:p>
          <a:p>
            <a:r>
              <a:t> Neither party is aware that their traffic is passing through the attacker's spoof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Mitigating MitM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Users should not use unsecured WiFi connections</a:t>
            </a:r>
          </a:p>
          <a:p>
            <a:r>
              <a:t> Follow browser warnings about possible attempted MitM attack</a:t>
            </a:r>
          </a:p>
          <a:p>
            <a:r>
              <a:t> Avoid using public networks - using VPNs is more secure</a:t>
            </a:r>
          </a:p>
          <a:p>
            <a:r>
              <a:t> Servers should use robust communications protocols and encryption (TSL and HTTP) for every page</a:t>
            </a:r>
          </a:p>
          <a:p>
            <a:r>
              <a:t> Timeouts to terminate idle applications to force new sessions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Manipulator in the Browser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MitB attacks manipulate traffic before it reaches the browser security layers</a:t>
            </a:r>
          </a:p>
          <a:p>
            <a:pPr lvl="1"/>
            <a:r>
              <a:t> Enabled by trojans in infected libraries, browser extensions or helper applications</a:t>
            </a:r>
          </a:p>
          <a:p>
            <a:r>
              <a:t> Mitigated by good malware defences and protocols</a:t>
            </a:r>
          </a:p>
          <a:p>
            <a:r>
              <a:t> The Zeus trojan used MitB to add attacks to legitimate webpages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Attack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Encryption attacks take a number of different forms</a:t>
            </a:r>
          </a:p>
          <a:p>
            <a:r>
              <a:t> The most obvious is to find weaknesses where:</a:t>
            </a:r>
          </a:p>
          <a:p>
            <a:pPr lvl="1"/>
            <a:r>
              <a:t> Encryption is not used - data or messages are clear text</a:t>
            </a:r>
          </a:p>
          <a:p>
            <a:pPr lvl="1"/>
            <a:r>
              <a:t> Sensitive data is stored in accessible logs or caches</a:t>
            </a:r>
          </a:p>
          <a:p>
            <a:pPr lvl="1"/>
            <a:r>
              <a:t> Weak or old cryptographic algorithms are in use</a:t>
            </a:r>
          </a:p>
          <a:p>
            <a:pPr lvl="1"/>
            <a:r>
              <a:t> Weak or easily cracked cryptographic keys and passwords ("qwerty123") are in use</a:t>
            </a:r>
          </a:p>
          <a:p>
            <a:r>
              <a:t> Other weakness occur when:</a:t>
            </a:r>
          </a:p>
          <a:p>
            <a:pPr lvl="1"/>
            <a:r>
              <a:t> Encryption is done poorly or inconsistently</a:t>
            </a:r>
          </a:p>
          <a:p>
            <a:pPr lvl="1"/>
            <a:r>
              <a:t> Authentication of SSL certificates is not done robustly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Vulnerability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Data is automatically decrypted when retrieved via an SQL query</a:t>
            </a:r>
          </a:p>
          <a:p>
            <a:pPr lvl="1"/>
            <a:r>
              <a:t> SQL injection attack could to obtain information in clear text</a:t>
            </a:r>
          </a:p>
          <a:p>
            <a:r>
              <a:t> Simple hashes are used to store data</a:t>
            </a:r>
          </a:p>
          <a:p>
            <a:pPr lvl="1"/>
            <a:r>
              <a:t> Attacker can crack hashes by brute force computation</a:t>
            </a:r>
          </a:p>
          <a:p>
            <a:pPr lvl="1"/>
            <a:r>
              <a:t> Rainbow tables are precomputed tables of output of hashing functions that allow for reverse engineering the hash</a:t>
            </a:r>
          </a:p>
          <a:p>
            <a:r>
              <a:t> Poor key management</a:t>
            </a:r>
          </a:p>
          <a:p>
            <a:pPr lvl="1"/>
            <a:r>
              <a:t> Attacker can gain access to the directories where keys are stored</a:t>
            </a:r>
          </a:p>
          <a:p>
            <a:pPr lvl="1"/>
            <a:r>
              <a:t> Attacker can sniff keys included in messages or headers</a:t>
            </a:r>
          </a:p>
          <a:p>
            <a:pPr lvl="1"/>
            <a:r>
              <a:t> Keys can be altered or destroyed to cause the system to fail</a:t>
            </a:r>
          </a:p>
          <a:p>
            <a:pPr lvl="1"/>
            <a:r>
              <a:t> Mobile applications are especially susceptible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Attack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Keys are never hardcoded into applications</a:t>
            </a:r>
          </a:p>
          <a:p>
            <a:r>
              <a:t> Logging and caching of keys or other cryptographic data is blocked</a:t>
            </a:r>
          </a:p>
          <a:p>
            <a:r>
              <a:t> All sensitive data is encrypted at rest</a:t>
            </a:r>
          </a:p>
          <a:p>
            <a:r>
              <a:t> All cryptographic algorithms and tools are up-to-date and support strong encryption</a:t>
            </a:r>
          </a:p>
          <a:p>
            <a:r>
              <a:t> Avoid key leakage by using a secrets manager like Hashicorp Vault</a:t>
            </a:r>
          </a:p>
          <a:p>
            <a:r>
              <a:t> Keep all unnecessary sensitive data  (eg. old credit card info) in an inaccessible location</a:t>
            </a:r>
          </a:p>
          <a:p>
            <a:r>
              <a:t> Encrypt all data in transit and enforce with protocols like HSTS - HTTP Strict Transport Security</a:t>
            </a:r>
          </a:p>
          <a:p>
            <a:r>
              <a:t> Enforce strong and regularly changed passwords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attacker injects or inserts a malicious script payload into a trusted website</a:t>
            </a:r>
          </a:p>
          <a:p>
            <a:r>
              <a:t> Vulnerable websites fail to check if the input is executable code</a:t>
            </a:r>
          </a:p>
          <a:p>
            <a:r>
              <a:t> Typical injection targets are blog comments and other user generated content</a:t>
            </a:r>
          </a:p>
          <a:p>
            <a:r>
              <a:t> A victim accessing the infected page will download the script payload in the HTTP response</a:t>
            </a:r>
          </a:p>
          <a:p>
            <a:r>
              <a:t> The victim's browser executes the XSS payload code as it loads the HTTP response</a:t>
            </a:r>
          </a:p>
          <a:p>
            <a:r>
              <a:t> Email phishing is usually used to trick users into visiting the infected URL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Cryptographic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HTTPS spoofing</a:t>
            </a:r>
            <a:r>
              <a:t> sends a fake certificate when the initial connection request to a secure site is made</a:t>
            </a:r>
          </a:p>
          <a:p>
            <a:pPr lvl="1"/>
            <a:r>
              <a:t> Fake has a copy of the thumbprint associated with the compromised application</a:t>
            </a:r>
          </a:p>
          <a:p>
            <a:pPr lvl="1"/>
            <a:r>
              <a:t> Can be used as part of a MitM attack</a:t>
            </a:r>
          </a:p>
          <a:p>
            <a:r>
              <a:rPr i="1"/>
              <a:t> SSL BEAST</a:t>
            </a:r>
            <a:r>
              <a:t> exploits TLS version 1.0 vulnerability in SSL</a:t>
            </a:r>
          </a:p>
          <a:p>
            <a:pPr lvl="1"/>
            <a:r>
              <a:t> The victim is infected with malicious JavaScript that captures encrypted cookies and enables the attacker</a:t>
            </a:r>
            <a:r>
              <a:t> cookies and authentication tokens</a:t>
            </a:r>
          </a:p>
          <a:p>
            <a:r>
              <a:rPr i="1"/>
              <a:t> SSL hijacking</a:t>
            </a:r>
            <a:r>
              <a:t> is when an attacker passes forged authentication keys to both the user and application</a:t>
            </a:r>
          </a:p>
          <a:p>
            <a:pPr lvl="1"/>
            <a:r>
              <a:t> Sets up what appears to be a secure connection when but it's actually a MitM attack</a:t>
            </a:r>
          </a:p>
          <a:p>
            <a:r>
              <a:rPr i="1"/>
              <a:t> SSL stripping</a:t>
            </a:r>
            <a:r>
              <a:t> downgrades a HTTPS connection to HTTP by intercepting the TLS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Insecured Direct Access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a general category of several attacks</a:t>
            </a:r>
          </a:p>
          <a:p>
            <a:r>
              <a:rPr i="1"/>
              <a:t> Direct Object Access:</a:t>
            </a:r>
            <a:r>
              <a:t> Attackers can access configuration files and other system resource</a:t>
            </a:r>
          </a:p>
          <a:p>
            <a:r>
              <a:rPr i="1"/>
              <a:t> Insecure Direct Object Reference:</a:t>
            </a:r>
            <a:r>
              <a:t> Attackers can access files or resources they shouldn't by looking for access patterns</a:t>
            </a:r>
          </a:p>
          <a:p>
            <a:r>
              <a:rPr i="1"/>
              <a:t> Directory Traversal:</a:t>
            </a:r>
            <a:r>
              <a:t> Attacker can drop into underlying file system and manipulate system files and directories</a:t>
            </a:r>
          </a:p>
          <a:p>
            <a:r>
              <a:rPr i="1"/>
              <a:t> Web Shell:</a:t>
            </a:r>
            <a:r>
              <a:t> Attacker is able to gain access to the command shell on the host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Unsecured Direct Object Access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Exploits a badly configured server environment</a:t>
            </a:r>
          </a:p>
          <a:p>
            <a:r>
              <a:t> Happens when implementation objects are exposed</a:t>
            </a:r>
          </a:p>
          <a:p>
            <a:pPr lvl="1"/>
            <a:r>
              <a:t> Eg. Configuration files, credentials, SQL queries</a:t>
            </a:r>
          </a:p>
          <a:p>
            <a:r>
              <a:t> These objects can then be modified or destroyed</a:t>
            </a:r>
          </a:p>
          <a:p>
            <a:r>
              <a:t> If implementation directories are accessible</a:t>
            </a:r>
          </a:p>
          <a:p>
            <a:pPr lvl="1"/>
            <a:r>
              <a:t> Attackers can add new files to compromise the system</a:t>
            </a:r>
          </a:p>
          <a:p>
            <a:pPr lvl="1"/>
            <a:r>
              <a:t> Creates an opportunity for malware installation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is able to access implementation objects directly by guessing at their reference</a:t>
            </a:r>
          </a:p>
          <a:p>
            <a:r>
              <a:t> E.g. guessing that the administrator account has account id "1" in the previous slide</a:t>
            </a:r>
          </a:p>
          <a:p>
            <a:r>
              <a:t> Cause of a 2002 data breech at H&amp;R Block where customer account numbers appeared in the URL</a:t>
            </a:r>
          </a:p>
          <a:p>
            <a:r>
              <a:t> Changing the number in the URL allowed access to other customers' accounts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These attacks are possible when there is a lack of role authorization</a:t>
            </a:r>
          </a:p>
          <a:p>
            <a:pPr lvl="1"/>
            <a:r>
              <a:t> Users are able to access resources they should not be authorized for</a:t>
            </a:r>
          </a:p>
          <a:p>
            <a:pPr lvl="1"/>
            <a:r>
              <a:t> Mitigate by ensuring that there is an authentication mechanism</a:t>
            </a:r>
          </a:p>
          <a:p>
            <a:pPr lvl="1"/>
            <a:r>
              <a:t> Users can then only access the objects they are authorized for and are blocked from accessing other objects</a:t>
            </a:r>
          </a:p>
          <a:p>
            <a:r>
              <a:t> Also mitigated by not exposing the reference to the object in a manner that can be recorded</a:t>
            </a:r>
          </a:p>
          <a:p>
            <a:pPr lvl="1"/>
            <a:r>
              <a:t> Eg. URL references "MyAccount" instead of account number</a:t>
            </a:r>
          </a:p>
          <a:p>
            <a:pPr lvl="1"/>
            <a:r>
              <a:t> Requires an addition step on the server to retrieve the object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Goat labs</a:t>
            </a:r>
          </a:p>
          <a:p>
            <a:r>
              <a:t> Insecure deserialization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WebShell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webshell attack occurs when an attacker is able to run shell commands on a server</a:t>
            </a:r>
          </a:p>
          <a:p>
            <a:r>
              <a:t> Intent is to gain escalation of privileges and persistent access to the machine</a:t>
            </a:r>
          </a:p>
          <a:p>
            <a:r>
              <a:t> Exploits the ability of web programming languages to run shell commands</a:t>
            </a:r>
          </a:p>
          <a:p>
            <a:r>
              <a:t> For example, accessing shell commands via php:</a:t>
            </a:r>
          </a:p>
          <a:p/>
          <a:p/>
          <a:p/>
          <a:p/>
          <a:p>
            <a:r>
              <a:t> Can also exploit open  ports and poorly configured ssh ports</a:t>
            </a:r>
          </a:p>
          <a:p>
            <a:r>
              <a:t> Guessable root passwords create a vulnerability for ssh access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6783"/>
            <a:ext cx="107696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URL Authorization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Similar to the insecure direct object reference attack</a:t>
            </a:r>
          </a:p>
          <a:p>
            <a:r>
              <a:t> Used to gain access to hidden resources or functionality</a:t>
            </a:r>
          </a:p>
          <a:p>
            <a:r>
              <a:t> "Hidden" in this context means not made available to the user through the presentation layer</a:t>
            </a:r>
          </a:p>
          <a:p>
            <a:r>
              <a:t> For example, an attacker notices that for user "bob," when the request to list accounts is made, the URL looks like</a:t>
            </a:r>
          </a:p>
          <a:p/>
          <a:p>
            <a:r>
              <a:t> By altering the URL, the attacker might be able to access other accounts if proper authorization is not done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5696"/>
            <a:ext cx="61976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2431"/>
            <a:ext cx="68072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URL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Various tools exist to search for hidden URLs</a:t>
            </a:r>
          </a:p>
          <a:p>
            <a:r>
              <a:t> Fuzzing throws large amounts of random URls at the target</a:t>
            </a:r>
          </a:p>
          <a:p>
            <a:pPr lvl="1"/>
            <a:r>
              <a:t> Surprisingly effecting</a:t>
            </a:r>
          </a:p>
          <a:p>
            <a:pPr lvl="1"/>
            <a:r>
              <a:t> Also used in testing for this vulnerability</a:t>
            </a:r>
          </a:p>
          <a:p>
            <a:r>
              <a:t> Dictionary attacks</a:t>
            </a:r>
          </a:p>
          <a:p>
            <a:pPr lvl="1"/>
            <a:r>
              <a:t> Tries to find URLs with a list of possible names based on common user</a:t>
            </a:r>
          </a:p>
          <a:p>
            <a:pPr lvl="1"/>
            <a:r>
              <a:t> Eg. config, web-config, users, admin, webadmin, etc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URL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Restrict access to authenticated users</a:t>
            </a:r>
          </a:p>
          <a:p>
            <a:r>
              <a:t> Use role based permissions</a:t>
            </a:r>
          </a:p>
          <a:p>
            <a:r>
              <a:t> Filter and block access to all unauthorized page types</a:t>
            </a:r>
          </a:p>
          <a:p>
            <a:pPr lvl="1"/>
            <a:r>
              <a:t> Eg. XML files, *.conf files, etc</a:t>
            </a:r>
          </a:p>
          <a:p>
            <a:r>
              <a:t> Ensure that every page request is vetted</a:t>
            </a:r>
          </a:p>
          <a:p>
            <a:pPr lvl="1"/>
            <a:r>
              <a:t> If is not possible from the displayed page, it is rejected</a:t>
            </a:r>
          </a:p>
          <a:p>
            <a:r>
              <a:t> Use fuzz testing and other testing tools to see if there are any accessible URLs that should not be accessed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Request Forgery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Forces victim to execute unwanted actions in a web application where they're currently authenticated</a:t>
            </a:r>
          </a:p>
          <a:p>
            <a:r>
              <a:t> Flow of the attack</a:t>
            </a:r>
          </a:p>
          <a:p>
            <a:pPr lvl="1"/>
            <a:r>
              <a:t> Victim authenticates to a site, web banking for example</a:t>
            </a:r>
          </a:p>
          <a:p>
            <a:pPr lvl="1"/>
            <a:r>
              <a:t> User clicks on an infected link that executes a banking request</a:t>
            </a:r>
          </a:p>
          <a:p>
            <a:pPr lvl="1"/>
            <a:r>
              <a:t> The bogus request is approved because it appears to come from the authenticated user</a:t>
            </a:r>
          </a:p>
          <a:p>
            <a:r>
              <a:t> If the banking request would normally be submitted by the authenticated user as:</a:t>
            </a:r>
          </a:p>
          <a:p/>
          <a:p>
            <a:r>
              <a:t> Attacker engineers the victim to click load a page containing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520"/>
            <a:ext cx="8915400" cy="368479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0256"/>
            <a:ext cx="8915400" cy="43184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Request Forgery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on the previous slide was contrived but captures the essence of the attack</a:t>
            </a:r>
          </a:p>
          <a:p>
            <a:r>
              <a:t> While authenticated to a site, the attacker has the victim execute a malicious request to that site</a:t>
            </a:r>
          </a:p>
          <a:p>
            <a:r>
              <a:t> The site assumes that it was the authenticated user that issued the request</a:t>
            </a:r>
          </a:p>
          <a:p>
            <a:r>
              <a:t> For example, having user authenticated as an admin click on a link that adds the attacker as an admin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Goat labs (CSRF)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blog saves comments on posts exactly as entered by users</a:t>
            </a:r>
          </a:p>
          <a:p>
            <a:r>
              <a:t> An attacker posts the following comment which contains a malicious payload</a:t>
            </a:r>
          </a:p>
          <a:p/>
          <a:p>
            <a:r>
              <a:t> When a victim loads the page containing the comment, the payload in the comment executes</a:t>
            </a:r>
          </a:p>
          <a:p>
            <a:r>
              <a:t> The attack payload remains in persistent storage on the server</a:t>
            </a:r>
          </a:p>
          <a:p>
            <a:r>
              <a:t> Multiple users may become victims of the attack</a:t>
            </a:r>
          </a:p>
          <a:p>
            <a:r>
              <a:t> Phishing is used to deceptively direct victims to the URL containing the payload</a:t>
            </a:r>
          </a:p>
          <a:p>
            <a:r>
              <a:rPr i="1"/>
              <a:t> OMG!!!, can you believe what this guy wrote!!! (link to payload comment)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101600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Sammy's Worm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Sammy's worm was an early (2005) worm that propagated through the MySpace user community by using an XSS attack</a:t>
            </a:r>
          </a:p>
          <a:p>
            <a:r>
              <a:t> The worm displayed the message "Sammy is my hero," then sent a friend request to the author Sammy Kamkar</a:t>
            </a:r>
          </a:p>
          <a:p>
            <a:r>
              <a:t> When an infected profile page was viewed, the payload would be replicated on the viewer's MySpace page</a:t>
            </a:r>
          </a:p>
          <a:p>
            <a:r>
              <a:t> Within 20 hours, the worm was on one million MySpace pages - Sammy was arrested shortly after</a:t>
            </a:r>
          </a:p>
          <a:p>
            <a:r>
              <a:t> A code fragment from the attack is shown below - notice where the XSS payload is located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431"/>
            <a:ext cx="8915400" cy="6125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victim is induced to click on a malformed URL to a trusted website</a:t>
            </a:r>
          </a:p>
          <a:p>
            <a:r>
              <a:t> The malformed URL is crafted to produce some sort of error HTTP response</a:t>
            </a:r>
          </a:p>
          <a:p>
            <a:r>
              <a:t> The attack payload is part the malformed URL</a:t>
            </a:r>
          </a:p>
          <a:p>
            <a:r>
              <a:t> Vulnerable websites will echo the attack payload as part of the HTTP  response</a:t>
            </a:r>
          </a:p>
          <a:p>
            <a:r>
              <a:t> When the response is opened in the victim's browser, the payload executes</a:t>
            </a:r>
          </a:p>
          <a:p>
            <a:r>
              <a:t> This has the effect of "bouncing" the attack payload off of a trusted website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