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ring.io/guides/gs/securing-web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OAuth2</a:t>
            </a:r>
          </a:p>
          <a:p>
            <a:r>
              <a:t>Java Implementations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REST Endpoint Security (OAuth2)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grant type is used by confidential and public clients</a:t>
            </a:r>
          </a:p>
          <a:p>
            <a:r>
              <a:t> Exchanges an authorization code for an access token</a:t>
            </a:r>
          </a:p>
          <a:p>
            <a:r>
              <a:t> User returns to the client through redirect URL</a:t>
            </a:r>
          </a:p>
          <a:p>
            <a:r>
              <a:t> Then application gets the authorization code from URL</a:t>
            </a:r>
          </a:p>
          <a:p>
            <a:r>
              <a:t> Then use it to request an access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Used by public clients</a:t>
            </a:r>
          </a:p>
          <a:p>
            <a:r>
              <a:t> Access token is returned without an extra authorization code exchange</a:t>
            </a:r>
          </a:p>
          <a:p>
            <a:r>
              <a:t> Some servers ban this flow</a:t>
            </a:r>
          </a:p>
          <a:p>
            <a:r>
              <a:t> It is not recommended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Owner Password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First-party clients use this type to exchange user's credential for a token</a:t>
            </a:r>
          </a:p>
          <a:p>
            <a:r>
              <a:t> Asks the user for their credential</a:t>
            </a:r>
          </a:p>
          <a:p>
            <a:r>
              <a:t> Don't let third party clients to use it</a:t>
            </a:r>
          </a:p>
          <a:p>
            <a:r>
              <a:t> Username and password are exchanged directly for a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Credentials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by clients to obtain a token out of the user's context</a:t>
            </a:r>
          </a:p>
          <a:p>
            <a:r>
              <a:t> To access resources about themselves instead of accessing a user's resource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by browserless or input-constrained devices</a:t>
            </a:r>
          </a:p>
          <a:p>
            <a:r>
              <a:t> To exchange a previously obtained device code for an access token</a:t>
            </a:r>
          </a:p>
          <a:p>
            <a:r>
              <a:t> Value:</a:t>
            </a:r>
            <a:r>
              <a:rPr>
                <a:latin typeface="Courier New"/>
              </a:rPr>
              <a:t> urn:ietf:params:oauth:grant-type:device_code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Types according to properties</a:t>
            </a:r>
          </a:p>
          <a:p>
            <a:pPr lvl="1"/>
            <a:r>
              <a:t> Bearer</a:t>
            </a:r>
          </a:p>
          <a:p>
            <a:pPr lvl="2"/>
            <a:r>
              <a:t> Large random</a:t>
            </a:r>
          </a:p>
          <a:p>
            <a:pPr lvl="2"/>
            <a:r>
              <a:t> Uses SSL to protect</a:t>
            </a:r>
          </a:p>
          <a:p>
            <a:pPr lvl="2"/>
            <a:r>
              <a:t> It is stored as a hash on the server</a:t>
            </a:r>
          </a:p>
          <a:p>
            <a:pPr lvl="1"/>
            <a:r>
              <a:t> Mac (Not Recommended)</a:t>
            </a:r>
          </a:p>
          <a:p>
            <a:pPr lvl="2"/>
            <a:r>
              <a:t> Uses a nonce to prevent replay</a:t>
            </a:r>
          </a:p>
          <a:p>
            <a:pPr lvl="2"/>
            <a:r>
              <a:t> Does not use SSL</a:t>
            </a:r>
          </a:p>
          <a:p>
            <a:pPr lvl="2"/>
            <a:r>
              <a:t> OAuth 1.0 only supported</a:t>
            </a:r>
          </a:p>
          <a:p>
            <a:r>
              <a:t> Types according the life cycle</a:t>
            </a:r>
          </a:p>
          <a:p>
            <a:pPr lvl="1"/>
            <a:r>
              <a:t> Access token</a:t>
            </a:r>
          </a:p>
          <a:p>
            <a:pPr lvl="2"/>
            <a:r>
              <a:t> Short</a:t>
            </a:r>
          </a:p>
          <a:p>
            <a:pPr lvl="1"/>
            <a:r>
              <a:t> Refresh token</a:t>
            </a:r>
          </a:p>
          <a:p>
            <a:pPr lvl="2"/>
            <a:r>
              <a:t>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Understand the needs that OAuth2 addresses</a:t>
            </a:r>
          </a:p>
          <a:p>
            <a:r>
              <a:t> Be familiar with OAuth2 capabilities and advantages</a:t>
            </a:r>
          </a:p>
          <a:p>
            <a:r>
              <a:t> Gain an understanding of a basic OAuth2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Bearer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Predominant type of access token</a:t>
            </a:r>
          </a:p>
          <a:p>
            <a:r>
              <a:t> An opaque string, without any meaning</a:t>
            </a:r>
          </a:p>
          <a:p>
            <a:r>
              <a:t> Some servers issue short string and some issue</a:t>
            </a:r>
            <a:r>
              <a:rPr>
                <a:latin typeface="Courier New"/>
              </a:rPr>
              <a:t> JSON Web Tokens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 of OAuth2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Pros</a:t>
            </a:r>
          </a:p>
          <a:p>
            <a:pPr lvl="1"/>
            <a:r>
              <a:t> Enables integration of third party applications to websites</a:t>
            </a:r>
          </a:p>
          <a:p>
            <a:pPr lvl="1"/>
            <a:r>
              <a:t> Enables granting limited access either scope or duration</a:t>
            </a:r>
          </a:p>
          <a:p>
            <a:pPr lvl="1"/>
            <a:r>
              <a:t> User does not have to enter password on third party site</a:t>
            </a:r>
          </a:p>
          <a:p>
            <a:r>
              <a:t> Cons</a:t>
            </a:r>
          </a:p>
          <a:p>
            <a:pPr lvl="1"/>
            <a:r>
              <a:t> Complexity in development of authorization server</a:t>
            </a:r>
          </a:p>
          <a:p>
            <a:pPr lvl="1"/>
            <a:r>
              <a:t> Compatibility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OAuth2
</a:t>
            </a:r>
            <a:r>
              <a:rPr b="1"/>
              <a:t>Java Implementations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Java Implementations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Java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Jersey</a:t>
            </a:r>
          </a:p>
          <a:p>
            <a:r>
              <a:t> Apache oltu</a:t>
            </a:r>
          </a:p>
          <a:p>
            <a:r>
              <a:t> Spring security (Popular option)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Jersey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an Open source RESTful web services framework</a:t>
            </a:r>
          </a:p>
          <a:p>
            <a:r>
              <a:t> Supports and extends JAX-RS API and extends</a:t>
            </a:r>
          </a:p>
          <a:p>
            <a:r>
              <a:t> Integrates with the Java EE  standard security</a:t>
            </a:r>
          </a:p>
          <a:p>
            <a:pPr lvl="1"/>
            <a:r>
              <a:rPr>
                <a:latin typeface="Courier New"/>
              </a:rPr>
              <a:t> @RolesAllowed</a:t>
            </a:r>
          </a:p>
          <a:p>
            <a:pPr lvl="1"/>
            <a:r>
              <a:rPr>
                <a:latin typeface="Courier New"/>
              </a:rPr>
              <a:t> @PermitAll</a:t>
            </a:r>
          </a:p>
          <a:p>
            <a:pPr lvl="1"/>
            <a:r>
              <a:rPr>
                <a:latin typeface="Courier New"/>
              </a:rPr>
              <a:t> @DenyAll</a:t>
            </a:r>
          </a:p>
          <a:p>
            <a:r>
              <a:t> Supports entity filtering</a:t>
            </a:r>
          </a:p>
          <a:p>
            <a:pPr lvl="1"/>
            <a:r>
              <a:rPr>
                <a:latin typeface="Courier New"/>
              </a:rPr>
              <a:t> @EntityFiltering</a:t>
            </a:r>
          </a:p>
          <a:p>
            <a:r>
              <a:t> Only supports OAuth2 at client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of Jersey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Track the JAX-RS API and provide regular releases of production quality Reference Implementations that ships with GlassFish</a:t>
            </a:r>
          </a:p>
          <a:p>
            <a:r>
              <a:t> Provide APIs to extend Jersey &amp; Build a community of users and developers; and finally</a:t>
            </a:r>
          </a:p>
          <a:p>
            <a:r>
              <a:t> Make it easy to build RESTful Web services utilising Java and the Java Virtual Machine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EE security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12"/>
            <a:ext cx="9217152" cy="34015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968"/>
            <a:ext cx="937260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Apache Oltu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Apache OAuth protocol implementation</a:t>
            </a:r>
          </a:p>
          <a:p>
            <a:r>
              <a:t> Also covers other implementations</a:t>
            </a:r>
          </a:p>
          <a:p>
            <a:pPr lvl="1"/>
            <a:r>
              <a:t> JSON Web Token (JWT)</a:t>
            </a:r>
          </a:p>
          <a:p>
            <a:pPr lvl="1"/>
            <a:r>
              <a:t> JSON Web Signature (JWS)</a:t>
            </a:r>
          </a:p>
          <a:p>
            <a:pPr lvl="1"/>
            <a:r>
              <a:t> OpenID connect</a:t>
            </a:r>
          </a:p>
          <a:p>
            <a:r>
              <a:t> Supports OAuth2 features completely</a:t>
            </a:r>
          </a:p>
          <a:p>
            <a:pPr lvl="1"/>
            <a:r>
              <a:t> Authorization server</a:t>
            </a:r>
          </a:p>
          <a:p>
            <a:pPr lvl="1"/>
            <a:r>
              <a:t> Resource server</a:t>
            </a:r>
          </a:p>
          <a:p>
            <a:pPr lvl="1"/>
            <a:r>
              <a:t> Client</a:t>
            </a:r>
          </a:p>
          <a:p>
            <a:r>
              <a:t> Provides predefined OAuth2 client types</a:t>
            </a:r>
          </a:p>
          <a:p>
            <a:pPr lvl="1"/>
            <a:r>
              <a:rPr>
                <a:latin typeface="Courier New"/>
              </a:rPr>
              <a:t> Github</a:t>
            </a:r>
            <a:r>
              <a:t> ,</a:t>
            </a:r>
            <a:r>
              <a:rPr>
                <a:latin typeface="Courier New"/>
              </a:rPr>
              <a:t> Facebook</a:t>
            </a:r>
            <a:r>
              <a:t> ,</a:t>
            </a:r>
            <a:r>
              <a:rPr>
                <a:latin typeface="Courier New"/>
              </a:rPr>
              <a:t> Google</a:t>
            </a:r>
            <a:r>
              <a:t> 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688"/>
            <a:ext cx="9372600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OAuth2
</a:t>
            </a:r>
            <a:r>
              <a:t>Java Implementations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OAuth2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52"/>
            <a:ext cx="9372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52"/>
            <a:ext cx="8906256" cy="44622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OAuth2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4"/>
            <a:ext cx="8906256" cy="355701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security OAuth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Supports OAuth (1a) and OAuth2</a:t>
            </a:r>
          </a:p>
          <a:p>
            <a:r>
              <a:t> Implements 4 types of authorization grants</a:t>
            </a:r>
          </a:p>
          <a:p>
            <a:r>
              <a:t> Supports all OAuth2 features:</a:t>
            </a:r>
          </a:p>
          <a:p>
            <a:pPr lvl="1"/>
            <a:r>
              <a:t> Authorization server</a:t>
            </a:r>
          </a:p>
          <a:p>
            <a:pPr lvl="1"/>
            <a:r>
              <a:t> Resources server</a:t>
            </a:r>
          </a:p>
          <a:p>
            <a:pPr lvl="1"/>
            <a:r>
              <a:t> Client</a:t>
            </a:r>
          </a:p>
          <a:p>
            <a:r>
              <a:t> Good integration with JAX-RS and Spring MVC</a:t>
            </a:r>
          </a:p>
          <a:p>
            <a:r>
              <a:t> Configuration using annotation support</a:t>
            </a:r>
          </a:p>
          <a:p>
            <a:r>
              <a:t> Integrates with the</a:t>
            </a:r>
            <a:r>
              <a:rPr>
                <a:latin typeface="Courier New"/>
              </a:rPr>
              <a:t> Spring</a:t>
            </a:r>
            <a:r>
              <a:t>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@EnableAuthorizationServer</a:t>
            </a:r>
          </a:p>
          <a:p>
            <a:pPr lvl="1"/>
            <a:r>
              <a:t> For configuring OAuth2 authorization server</a:t>
            </a:r>
          </a:p>
          <a:p>
            <a:pPr lvl="1"/>
            <a:r>
              <a:t> XML configuration related:</a:t>
            </a:r>
            <a:r>
              <a:rPr>
                <a:latin typeface="Courier New"/>
              </a:rPr>
              <a:t> &lt;authorization-server/&gt;</a:t>
            </a:r>
          </a:p>
          <a:p>
            <a:r>
              <a:rPr>
                <a:latin typeface="Courier New"/>
              </a:rPr>
              <a:t> ClientDetailsServiceConfigurer</a:t>
            </a:r>
          </a:p>
          <a:p>
            <a:pPr lvl="1"/>
            <a:r>
              <a:t> Defines the client details service</a:t>
            </a:r>
          </a:p>
          <a:p>
            <a:pPr lvl="1"/>
            <a:r>
              <a:t> In-memory or JDBC implementation</a:t>
            </a:r>
          </a:p>
          <a:p>
            <a:r>
              <a:rPr>
                <a:latin typeface="Courier New"/>
              </a:rPr>
              <a:t> AuthorizationServerTokenServices</a:t>
            </a:r>
          </a:p>
          <a:p>
            <a:pPr lvl="1"/>
            <a:r>
              <a:t> Operations to manage OAuth2 tokens</a:t>
            </a:r>
          </a:p>
          <a:p>
            <a:pPr lvl="1"/>
            <a:r>
              <a:t> Tokens in-memory, JDBC or JSON Web Token (JWT)</a:t>
            </a:r>
          </a:p>
          <a:p>
            <a:r>
              <a:rPr>
                <a:latin typeface="Courier New"/>
              </a:rPr>
              <a:t> AuthorizationServerEndpointConfigurer</a:t>
            </a:r>
          </a:p>
          <a:p>
            <a:pPr lvl="1"/>
            <a:r>
              <a:t> Supports grant types</a:t>
            </a:r>
          </a:p>
          <a:p>
            <a:pPr lvl="1"/>
            <a:r>
              <a:t> Password types not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can be the same as Authorization server or in a separate application</a:t>
            </a:r>
          </a:p>
          <a:p>
            <a:r>
              <a:t> Authentication filter for web protection</a:t>
            </a:r>
          </a:p>
          <a:p>
            <a:r>
              <a:rPr>
                <a:latin typeface="Courier New"/>
              </a:rPr>
              <a:t> @EnableResourceServer</a:t>
            </a:r>
          </a:p>
          <a:p>
            <a:pPr lvl="1"/>
            <a:r>
              <a:t> For configuring OAuth2 resource server</a:t>
            </a:r>
          </a:p>
          <a:p>
            <a:pPr lvl="1"/>
            <a:r>
              <a:rPr>
                <a:latin typeface="Courier New"/>
              </a:rPr>
              <a:t> XML</a:t>
            </a:r>
            <a:r>
              <a:t> config</a:t>
            </a:r>
            <a:r>
              <a:rPr>
                <a:latin typeface="Courier New"/>
              </a:rPr>
              <a:t> &lt;resource-server/&gt;</a:t>
            </a:r>
            <a:r>
              <a:t> *Supports expresson-based access control</a:t>
            </a:r>
          </a:p>
          <a:p>
            <a:pPr lvl="1"/>
            <a:r>
              <a:rPr>
                <a:latin typeface="Courier New"/>
              </a:rPr>
              <a:t> #oauth2.clientHasRole</a:t>
            </a:r>
          </a:p>
          <a:p>
            <a:pPr lvl="1"/>
            <a:r>
              <a:rPr>
                <a:latin typeface="Courier New"/>
              </a:rPr>
              <a:t> #oauth2.clientHasAnyRole</a:t>
            </a:r>
          </a:p>
          <a:p>
            <a:pPr lvl="1"/>
            <a:r>
              <a:rPr>
                <a:latin typeface="Courier New"/>
              </a:rPr>
              <a:t> #oauth2.denyClient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Storing the current request and context by creating filter</a:t>
            </a:r>
          </a:p>
          <a:p>
            <a:r>
              <a:t> Manages:</a:t>
            </a:r>
          </a:p>
          <a:p>
            <a:pPr lvl="1"/>
            <a:r>
              <a:t> redirection to OAuth</a:t>
            </a:r>
          </a:p>
          <a:p>
            <a:pPr lvl="1"/>
            <a:r>
              <a:t> redirection from OAuth</a:t>
            </a:r>
          </a:p>
          <a:p>
            <a:r>
              <a:rPr>
                <a:latin typeface="Courier New"/>
              </a:rPr>
              <a:t> @EnableOAuth2Client</a:t>
            </a:r>
          </a:p>
          <a:p>
            <a:pPr lvl="1"/>
            <a:r>
              <a:t> To configure OAuth2 client</a:t>
            </a:r>
          </a:p>
          <a:p>
            <a:pPr lvl="1"/>
            <a:r>
              <a:t> XML config related</a:t>
            </a:r>
            <a:r>
              <a:rPr>
                <a:latin typeface="Courier New"/>
              </a:rPr>
              <a:t> &lt;client/&gt;</a:t>
            </a:r>
          </a:p>
          <a:p>
            <a:r>
              <a:rPr>
                <a:latin typeface="Courier New"/>
              </a:rPr>
              <a:t> OAuth2RestTemplate</a:t>
            </a:r>
          </a:p>
          <a:p>
            <a:pPr lvl="1"/>
            <a:r>
              <a:t> Wrapper client object to access the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will start with an insecure Spring install</a:t>
            </a:r>
          </a:p>
          <a:p>
            <a:r>
              <a:t> Then you will secure it</a:t>
            </a:r>
          </a:p>
          <a:p>
            <a:r>
              <a:t> Follow this guide</a:t>
            </a:r>
            <a:r>
              <a:rPr>
                <a:hlinkClick r:id="rId2"/>
              </a:rPr>
              <a:t> https://spring.io/guides/gs/securing-web/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OAuth?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Third party applications can access user's resources without knowing their credentials</a:t>
            </a:r>
          </a:p>
          <a:p>
            <a:r>
              <a:t> Limits access to HTTP services</a:t>
            </a:r>
          </a:p>
          <a:p>
            <a:r>
              <a:t> Softwares and packages don't store user's credentials anymore (only tokens)</a:t>
            </a:r>
          </a:p>
          <a:p>
            <a:r>
              <a:t> Based on TLS/SSL</a:t>
            </a:r>
          </a:p>
          <a:p>
            <a:r>
              <a:t> No backward compatibility</a:t>
            </a:r>
          </a:p>
          <a:p>
            <a:r>
              <a:t> Easily revokable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Little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OAuth 1.0</a:t>
            </a:r>
          </a:p>
          <a:p>
            <a:r>
              <a:t> Core specification - 2007</a:t>
            </a:r>
          </a:p>
          <a:p>
            <a:r>
              <a:t> OAuth 1.0a</a:t>
            </a:r>
          </a:p>
          <a:p>
            <a:r>
              <a:t> A security issue was fixed - 2009</a:t>
            </a:r>
          </a:p>
          <a:p>
            <a:r>
              <a:t> OAuth 2.0</a:t>
            </a:r>
          </a:p>
          <a:p>
            <a:r>
              <a:t> Standardized - 2012</a:t>
            </a:r>
          </a:p>
          <a:p>
            <a:r>
              <a:t> More security and simplicity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Good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some websites you can invite your friends by importing your contant list</a:t>
            </a:r>
          </a:p>
          <a:p>
            <a:r>
              <a:t> Look at the address bar: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Resource owner</a:t>
            </a:r>
          </a:p>
          <a:p>
            <a:r>
              <a:t> Resource server</a:t>
            </a:r>
          </a:p>
          <a:p>
            <a:r>
              <a:t> Client</a:t>
            </a:r>
          </a:p>
          <a:p>
            <a:r>
              <a:t> Authorization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Authorization code (web applications)</a:t>
            </a:r>
          </a:p>
          <a:p>
            <a:r>
              <a:t> Implicit (mobile and browser-based applications)</a:t>
            </a:r>
          </a:p>
          <a:p>
            <a:r>
              <a:t> Resource owner password credentials (user + password)</a:t>
            </a:r>
          </a:p>
          <a:p>
            <a:r>
              <a:t> Client credentials (application)</a:t>
            </a:r>
          </a:p>
          <a:p>
            <a:r>
              <a:t> Device Code (electronic device)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