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Rod Davison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www.netsparker.com/blog/web-security/what-is-devsecops/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pvs-studio.com/en/blog/posts/0710/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levelup.gitconnected.com/top-15-devsecops-tools-for-an-enterprise-ci-cd-pipeline-bd865b47ed5f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James Chappell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www.epsprogramming.com/blog-posts/secure-by-design-for-the-internet-of-things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Unknown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Rod Davison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www.securitymagazine.com/articles/83537-us-security-shifting-to-preventative-methods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twitter.com/fisher85m/status/1030976170181976064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tr.waldorf-am-see.org/589338-what-is-n-tier-architecture-OYJTJO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www.bmc.com/blogs/n-tier-architecture-tier-2-tier-3-and-multi-tier-explained/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Secure Design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Operational Performance</a:t>
            </a:r>
          </a:p>
          <a:p>
            <a:pPr lvl="1"/>
            <a:r>
              <a:t> Speed</a:t>
            </a:r>
          </a:p>
          <a:p>
            <a:pPr lvl="1"/>
            <a:r>
              <a:t> Response time</a:t>
            </a:r>
          </a:p>
          <a:p>
            <a:pPr lvl="1"/>
            <a:r>
              <a:t> Throughput</a:t>
            </a:r>
          </a:p>
          <a:p>
            <a:pPr lvl="1"/>
            <a:r>
              <a:t> Efficiency</a:t>
            </a:r>
          </a:p>
          <a:p>
            <a:pPr lvl="1"/>
            <a:r>
              <a:t> Resource consumption</a:t>
            </a:r>
          </a:p>
          <a:p>
            <a:pPr lvl="1"/>
            <a:r>
              <a:t> Load and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Supportability</a:t>
            </a:r>
          </a:p>
          <a:p>
            <a:pPr lvl="1"/>
            <a:r>
              <a:t> Testability</a:t>
            </a:r>
          </a:p>
          <a:p>
            <a:pPr lvl="1"/>
            <a:r>
              <a:t> Extensibility and adaptability</a:t>
            </a:r>
          </a:p>
          <a:p>
            <a:pPr lvl="1"/>
            <a:r>
              <a:t> Maintainability</a:t>
            </a:r>
          </a:p>
          <a:p>
            <a:pPr lvl="1"/>
            <a:r>
              <a:t> Compatibility</a:t>
            </a:r>
          </a:p>
          <a:p>
            <a:pPr lvl="1"/>
            <a:r>
              <a:t> Configurability</a:t>
            </a:r>
          </a:p>
          <a:p>
            <a:pPr lvl="1"/>
            <a:r>
              <a:t> Backup and recovery</a:t>
            </a:r>
          </a:p>
          <a:p>
            <a:pPr lvl="1"/>
            <a:r>
              <a:t> Disaster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spec is a description of what is to be built, its capabilities and functionality</a:t>
            </a:r>
          </a:p>
          <a:p>
            <a:r>
              <a:t> All engineering projects are built to a specification</a:t>
            </a:r>
          </a:p>
          <a:p>
            <a:r>
              <a:t> Provides a baseline for testing and quality analysis</a:t>
            </a:r>
          </a:p>
          <a:p>
            <a:r>
              <a:t> Not a design - only describes what the deliverable should be</a:t>
            </a:r>
          </a:p>
          <a:p>
            <a:r>
              <a:t> Designs describe how to build something from a spec with the resources and technology available to the development team</a:t>
            </a:r>
          </a:p>
          <a:p>
            <a:r>
              <a:t> One spec may give rise to multiple designs</a:t>
            </a:r>
          </a:p>
          <a:p>
            <a:r>
              <a:t> Designs are the phase where solutions to nonfunctional requirements are crafted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Generic Software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Waterfall executes this once, Agile/DevOps execute this in multiple iterations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 Specification?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Poorly designed software is inherently insecure</a:t>
            </a:r>
          </a:p>
          <a:p>
            <a:r>
              <a:t> We can't have well-designed software unless we know:</a:t>
            </a:r>
          </a:p>
          <a:p>
            <a:pPr lvl="1"/>
            <a:r>
              <a:t> Exactly what the software should do</a:t>
            </a:r>
          </a:p>
          <a:p>
            <a:pPr lvl="1"/>
            <a:r>
              <a:t> What the software must not do</a:t>
            </a:r>
          </a:p>
          <a:p>
            <a:pPr lvl="1"/>
            <a:r>
              <a:t> How the software should handle errors and exceptions</a:t>
            </a:r>
          </a:p>
          <a:p>
            <a:pPr lvl="1"/>
            <a:r>
              <a:t> How the software should respond to attacks</a:t>
            </a:r>
          </a:p>
          <a:p>
            <a:r>
              <a:rPr i="1"/>
              <a:t> "The most important single aspect of software development is to be clear about what you are trying to build."</a:t>
            </a:r>
            <a:r>
              <a:t> Edsger Dijkstra</a:t>
            </a:r>
          </a:p>
          <a:p>
            <a:r>
              <a:rPr i="1"/>
              <a:t> "First solve the problem, THEN write the code."</a:t>
            </a:r>
            <a:r>
              <a:t> Donald Knuth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IEEE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IEEE</a:t>
            </a:r>
            <a:r>
              <a:rPr i="1"/>
              <a:t> Best Practices for Software Requirements Specifications</a:t>
            </a:r>
            <a:r>
              <a:t> is the gold standard for software specs</a:t>
            </a:r>
          </a:p>
          <a:p>
            <a:r>
              <a:t> It represents the minimum level of rigour for secure software</a:t>
            </a:r>
          </a:p>
          <a:p>
            <a:r>
              <a:t> Developers should never have to speculate on what the software should do</a:t>
            </a:r>
          </a:p>
          <a:p>
            <a:pPr lvl="1"/>
            <a:r>
              <a:t> When developers make assumptions about what code should do, it introduces vulnerabilities</a:t>
            </a:r>
          </a:p>
          <a:p>
            <a:pPr lvl="1"/>
            <a:r>
              <a:t> Especially when their assumptions are wrong</a:t>
            </a:r>
          </a:p>
          <a:p>
            <a:r>
              <a:t> The spec defines what the software does, the developer designs how the software will do what the spec describes</a:t>
            </a:r>
          </a:p>
          <a:p>
            <a:r>
              <a:t> The IEEE Best Practices lists a set of properties that all software specs should 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IEEE Spec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the spec describes exactly how the software will perform</a:t>
            </a:r>
          </a:p>
          <a:p>
            <a:pPr lvl="1"/>
            <a:r>
              <a:t> Testers start developing tests based on the specification</a:t>
            </a:r>
          </a:p>
          <a:p>
            <a:pPr lvl="1"/>
            <a:r>
              <a:t> Security testers also start developing penetration and exploit tests</a:t>
            </a:r>
          </a:p>
          <a:p>
            <a:r>
              <a:t> As part of the specification, a full suite of acceptance tests will also be developed</a:t>
            </a:r>
          </a:p>
          <a:p>
            <a:r>
              <a:t> If a tester cannot write a test to spec item, a developer cannot write code to it for the same reason</a:t>
            </a:r>
          </a:p>
          <a:p>
            <a:r>
              <a:t> Eg. The spec does not cover what should happen with invalid input for a feature</a:t>
            </a:r>
          </a:p>
          <a:p>
            <a:pPr lvl="1"/>
            <a:r>
              <a:t> The tester has no idea what the correct system response should be</a:t>
            </a:r>
          </a:p>
          <a:p>
            <a:pPr lvl="1"/>
            <a:r>
              <a:t> The developer does not know what their code should produce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Design process security prevents the insertion of malicious code during development</a:t>
            </a:r>
          </a:p>
          <a:p>
            <a:r>
              <a:t> Three examples of malicious code insertion</a:t>
            </a:r>
          </a:p>
          <a:p>
            <a:pPr lvl="1"/>
            <a:r>
              <a:t> Backdoors: Programmers insert code that allows unauthorized access to the system</a:t>
            </a:r>
          </a:p>
          <a:p>
            <a:pPr lvl="1"/>
            <a:r>
              <a:t> Logic Bombs: Code designed to compromise or damage the system when triggered by an attacker</a:t>
            </a:r>
          </a:p>
          <a:p>
            <a:pPr lvl="1"/>
            <a:r>
              <a:t> Surprise Functionality: Functionality that is not in the spec that can be exploited by an attacker</a:t>
            </a:r>
          </a:p>
          <a:p>
            <a:r>
              <a:t> Malicious code insertion is generally cannot be identified by standard testing</a:t>
            </a:r>
          </a:p>
          <a:p>
            <a:pPr lvl="1"/>
            <a:r>
              <a:t> White box testing that exercises all the code must also be employed</a:t>
            </a:r>
          </a:p>
          <a:p>
            <a:pPr lvl="1"/>
            <a:r>
              <a:t> Part of what testers do in exploratory testing is to look for surprise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Bomb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July 2019, contractor for Siemens set logic bombs to go off after a period fo time to force the company to hire him to fix the resulting damage</a:t>
            </a:r>
          </a:p>
          <a:p>
            <a:r>
              <a:t> June 2008, systems administrator at UBS used a logic bomb to try and drive down the price of the company's stock</a:t>
            </a:r>
          </a:p>
          <a:p>
            <a:r>
              <a:t> February 2002, a logic bomb was planted by a programmer at Deutsche Morgan Grenfell</a:t>
            </a:r>
          </a:p>
          <a:p>
            <a:pPr lvl="1"/>
            <a:r>
              <a:t> It was discovered before it went off but took months to remove</a:t>
            </a:r>
          </a:p>
          <a:p>
            <a:r>
              <a:t> 2012, a contractor for the US Army placed a logic bomb into the payroll systems for the US Army Reserves</a:t>
            </a:r>
          </a:p>
          <a:p>
            <a:pPr lvl="1"/>
            <a:r>
              <a:t> His employer had lost the contract to build the system which would affect his job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Secure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Means software systems and products are designed from inception through retirement to be secure</a:t>
            </a:r>
          </a:p>
          <a:p>
            <a:r>
              <a:t> Security is a fundamental part design and operations, not added on later</a:t>
            </a:r>
          </a:p>
          <a:p>
            <a:r>
              <a:t> The design process must be secure - not susceptible to being subverted</a:t>
            </a:r>
          </a:p>
          <a:p>
            <a:r>
              <a:t> Software development implementation of the core engineering practice</a:t>
            </a:r>
            <a:r>
              <a:rPr i="1"/>
              <a:t> secure by design</a:t>
            </a:r>
          </a:p>
          <a:p>
            <a:r>
              <a:t> Built into the standard engineering lifecycle or product development workflow</a:t>
            </a:r>
          </a:p>
          <a:p>
            <a:r>
              <a:t> Used in all forms of engineering, not just software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Backdoor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systems administrator for the City of San Francisco created a hidden admin account and backdoor</a:t>
            </a:r>
          </a:p>
          <a:p>
            <a:pPr lvl="1"/>
            <a:r>
              <a:t> When he was fired, he used the backdoor to lock everyone out of the system</a:t>
            </a:r>
          </a:p>
          <a:p>
            <a:r>
              <a:t> Software and hardware manufactures often install backdoors for testing during development</a:t>
            </a:r>
          </a:p>
          <a:p>
            <a:pPr lvl="1"/>
            <a:r>
              <a:t> These are undocumented, not secure and often not removed after development</a:t>
            </a:r>
          </a:p>
          <a:p>
            <a:pPr lvl="1"/>
            <a:r>
              <a:t> Once these backdoors are known, they provide an easily breached attack surface</a:t>
            </a:r>
          </a:p>
          <a:p>
            <a:r>
              <a:t> In 2014. SerComm, a company that assembled routers for LinkSys and Netgear was found to have installed backdoors in the routers</a:t>
            </a:r>
          </a:p>
          <a:p>
            <a:r>
              <a:t> Borland's Interbase (versions 4 to 6) had a backdoor that allowed anyone to take full control of all the Interbase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Surprise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developers reuse source code or libraries from other projects or sources</a:t>
            </a:r>
          </a:p>
          <a:p>
            <a:r>
              <a:t> The reused code is not vetted or inspected thoroughly</a:t>
            </a:r>
          </a:p>
          <a:p>
            <a:r>
              <a:t> The resulting application now has undocumented and untested functionality</a:t>
            </a:r>
          </a:p>
          <a:p>
            <a:r>
              <a:t> This unknown code now presents a potential exploit</a:t>
            </a:r>
          </a:p>
          <a:p>
            <a:r>
              <a:t> This is not a deliberate attack, but rather just sloppy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Codebase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Source code is an asset that needs to be secure</a:t>
            </a:r>
          </a:p>
          <a:p>
            <a:r>
              <a:t> Best practice is to use a VCS like git with audit capabilities</a:t>
            </a:r>
          </a:p>
          <a:p>
            <a:r>
              <a:t> Allows tracking of where all source code and subsequent changes originated</a:t>
            </a:r>
          </a:p>
          <a:p>
            <a:r>
              <a:t> Once code has been finalized, it is "frozen" and cannot be changed</a:t>
            </a:r>
          </a:p>
          <a:p>
            <a:r>
              <a:t> Only vetted code from the codebase is used in builds</a:t>
            </a:r>
          </a:p>
          <a:p>
            <a:r>
              <a:t> Code management and access policies can enforced to establish a chain of possession for all code</a:t>
            </a:r>
          </a:p>
          <a:p>
            <a:r>
              <a:t> Projects should use a standard code style so that everyone can read and understand the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Writing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Pair programming is used to improve security and code quality</a:t>
            </a:r>
          </a:p>
          <a:p>
            <a:r>
              <a:t> One person codes while the other reviews the code as it is written</a:t>
            </a:r>
          </a:p>
          <a:p>
            <a:r>
              <a:t> In addition to catching bugs, it makes malicious code insertion very difficult</a:t>
            </a:r>
          </a:p>
          <a:p>
            <a:r>
              <a:t> As an extra layer of security and quality, the code is reviewed by a third developer on a random basis</a:t>
            </a:r>
          </a:p>
          <a:p>
            <a:r>
              <a:t> To prevent collusion</a:t>
            </a:r>
          </a:p>
          <a:p>
            <a:pPr lvl="1"/>
            <a:r>
              <a:t> The programmers paired together every day are chosen randomly</a:t>
            </a:r>
          </a:p>
          <a:p>
            <a:pPr lvl="1"/>
            <a:r>
              <a:t> The third programmer who acts as reviewer is chosen randomly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 production code should subject to formal code reviews and walk-throughs</a:t>
            </a:r>
          </a:p>
          <a:p>
            <a:r>
              <a:t> Participants should include people not involved in the project, ie. fresh eyes</a:t>
            </a:r>
          </a:p>
          <a:p>
            <a:r>
              <a:t> Testers and security experts should be part of the review</a:t>
            </a:r>
          </a:p>
          <a:p>
            <a:r>
              <a:t> No code is included in a build until it is passes a full review</a:t>
            </a:r>
          </a:p>
          <a:p>
            <a:r>
              <a:t> Reviews and walk-throughs find errors and possible exploits as well as potential malicious code</a:t>
            </a:r>
          </a:p>
          <a:p>
            <a:r>
              <a:t> Code reviews are done with reference to code standards, vulnerability lists and known potential problem areas</a:t>
            </a:r>
          </a:p>
          <a:p>
            <a:r>
              <a:t> OWASP guide for conducting code reviews:</a:t>
            </a:r>
          </a:p>
          <a:p>
            <a:r>
              <a:t> https://owasp.org/www-pdf-archive/OWASP_Code_Review_Guide-V1_1.pdf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exist coding best practice standards for most languages</a:t>
            </a:r>
          </a:p>
          <a:p>
            <a:r>
              <a:t> These are intended at starting points for organizations to develop their own coding standards</a:t>
            </a:r>
          </a:p>
          <a:p>
            <a:r>
              <a:t> There are also secure coding standards</a:t>
            </a:r>
          </a:p>
          <a:p>
            <a:pPr lvl="1"/>
            <a:r>
              <a:t> These focus on how to avoid code that introduced vulnerabilities</a:t>
            </a:r>
          </a:p>
          <a:p>
            <a:pPr lvl="1"/>
            <a:r>
              <a:t> These are often the result of poor programming practices</a:t>
            </a:r>
          </a:p>
          <a:p>
            <a:r>
              <a:t> Eg. A vulnerability is introduced in Java by failing to properly handle unchecked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 Security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Software Engineering Institute, NIST and CERT provide secure coding standards for Java, C, C++, Android and PERL</a:t>
            </a:r>
          </a:p>
          <a:p>
            <a:r>
              <a:t> Newer languages like Rust are designed to reduce the ability of programmers to write insecure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Architectural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Part of a larger approach referred to as</a:t>
            </a:r>
            <a:r>
              <a:rPr i="1"/>
              <a:t> In depth defence</a:t>
            </a:r>
          </a:p>
          <a:p>
            <a:r>
              <a:t> This includes the design architecture for a system</a:t>
            </a:r>
          </a:p>
          <a:p>
            <a:r>
              <a:t> The goal is to provide layers of protection for high value assets</a:t>
            </a:r>
          </a:p>
          <a:p>
            <a:r>
              <a:t> High value assets include data and features control the system like admin accounts</a:t>
            </a:r>
          </a:p>
          <a:p>
            <a:r>
              <a:t> There are a number of standards developed that can be used as a starting point</a:t>
            </a:r>
          </a:p>
          <a:p>
            <a:r>
              <a:t> CERT, NIST, SEI and other organizations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multiple variations on the basic concept of layered security</a:t>
            </a:r>
          </a:p>
          <a:p>
            <a:r>
              <a:t> They all are implementations of security in depth</a:t>
            </a:r>
          </a:p>
          <a:p>
            <a:r>
              <a:t> Assets are only reachable by going through multiple layers of security</a:t>
            </a:r>
          </a:p>
          <a:p>
            <a:r>
              <a:t> Each layer provides a set of defences against the various types of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Another variation of the model is the "fan" model</a:t>
            </a:r>
          </a:p>
          <a:p>
            <a:r>
              <a:t> The same basic layer approach but just different levels of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Engineering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 the design level, this is partly implemented as a n-tier model</a:t>
            </a:r>
          </a:p>
          <a:p>
            <a:r>
              <a:t> The basic form is the 3-tier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data access layer is responsible for accessing the actual databases</a:t>
            </a:r>
          </a:p>
          <a:p>
            <a:pPr lvl="1"/>
            <a:r>
              <a:t> It can only be accessed from the business logic layer</a:t>
            </a:r>
          </a:p>
          <a:p>
            <a:pPr lvl="1"/>
            <a:r>
              <a:t> It is often behind a firewall that will only accept connections from applications running in the Business Logic Layer</a:t>
            </a:r>
          </a:p>
          <a:p>
            <a:pPr lvl="1"/>
            <a:r>
              <a:t> There is no other access to the data</a:t>
            </a:r>
          </a:p>
          <a:p>
            <a:r>
              <a:t> The business layer provides the application functionality</a:t>
            </a:r>
          </a:p>
          <a:p>
            <a:pPr lvl="1"/>
            <a:r>
              <a:t> It contains a series of checks to ensure that only well-formed requests are processed</a:t>
            </a:r>
          </a:p>
          <a:p>
            <a:pPr lvl="1"/>
            <a:r>
              <a:t> Implements various access controls and authorization mechanisms</a:t>
            </a:r>
          </a:p>
          <a:p>
            <a:pPr lvl="1"/>
            <a:r>
              <a:t> Rejects requests that do not pass security measures</a:t>
            </a:r>
          </a:p>
          <a:p>
            <a:r>
              <a:t> The presentation Layer interacts with the user</a:t>
            </a:r>
          </a:p>
          <a:p>
            <a:pPr lvl="1"/>
            <a:r>
              <a:t> It validates input and presents only the functionality allowed for a specific user</a:t>
            </a:r>
          </a:p>
          <a:p>
            <a:pPr lvl="1"/>
            <a:r>
              <a:t> Role based authorization often means different types of users see different interfaces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tiers in the layered model are often implemented in different physical architectural zones</a:t>
            </a:r>
          </a:p>
          <a:p>
            <a:r>
              <a:t> Usually implemented by different networks and host environments</a:t>
            </a:r>
          </a:p>
          <a:p>
            <a:r>
              <a:t> Enables the control of low level physical access between tiers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 DMZ (Demilitarized Zone)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an area of the system that is accessible to the outside world</a:t>
            </a:r>
          </a:p>
          <a:p>
            <a:pPr lvl="1"/>
            <a:r>
              <a:t> Hosts services available to the public - web sites, etc.</a:t>
            </a:r>
          </a:p>
          <a:p>
            <a:pPr lvl="1"/>
            <a:r>
              <a:t> Has no direct access to the internal networks</a:t>
            </a:r>
          </a:p>
          <a:p>
            <a:pPr lvl="1"/>
            <a:r>
              <a:t> Often contains a honeynet as a security trap</a:t>
            </a:r>
          </a:p>
          <a:p>
            <a:r>
              <a:t> Image Credit: searchsecurity.techtarget.com/definition/honey-pot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DevOps is a production model for software which emphasizes the integration of both development and prodcution</a:t>
            </a:r>
          </a:p>
          <a:p>
            <a:r>
              <a:t> DevOps stresses continuous development, testing, integration and deployment</a:t>
            </a:r>
          </a:p>
          <a:p>
            <a:r>
              <a:t> It relies heavily on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DevSecOps implements the idea presented early in this module</a:t>
            </a:r>
          </a:p>
          <a:p>
            <a:r>
              <a:t> Security is built into the whole development and production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Integration of the security into the DevOps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Lifecycle Management (ALM)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 of engineering product management to software</a:t>
            </a:r>
          </a:p>
          <a:p>
            <a:r>
              <a:t> The lifecycle of a software product is defined to be:</a:t>
            </a:r>
          </a:p>
          <a:p>
            <a:pPr lvl="1"/>
            <a:r>
              <a:rPr i="1"/>
              <a:t> "the entire time an organization spends money of the product from the initial idea to the end of the application's life when it is no longer in use"</a:t>
            </a:r>
          </a:p>
          <a:p>
            <a:r>
              <a:t> Three major milestones: idea, initial deployment, end-of-life</a:t>
            </a:r>
          </a:p>
          <a:p>
            <a:r>
              <a:t> Three main areas of concern</a:t>
            </a:r>
          </a:p>
          <a:p>
            <a:pPr lvl="1"/>
            <a:r>
              <a:rPr i="1"/>
              <a:t> Governance:</a:t>
            </a:r>
            <a:r>
              <a:t> Making business decisions like when a product should be retired</a:t>
            </a:r>
          </a:p>
          <a:p>
            <a:pPr lvl="1"/>
            <a:r>
              <a:rPr i="1"/>
              <a:t> Development:</a:t>
            </a:r>
            <a:r>
              <a:t> Building and releasing software</a:t>
            </a:r>
          </a:p>
          <a:p>
            <a:pPr lvl="1"/>
            <a:r>
              <a:rPr i="1"/>
              <a:t> Operations:</a:t>
            </a:r>
            <a:r>
              <a:t> Maintaining and supporting the software in production</a:t>
            </a:r>
          </a:p>
          <a:p>
            <a:r>
              <a:t> We will focus primarily on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Lifecycle Management (ALM)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ALM accommodates all development SDLCs: waterfall, Agile, DevOps,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Secure by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Secure lifecycle concepts applied to Internet of Things</a:t>
            </a:r>
          </a:p>
          <a:p>
            <a:r>
              <a:t> Very similar to software secure by design lifecycle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Security requirements</a:t>
            </a:r>
            <a:r>
              <a:rPr i="1"/>
              <a:t> must</a:t>
            </a:r>
            <a:r>
              <a:t> be part of the requirements for the project</a:t>
            </a:r>
          </a:p>
          <a:p>
            <a:r>
              <a:t> Includes prioritized assessment of potential attackers during the product lifecycle</a:t>
            </a:r>
          </a:p>
          <a:p>
            <a:r>
              <a:t> Inventory of attacks that should be expected</a:t>
            </a:r>
          </a:p>
          <a:p>
            <a:r>
              <a:t> A robust and thorough threat analysis</a:t>
            </a:r>
          </a:p>
          <a:p>
            <a:r>
              <a:t> Requirements from all security stakeholders</a:t>
            </a:r>
          </a:p>
          <a:p>
            <a:r>
              <a:t> Government and industry standards and requirements</a:t>
            </a:r>
          </a:p>
          <a:p>
            <a:pPr lvl="1"/>
            <a:r>
              <a:t> Eg. NSA Cyber Security Standards</a:t>
            </a:r>
          </a:p>
          <a:p>
            <a:pPr lvl="1"/>
            <a:r>
              <a:t> https://www.nsa.gov/What-We-Do/Cybersecurity/Partnership/Standards/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Nonfunctional requirements are the performance requirements of a system</a:t>
            </a:r>
          </a:p>
          <a:p>
            <a:pPr lvl="1"/>
            <a:r>
              <a:t> For example, response time, load and stress capacity</a:t>
            </a:r>
          </a:p>
          <a:p>
            <a:r>
              <a:t> Many attacks overstress system operations to destabilize it</a:t>
            </a:r>
          </a:p>
          <a:p>
            <a:r>
              <a:t> Nonfunctional requirements must fully define the performance levels the system will experience in production</a:t>
            </a:r>
          </a:p>
          <a:p>
            <a:r>
              <a:t> System design depends</a:t>
            </a:r>
            <a:r>
              <a:rPr i="1"/>
              <a:t> directly</a:t>
            </a:r>
            <a:r>
              <a:t> on the non-functional requirements</a:t>
            </a:r>
          </a:p>
          <a:p>
            <a:r>
              <a:t> Systems that are patched up to meet performance requirements present a greater attack surface</a:t>
            </a:r>
          </a:p>
          <a:p>
            <a:r>
              <a:t> Standardized nonfunctional requirements models provide "checklists" for completeness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FURPS Requirements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Reliability</a:t>
            </a:r>
          </a:p>
          <a:p>
            <a:pPr lvl="1"/>
            <a:r>
              <a:t> Mean time to failure</a:t>
            </a:r>
          </a:p>
          <a:p>
            <a:pPr lvl="1"/>
            <a:r>
              <a:t> Failure severity</a:t>
            </a:r>
          </a:p>
          <a:p>
            <a:pPr lvl="1"/>
            <a:r>
              <a:t> Failure frequency</a:t>
            </a:r>
          </a:p>
          <a:p>
            <a:pPr lvl="1"/>
            <a:r>
              <a:t> Accuracy and Predictability</a:t>
            </a:r>
          </a:p>
          <a:p>
            <a:pPr lvl="1"/>
            <a:r>
              <a:t> Allowable downtime and recovery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