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This is very important and it's part of our open-source story because we at HashiCorp abide by something called Kerckhoffs's principle. Kerckhoffs's principle is a principle that comes from a 19th-century military cryptologist who stated that basically there is no security in obscurity. If you have a very secure system that everything that talks about how that system protects itself should be visible.</a:t>
            </a:r>
          </a:p>
          <a:p>
            <a:r>
              <a:t> We translate that into modern times to mean that the source code for how you encrypt and decrypt data should be open source, and that's why HashiCorp's Vault source code for how it—Vault—handles encryption is all composed in its open-source binary. You can go into GitHub and take a look at it now, for example.</a:t>
            </a:r>
          </a:p>
        </p:txBody>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Organizations often seek an uniform workflow to securely store this sensitive information.</a:t>
            </a:r>
          </a:p>
        </p:txBody>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Advanced Encryption Standard (AES), also known by its original name Rijndael (Dutch pronunciation: [ˈrɛindaːl]),[3] is a specification for the encryption of electronic data established by the U.S. National Institute of Standards and Technology (NIST) in 2001.[4]</a:t>
            </a:r>
          </a:p>
          <a:p>
            <a:r>
              <a:t> AES is a subset of the Rijndael block cipher[3] developed by two Belgian cryptographers, Vincent Rijmen and Joan Daemen</a:t>
            </a:r>
          </a:p>
          <a:p>
            <a:r>
              <a:t> In cryptography, Galois/Counter Mode (GCM) is a mode of operation for symmetric-key cryptographic block ciphers which is widely adopted for its performance. GCM throughput rates for state-of-the-art, high-speed communication channels can be achieved with inexpensive hardware resources</a:t>
            </a:r>
          </a:p>
          <a:p>
            <a:r>
              <a:t> Considered secure but costly in hardware</a:t>
            </a:r>
          </a:p>
        </p:txBody>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a:p>
            <a:r>
              <a:t> Personas</a:t>
            </a:r>
          </a:p>
          <a:p>
            <a:pPr lvl="1"/>
            <a:r>
              <a:t> The end-to-end scenario described in this lab involves two personas:</a:t>
            </a:r>
          </a:p>
          <a:p>
            <a:pPr lvl="2"/>
            <a:r>
              <a:t> admin with privileged permissions to configure secrets engines</a:t>
            </a:r>
          </a:p>
          <a:p>
            <a:pPr lvl="2"/>
            <a:r>
              <a:t> apps read the secrets from Vault</a:t>
            </a:r>
          </a:p>
        </p:txBody>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database is available.</a:t>
            </a:r>
          </a:p>
        </p:txBody>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role is created and assigned the appropriate permissions.</a:t>
            </a:r>
          </a:p>
          <a:p>
            <a:r>
              <a:t> Disconnect from the Postgres database.</a:t>
            </a:r>
          </a:p>
          <a:p/>
        </p:txBody>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Vault dev server defaults to running at 127.0.0.1:8200. The server is initialized and unsealed.</a:t>
            </a:r>
          </a:p>
          <a:p>
            <a:r>
              <a:rPr b="1"/>
              <a:t> Insecure operation</a:t>
            </a:r>
            <a:r>
              <a:t> : Do not run a Vault dev server in production. This approach starts a Vault server with an in-memory database and runs in an insecure way.</a:t>
            </a:r>
          </a:p>
        </p:txBody>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rPr b="1"/>
              <a:t> NOTE</a:t>
            </a:r>
            <a:r>
              <a:t> : For these tasks, you can use Vault's root token. However, it is recommended that root tokens are only used for enough initial setup or in emergencies. As a best practice, use an authentication method or token that meets the policy requirements.</a:t>
            </a:r>
          </a:p>
          <a:p>
            <a:r>
              <a:t> The Vault server is ready.</a:t>
            </a:r>
          </a:p>
        </p:txBody>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SQL contains the templatized fields {{name}}, {{password}}, and {{expiration}}. These values are provided by Vault when the credentials are created. This creates a new role and then grants that role the permissions defined in the Postgres role named ro. This Postgres role was created when Postgres was started.</a:t>
            </a:r>
          </a:p>
        </p:txBody>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role generates database credentials with a default TTL of 1 hour and max TTL of 24 hours.</a:t>
            </a:r>
          </a:p>
        </p:txBody>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Postgres credentials are displayed as username and password. The credentials are identified within Vault by the lease_id.</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So we leverage those Golang crypto and x/crypto libraries to handle the heavy lifting associated with encrypting and decrypting data. Those libraries contain the methods and functions that are the implementations of various algorithms like AES256 that are used within Vault, for either internally encrypting data and decrypting data or fo—as part of our transit backend—allowing you to leverage cryptography without having to deploy your own cryptographic infrastructure.</a:t>
            </a:r>
          </a:p>
        </p:txBody>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output displays a table of all the database credentials generated. The credentials that were recently generated appear in this list.</a:t>
            </a:r>
          </a:p>
          <a:p>
            <a:r>
              <a:t> Disconnect from the Postgres database.</a:t>
            </a:r>
          </a:p>
          <a:p/>
        </p:txBody>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Note that the TTL of the renewed lease is set to 1h.</a:t>
            </a:r>
          </a:p>
        </p:txBody>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prefix flag matches all valid leases with the path prefix of database/creds/readonly.</a:t>
            </a:r>
          </a:p>
          <a:p>
            <a:r>
              <a:t> List the existing leases.</a:t>
            </a:r>
          </a:p>
          <a:p/>
          <a:p>
            <a:r>
              <a:t> All the leases with this path as a prefix have been revoked.</a:t>
            </a:r>
          </a:p>
        </p:txBody>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policy is written in HashiCorp Configuration Language (HCL). The length field sets the length of the password returned to 20 characters. Each rule stanza defines a character set and the minimum number of occurrences those characters need to appear in the generated password. These rules are cumulative so each one adds more requirements on the password generated.</a:t>
            </a:r>
          </a:p>
        </p:txBody>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This policy can now be accessed directly to generate a password or referenced by its name example when configuring supported secrets engines.</a:t>
            </a:r>
          </a:p>
        </p:txBody>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password generated adheres to the defined requirements.</a:t>
            </a:r>
          </a:p>
        </p:txBody>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same connection information is used to establish the connection with the database server. The difference is that the password_policy has been set to the example policy.</a:t>
            </a:r>
          </a:p>
        </p:txBody>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credentials display the username and password generated. The password generated adheres to the example password policy defined in the secrets engine's configuration.</a:t>
            </a:r>
          </a:p>
        </p:txBody>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generated username, v-token-readonly-SqapepE0EGKAQyQcXxDN-1620277969, uses the default pattern expressed as a Go template, {{ printf "v-%s-%s-%s-%s" (.DisplayName | truncate 8) (.RoleName | truncate 8) (random 20) (unix_time) | truncate 63 }}.</a:t>
            </a:r>
          </a:p>
        </p:txBody>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This username template is prefixed with myorg-, uses the name of role, readonly, the unix timestamp in seconds, and a random sequence of 8 characters.</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There's also this element of key management, how does Vault manage keys that are associated with these cryptographic functions? Vault handles this all through its own internal keyring, which is again also in open source, and allows Vault to not have to require a user to integrate into something like an HSM (Hardware security module) unless they want to.</a:t>
            </a:r>
          </a:p>
        </p:txBody>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username generated adheres to the template provided to the configuration.</a:t>
            </a:r>
          </a:p>
        </p:txBody>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Run the version 2 of KV secrets engine which can retain a configurable number of secret versions. This enables older versions' data to be retrievable in case of unwanted deletion or updates of the data. In addition, its Check-and-Set operations can be used to protect the data from being overwritten unintentionally.</a:t>
            </a:r>
          </a:p>
        </p:txBody>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term cubbyhole comes from an Americanism where you get a "locker" or "safe place" to store your belongings or valuables. In Vault, the cubbyhole is your "locker". All secrets are namespaced under your token. If that token expires or is revoked, all the secrets in its cubbyhole are revoked as well.</a:t>
            </a:r>
          </a:p>
          <a:p>
            <a:r>
              <a:t> It is not possible to reach into another token's cubbyhole even as the root user. This is an important difference between the cubbyhole and the key/value secrets engine. The secrets in the key/value secrets engine are accessible to any token for as long as its policy allows it.</a:t>
            </a:r>
          </a:p>
        </p:txBody>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Personas</a:t>
            </a:r>
          </a:p>
          <a:p>
            <a:r>
              <a:t> The end-to-end scenario described in this tutorial involves two personas:</a:t>
            </a:r>
          </a:p>
          <a:p>
            <a:r>
              <a:t> admin with privileged permissions to create tokens</a:t>
            </a:r>
          </a:p>
          <a:p>
            <a:r>
              <a:t> apps trusted entity retrieving secrets from Vault</a:t>
            </a:r>
          </a:p>
          <a:p>
            <a:r>
              <a:t> Challenge</a:t>
            </a:r>
          </a:p>
          <a:p>
            <a:r>
              <a:t> In order to tightly manage the secrets, you set the scope of who can do what using the Vault policy and attach that to tokens, roles, entities, etc.</a:t>
            </a:r>
          </a:p>
          <a:p>
            <a:r>
              <a:t> Think of a case where you have a trusted entity (Chef, Jenkins, etc.) which reads secrets from Vault. This trusted entity must obtain a token. If the trusted entity or its host machine was rebooted, it must re-authenticate with Vault using a valid token.</a:t>
            </a:r>
          </a:p>
          <a:p>
            <a:r>
              <a:t> How can you securely distribute the initial token to the trusted entity?</a:t>
            </a:r>
          </a:p>
        </p:txBody>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Use Vault's cubbyhole response wrapping where the initial token is stored in the cubbyhole secrets engine. The wrapped secret can be unwrapped using the single-use wrapping token. Even the user or the system created the initial token won't see the original value. The wrapping token is short-lived and can be revoked just like any other tokens so that the risk of unauthorized access can be minimized.</a:t>
            </a:r>
          </a:p>
          <a:p>
            <a:r>
              <a:t> What is cubbyhole response wrapping?</a:t>
            </a:r>
          </a:p>
          <a:p>
            <a:r>
              <a:t> When response wrapping is requested, Vault creates a temporary single-use token (wrapping token) and insert the response into the token's cubbyhole with a short TTL</a:t>
            </a:r>
            <a:r>
              <a:t> Only the expecting client who has the wrapping token can unwrap this secret</a:t>
            </a:r>
            <a:r>
              <a:t> Any Vault response can be distributed using the response wrapping</a:t>
            </a:r>
            <a:r>
              <a:t> Benefits of using the response wrapping:</a:t>
            </a:r>
          </a:p>
          <a:p>
            <a:r>
              <a:t> It provides cover by ensuring that the value being transmitted across the wire is not the actual secret. It's a reference to the secret.</a:t>
            </a:r>
            <a:r>
              <a:t> It provides malfeasance detection by ensuring that only a single party can ever unwrap the token and see what's inside</a:t>
            </a:r>
            <a:r>
              <a:t> It limits the lifetime of the secret exposure</a:t>
            </a:r>
            <a:r>
              <a:t> The TTL of the response-wrapping token is separate from the wrapped secret's lease TTL</a:t>
            </a:r>
          </a:p>
        </p:txBody>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Personas</a:t>
            </a:r>
          </a:p>
          <a:p>
            <a:r>
              <a:t> The end-to-end scenario described in this tutorial involves 3 personas:</a:t>
            </a:r>
          </a:p>
          <a:p>
            <a:r>
              <a:t> couchbase admin manages Couchbase Server and by Vault for managing Couchbase Server user credentials.</a:t>
            </a:r>
          </a:p>
          <a:p>
            <a:r>
              <a:t> vault admin has privileged capabilities to configure Vault secrets engines.</a:t>
            </a:r>
          </a:p>
          <a:p>
            <a:r>
              <a:t> user needs credentials from Vault that allow access to Couchbase Server documents.</a:t>
            </a:r>
          </a:p>
        </p:txBody>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Data protection is a top priority, and database credential rotation is a critical part of any data protection initiative. When a system is attacked by hackers, continuous credential rotation becomes necessary and needs to be automated.</a:t>
            </a:r>
          </a:p>
          <a:p>
            <a:r>
              <a:t> Vault's database secrets engine generates database credentials dynamically based on user-defined roles. The database administrator can pre-define the time-to-live (TTL) of the database credentials to enforce its validity so that they are automatically revoked when they are expired.</a:t>
            </a:r>
          </a:p>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p:txBody>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Vault's database secrets engine provides a centralized workflow for managing credentials for various database systems. By leveraging this, every service instance gets a unique set of database credentials instead of sharing one. Having those credentials tied directly to each service instance and live only for the life of the service, any abnormal access pattern can be mapped to a specific service instance and its credential can be revoked immediately.</a:t>
            </a:r>
          </a:p>
          <a:p>
            <a:r>
              <a:t> This reduces the manual tasks performed by the database administrator and makes the database access more efficient and secure.</a:t>
            </a:r>
          </a:p>
        </p:txBody>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Because Vault is managing the database credentials on behalf of the database administrator, it must also be given a set of highly privileged credentials which can grant and revoke access to the database system. Therefore, it is very common to give Vault your root credentials.</a:t>
            </a:r>
          </a:p>
          <a:p>
            <a:r>
              <a:t> However, these credentials are often long-lived and never change once configured on Vault. This may violate the Governance, Risk and Compliance (GRC) policies surrounding that data stored in the database.</a:t>
            </a:r>
          </a:p>
        </p:txBody>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Database secrets engine enables organizations to automatically rotate the password for existing database users. This makes it easy to integrate the existing applications with Vault and leverage the database secrets engine for better secret management.</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Entropy is the foundation upon which all cryptographic functions operate. Entropy, in cyber security, is a measure of the randomness or diversity of a data-generating function. Data with full entropy is completely random and no meaningful patterns can be found. Low entropy data provides the ability or possibility to predict forthcoming generated values. One measure of the quality of cryptographic functions is to measure the entropy of their output. Highly entropic algorithms are needed for encryption and hash functions.</a:t>
            </a:r>
          </a:p>
        </p:txBody>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A service account is a user account that is created explicitly to provide a security context for services running on Windows Server operating systems. Often, an organization has a limited number of service accounts based on their Client Access License (CAL) which they share among the team. As a result, credential rotation is a cumbersome process and it's difficult to audit who took what actions with those shared credentials.</a:t>
            </a:r>
          </a:p>
        </p:txBody>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Use the AD service account check-in/check-out feature of the AD secrets engine to allow a team to share a select set of service accounts. To use the shared service accounts, the requester first checks out the account. When done using the account, they simply check the service account back in for others to use. Whenever a service account is checked back in, Vault rotates its password.</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When we talk about encryption, there are two key things that we need to focus on. The first is entropy and the second is how that encryption algorithm links to other cryptographic standards or follows cryptographic standards.</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We talk about entropy with Vault. The entropy of Vault's encryption varies depending upon what system Vault is being run on. So with Golang's crypto and x/crypto libraries, they use a randomized function that calls different entropy pools depending on which operating system you're deploying that on. For example, Windows uses a different type of entropy pool than the entropy pool used by Linux.</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One question that you need to really ask yourselves is, "What is sufficient entropy for Vault?" In many ways, those random number generators are sufficiently random. However, especially with Vault Enterprise customers, there are times where we run into questions about, "Is that entropy sufficiently random? Is the method that's used to randomly derive the numbers—used for either salts or otherwise numbers used only once or nonces to protect certain cryptographic components that are protected by Vault—sufficiently random for my threat model?" And if it's not, this is where a Vault Enterprise feature called Seal Wrap comes into play.</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Seal Wrap allows us to leverage external cryptographic modules, such as those that are contained within your HSM, to protect and wrap the cryptographic infrastructure of Vault in such a way that we can allow Vault to operate within very rigorous cryptographic environments in a way that doesn't violate their story around entropy, their story around key rotation, key management, etc.</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For example, the US standard of FIPS 140-2 has different levels that refer to how secure an implementation of cryptography is. Well, with Seal Wrap, Vault can allow its data that's being used and stored within cryptographic reservoirs within Vault—so its keyring, the methods that it uses to encrypt data, etc.—all that can be wrapped with another layer of cryptography that comes from a separate, very secure source such as an HSM. And in that kind of model, those HSMs can be configured to run at a very high level of a FIPS level. Thus allowing Vault to non-disruptively operate in FIPS 140-2 level one, two, and three environments.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lephantscale/vault-consul-labs-answers/tree/main/lab2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notesSlide" Target="../notesSlides/notesSlide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notesSlide" Target="../notesSlides/notesSlide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3.png"/><Relationship Id="rId4"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4.png"/><Relationship Id="rId4" Type="http://schemas.openxmlformats.org/officeDocument/2006/relationships/notesSlide" Target="../notesSlides/notesSlide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6.png"/><Relationship Id="rId4" Type="http://schemas.openxmlformats.org/officeDocument/2006/relationships/notesSlide" Target="../notesSlides/notesSlide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notesSlide" Target="../notesSlides/notesSlide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notesSlide" Target="../notesSlides/notesSlide3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notesSlide" Target="../notesSlides/notesSlide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a:t>
            </a:r>
          </a:p>
          <a:p>
            <a:r>
              <a:t>Static secrets</a:t>
            </a:r>
          </a:p>
          <a:p>
            <a:r>
              <a:t>Dynamic secrets</a:t>
            </a:r>
          </a:p>
          <a:p>
            <a:r>
              <a:t>Secret management</a:t>
            </a:r>
          </a:p>
        </p:txBody>
      </p:sp>
      <p:sp>
        <p:nvSpPr>
          <p:cNvPr id="3" name="Title 2"/>
          <p:cNvSpPr>
            <a:spLocks noGrp="1"/>
          </p:cNvSpPr>
          <p:nvPr>
            <p:ph type="ctrTitle" sz="quarter"/>
          </p:nvPr>
        </p:nvSpPr>
        <p:spPr/>
        <p:txBody>
          <a:bodyPr wrap="square">
            <a:noAutofit/>
          </a:bodyPr>
          <a:lstStyle/>
          <a:p>
            <a:r>
              <a:rPr sz="4200" b="1" i="0">
                <a:latin typeface="Times New Roman"/>
              </a:rPr>
              <a:t>Vault Configuration</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your entropy sufficient?</a:t>
            </a:r>
          </a:p>
        </p:txBody>
      </p:sp>
      <p:sp>
        <p:nvSpPr>
          <p:cNvPr id="3" name="Content Placeholder 2"/>
          <p:cNvSpPr>
            <a:spLocks noGrp="1"/>
          </p:cNvSpPr>
          <p:nvPr>
            <p:ph idx="1"/>
          </p:nvPr>
        </p:nvSpPr>
        <p:spPr/>
        <p:txBody>
          <a:bodyPr/>
          <a:lstStyle/>
          <a:p>
            <a:r>
              <a:t> What is sufficient entropy for Vault?</a:t>
            </a:r>
          </a:p>
          <a:p>
            <a:pPr lvl="1"/>
            <a:r>
              <a:t> In many ways, those random number generators are sufficiently random</a:t>
            </a:r>
          </a:p>
          <a:p>
            <a:pPr lvl="1"/>
            <a:r>
              <a:t> For some  Vault Enterprise customers</a:t>
            </a:r>
          </a:p>
          <a:p>
            <a:pPr lvl="2"/>
            <a:r>
              <a:t> Seal Wrap</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Seal Wrap</a:t>
            </a:r>
          </a:p>
        </p:txBody>
      </p:sp>
      <p:sp>
        <p:nvSpPr>
          <p:cNvPr id="3" name="Content Placeholder 2"/>
          <p:cNvSpPr>
            <a:spLocks noGrp="1"/>
          </p:cNvSpPr>
          <p:nvPr>
            <p:ph idx="1"/>
          </p:nvPr>
        </p:nvSpPr>
        <p:spPr/>
        <p:txBody>
          <a:bodyPr/>
          <a:lstStyle/>
          <a:p>
            <a:r>
              <a:t> Seal Wrap allows to leverage external cryptographic modules</a:t>
            </a:r>
          </a:p>
          <a:p>
            <a:pPr lvl="1"/>
            <a:r>
              <a:t> Similar to HSM (Hardware Security Module)</a:t>
            </a:r>
          </a:p>
          <a:p>
            <a:pPr lvl="1"/>
            <a:r>
              <a:t> protect and wrap the cryptographic infrastructure of Vault</a:t>
            </a:r>
          </a:p>
          <a:p>
            <a:pPr lvl="1"/>
            <a:r>
              <a:t> operate within very rigorous cryptographic environments in a way that doesn't violate</a:t>
            </a:r>
          </a:p>
          <a:p>
            <a:pPr lvl="2"/>
            <a:r>
              <a:t> their story around entropy,</a:t>
            </a:r>
          </a:p>
          <a:p>
            <a:pPr lvl="2"/>
            <a:r>
              <a:t> their story around key rotation,</a:t>
            </a:r>
          </a:p>
          <a:p>
            <a:pPr lvl="2"/>
            <a:r>
              <a:t> key management, etc.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standard of FIPS 140-2</a:t>
            </a:r>
          </a:p>
        </p:txBody>
      </p:sp>
      <p:sp>
        <p:nvSpPr>
          <p:cNvPr id="3" name="Content Placeholder 2"/>
          <p:cNvSpPr>
            <a:spLocks noGrp="1"/>
          </p:cNvSpPr>
          <p:nvPr>
            <p:ph idx="1"/>
          </p:nvPr>
        </p:nvSpPr>
        <p:spPr/>
        <p:txBody>
          <a:bodyPr/>
          <a:lstStyle/>
          <a:p>
            <a:r>
              <a:t> FIPS 140-2 level one, two, and three environments</a:t>
            </a:r>
          </a:p>
          <a:p>
            <a:r>
              <a:t> with Seal Wrap, Vault can</a:t>
            </a:r>
          </a:p>
          <a:p>
            <a:pPr lvl="1"/>
            <a:r>
              <a:t> Be wrapped with another layer of cryptography</a:t>
            </a:r>
          </a:p>
          <a:p>
            <a:pPr lvl="1"/>
            <a:r>
              <a:t> from a separate, very secure source such as an HSM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
</a:t>
            </a:r>
            <a:r>
              <a:rPr b="1"/>
              <a:t>Static secrets
</a:t>
            </a:r>
            <a:r>
              <a:t>Dynamic secrets
</a:t>
            </a:r>
            <a:r>
              <a:t>Secret management
</a:t>
            </a:r>
          </a:p>
        </p:txBody>
      </p:sp>
      <p:sp>
        <p:nvSpPr>
          <p:cNvPr id="3" name="Title 2"/>
          <p:cNvSpPr>
            <a:spLocks noGrp="1"/>
          </p:cNvSpPr>
          <p:nvPr>
            <p:ph type="ctrTitle" sz="quarter"/>
          </p:nvPr>
        </p:nvSpPr>
        <p:spPr/>
        <p:txBody>
          <a:bodyPr wrap="square">
            <a:noAutofit/>
          </a:bodyPr>
          <a:lstStyle/>
          <a:p>
            <a:r>
              <a:rPr sz="4200" b="1" i="0">
                <a:latin typeface="Times New Roman"/>
              </a:rPr>
              <a:t>Static secrets</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Key/Value Secrets Engine</a:t>
            </a:r>
          </a:p>
        </p:txBody>
      </p:sp>
      <p:sp>
        <p:nvSpPr>
          <p:cNvPr id="3" name="Content Placeholder 2"/>
          <p:cNvSpPr>
            <a:spLocks noGrp="1"/>
          </p:cNvSpPr>
          <p:nvPr>
            <p:ph idx="1"/>
          </p:nvPr>
        </p:nvSpPr>
        <p:spPr/>
        <p:txBody>
          <a:bodyPr/>
          <a:lstStyle/>
          <a:p>
            <a:r>
              <a:t> Vault can be used to store any secret in a secure manner.</a:t>
            </a:r>
          </a:p>
          <a:p>
            <a:r>
              <a:t> The secrets may be</a:t>
            </a:r>
          </a:p>
          <a:p>
            <a:pPr lvl="1"/>
            <a:r>
              <a:t> SSL certificates and keys for your organization's domain</a:t>
            </a:r>
          </a:p>
          <a:p>
            <a:pPr lvl="1"/>
            <a:r>
              <a:t> credentials to connect to a corporate database server, etc.</a:t>
            </a:r>
          </a:p>
          <a:p>
            <a:r>
              <a:t> Storing such sensitive information in plaintext is not desirable.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Static secret scenario</a:t>
            </a:r>
          </a:p>
        </p:txBody>
      </p:sp>
      <p:sp>
        <p:nvSpPr>
          <p:cNvPr id="3" name="Content Placeholder 2"/>
          <p:cNvSpPr>
            <a:spLocks noGrp="1"/>
          </p:cNvSpPr>
          <p:nvPr>
            <p:ph idx="1"/>
          </p:nvPr>
        </p:nvSpPr>
        <p:spPr/>
        <p:txBody>
          <a:bodyPr/>
          <a:lstStyle/>
          <a:p>
            <a:r>
              <a:t> Personas</a:t>
            </a:r>
          </a:p>
          <a:p>
            <a:pPr lvl="1"/>
            <a:r>
              <a:rPr b="1"/>
              <a:t> devops</a:t>
            </a:r>
            <a:r>
              <a:t> with privileged permissions to write secrets</a:t>
            </a:r>
          </a:p>
          <a:p>
            <a:pPr lvl="1"/>
            <a:r>
              <a:rPr b="1"/>
              <a:t> apps</a:t>
            </a:r>
            <a:r>
              <a:t> reads the secrets from Vault</a:t>
            </a:r>
          </a:p>
          <a:p>
            <a:r>
              <a:t> Challenge</a:t>
            </a:r>
          </a:p>
          <a:p>
            <a:pPr lvl="1"/>
            <a:r>
              <a:t> Developers use a single admin account to access a third-party app (e.g. Splunk)</a:t>
            </a:r>
          </a:p>
          <a:p>
            <a:pPr lvl="1"/>
            <a:r>
              <a:t> and anyone who knows the user ID and password can log in as an admin</a:t>
            </a:r>
          </a:p>
          <a:p>
            <a:pPr lvl="1"/>
            <a:r>
              <a:t> SSH keys to connect to remote machines are shared and stored as a plaintext</a:t>
            </a:r>
          </a:p>
          <a:p>
            <a:pPr lvl="1"/>
            <a:r>
              <a:t> An app integrates with LDAP, and its configuration information is in a plaintext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Solution</a:t>
            </a:r>
          </a:p>
        </p:txBody>
      </p:sp>
      <p:sp>
        <p:nvSpPr>
          <p:cNvPr id="3" name="Content Placeholder 2"/>
          <p:cNvSpPr>
            <a:spLocks noGrp="1"/>
          </p:cNvSpPr>
          <p:nvPr>
            <p:ph idx="1"/>
          </p:nvPr>
        </p:nvSpPr>
        <p:spPr/>
        <p:txBody>
          <a:bodyPr/>
          <a:lstStyle/>
          <a:p>
            <a:r>
              <a:t> Use Vault</a:t>
            </a:r>
          </a:p>
          <a:p>
            <a:pPr lvl="1"/>
            <a:r>
              <a:t> centralized secret storage</a:t>
            </a:r>
          </a:p>
          <a:p>
            <a:pPr lvl="1"/>
            <a:r>
              <a:t> Secure any sensitive information</a:t>
            </a:r>
          </a:p>
          <a:p>
            <a:r>
              <a:t> Vault encrypts these secrets using 256-bit AES in GCM mode</a:t>
            </a:r>
          </a:p>
          <a:p>
            <a:pPr lvl="1"/>
            <a:r>
              <a:t> with a randomly generated nonce prior to writing them to its persistent storage.</a:t>
            </a:r>
          </a:p>
          <a:p>
            <a:pPr lvl="1"/>
            <a:r>
              <a:t> The storage backend never sees the unencrypted value</a:t>
            </a:r>
          </a:p>
          <a:p>
            <a:pPr lvl="1"/>
            <a:r>
              <a:t> even if an attacker gained access to the raw storage, they wouldn't be able to read your secrets.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Lab: Static Secret</a:t>
            </a:r>
          </a:p>
        </p:txBody>
      </p:sp>
      <p:sp>
        <p:nvSpPr>
          <p:cNvPr id="3" name="Content Placeholder 2"/>
          <p:cNvSpPr>
            <a:spLocks noGrp="1"/>
          </p:cNvSpPr>
          <p:nvPr>
            <p:ph idx="1"/>
          </p:nvPr>
        </p:nvSpPr>
        <p:spPr/>
        <p:txBody>
          <a:bodyPr/>
          <a:lstStyle/>
          <a:p>
            <a:r>
              <a:t> Continue with lab21</a:t>
            </a:r>
          </a:p>
          <a:p>
            <a:r>
              <a:rPr b="1"/>
              <a:t> NOTE:</a:t>
            </a:r>
            <a:r>
              <a:t> For the purpose of this lab, we will use the root token to work with Vault.</a:t>
            </a:r>
          </a:p>
          <a:p>
            <a:r>
              <a:t> Best practice</a:t>
            </a:r>
          </a:p>
          <a:p>
            <a:pPr lvl="1"/>
            <a:r>
              <a:t> root tokens are only used for just enough initial setup or in emergencies.</a:t>
            </a:r>
          </a:p>
          <a:p>
            <a:pPr lvl="1"/>
            <a:r>
              <a:t> As a best practice, use tokens with appropriate set of policies based on your role in the organization.</a:t>
            </a:r>
          </a:p>
          <a:p>
            <a:r>
              <a:rPr>
                <a:hlinkClick r:id="rId2"/>
              </a:rPr>
              <a:t> https://github.com/elephantscale/vault-consul-labs-answers/tree/main/lab21</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
</a:t>
            </a:r>
            <a:r>
              <a:t>Static secrets
</a:t>
            </a:r>
            <a:r>
              <a:rPr b="1"/>
              <a:t>Dynamic secrets
</a:t>
            </a:r>
            <a:r>
              <a:t>Secret management
</a:t>
            </a:r>
          </a:p>
        </p:txBody>
      </p:sp>
      <p:sp>
        <p:nvSpPr>
          <p:cNvPr id="3" name="Title 2"/>
          <p:cNvSpPr>
            <a:spLocks noGrp="1"/>
          </p:cNvSpPr>
          <p:nvPr>
            <p:ph type="ctrTitle" sz="quarter"/>
          </p:nvPr>
        </p:nvSpPr>
        <p:spPr/>
        <p:txBody>
          <a:bodyPr wrap="square">
            <a:noAutofit/>
          </a:bodyPr>
          <a:lstStyle/>
          <a:p>
            <a:r>
              <a:rPr sz="4200" b="1" i="0">
                <a:latin typeface="Times New Roman"/>
              </a:rPr>
              <a:t>Dynamic secrets</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Dynamic Secrets: Database Secrets Engine</a:t>
            </a:r>
          </a:p>
        </p:txBody>
      </p:sp>
      <p:sp>
        <p:nvSpPr>
          <p:cNvPr id="3" name="Content Placeholder 2"/>
          <p:cNvSpPr>
            <a:spLocks noGrp="1"/>
          </p:cNvSpPr>
          <p:nvPr>
            <p:ph idx="1"/>
          </p:nvPr>
        </p:nvSpPr>
        <p:spPr/>
        <p:txBody>
          <a:bodyPr/>
          <a:lstStyle/>
          <a:p>
            <a:r>
              <a:t> Challenge</a:t>
            </a:r>
          </a:p>
          <a:p>
            <a:pPr lvl="1"/>
            <a:r>
              <a:t> Data protection is a top priority, and database credential rotation is a critical part of any data protection initiative. Each role has a different set of permissions granted to access the database. When a system is attacked by hackers, continuous credential rotation becomes necessary and needs to be automated.</a:t>
            </a:r>
          </a:p>
          <a:p>
            <a:r>
              <a:t> Solution</a:t>
            </a:r>
          </a:p>
          <a:p>
            <a:pPr lvl="1"/>
            <a:r>
              <a:t> Applications ask Vault for database credentials rather than setting them as environment variables. The administrator specifies the TTL of the database credentials to enforce its validity so that they are automatically revoked when they are no longer used.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How does Vault encrypt data?
</a:t>
            </a:r>
            <a:r>
              <a:t>Static secrets
</a:t>
            </a:r>
            <a:r>
              <a:t>Dynamic secrets
</a:t>
            </a:r>
            <a:r>
              <a:t>Secret management
</a:t>
            </a:r>
          </a:p>
        </p:txBody>
      </p:sp>
      <p:sp>
        <p:nvSpPr>
          <p:cNvPr id="3" name="Title 2"/>
          <p:cNvSpPr>
            <a:spLocks noGrp="1"/>
          </p:cNvSpPr>
          <p:nvPr>
            <p:ph type="ctrTitle" sz="quarter"/>
          </p:nvPr>
        </p:nvSpPr>
        <p:spPr/>
        <p:txBody>
          <a:bodyPr wrap="square">
            <a:noAutofit/>
          </a:bodyPr>
          <a:lstStyle/>
          <a:p>
            <a:r>
              <a:rPr sz="4200" b="1" i="0">
                <a:latin typeface="Times New Roman"/>
              </a:rPr>
              <a:t>How does Vault encrypt data?</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Dynamic secrets</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fig22-1.png"/>
          <p:cNvPicPr>
            <a:picLocks noChangeAspect="1"/>
          </p:cNvPicPr>
          <p:nvPr/>
        </p:nvPicPr>
        <p:blipFill>
          <a:blip r:embed="rId2"/>
          <a:stretch>
            <a:fillRect/>
          </a:stretch>
        </p:blipFill>
        <p:spPr>
          <a:xfrm>
            <a:off x="448056" y="2578608"/>
            <a:ext cx="8467344" cy="3136392"/>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Start Postgres</a:t>
            </a:r>
          </a:p>
        </p:txBody>
      </p:sp>
      <p:sp>
        <p:nvSpPr>
          <p:cNvPr id="3" name="Content Placeholder 2"/>
          <p:cNvSpPr>
            <a:spLocks noGrp="1"/>
          </p:cNvSpPr>
          <p:nvPr>
            <p:ph idx="1"/>
          </p:nvPr>
        </p:nvSpPr>
        <p:spPr/>
        <p:txBody>
          <a:bodyPr/>
          <a:lstStyle/>
          <a:p>
            <a:r>
              <a:t> The lab requires a Postgres database. Docker provides a Postgres server image that satisfies this requirement.</a:t>
            </a:r>
          </a:p>
          <a:p>
            <a:pPr lvl="1"/>
            <a:r>
              <a:t> NOTE : This lab works for an existing Postgres database given appropriate credentials and connection information.</a:t>
            </a:r>
          </a:p>
          <a:p>
            <a:pPr lvl="1"/>
            <a:r>
              <a:t> Pull a Postgres server image with</a:t>
            </a:r>
            <a:r>
              <a:rPr>
                <a:latin typeface="Courier New"/>
              </a:rPr>
              <a:t> docker</a:t>
            </a:r>
            <a:r>
              <a:t> .</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3127248"/>
            <a:ext cx="4828032" cy="521207"/>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a user</a:t>
            </a:r>
          </a:p>
        </p:txBody>
      </p:sp>
      <p:sp>
        <p:nvSpPr>
          <p:cNvPr id="3" name="Content Placeholder 2"/>
          <p:cNvSpPr>
            <a:spLocks noGrp="1"/>
          </p:cNvSpPr>
          <p:nvPr>
            <p:ph idx="1"/>
          </p:nvPr>
        </p:nvSpPr>
        <p:spPr/>
        <p:txBody>
          <a:bodyPr/>
          <a:lstStyle/>
          <a:p>
            <a:r>
              <a:t> Create a Postgres database with a root user named root with the password rootpassword.</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2020824"/>
            <a:ext cx="8174736" cy="2340864"/>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Talk to DB</a:t>
            </a:r>
          </a:p>
        </p:txBody>
      </p:sp>
      <p:sp>
        <p:nvSpPr>
          <p:cNvPr id="3" name="Content Placeholder 2"/>
          <p:cNvSpPr>
            <a:spLocks noGrp="1"/>
          </p:cNvSpPr>
          <p:nvPr>
            <p:ph idx="1"/>
          </p:nvPr>
        </p:nvSpPr>
        <p:spPr/>
        <p:txBody>
          <a:bodyPr/>
          <a:lstStyle/>
          <a:p>
            <a:r>
              <a:t> The credentials generated by the Vault role in the "create a role" step requires a role named ro that has been granted the ability to read all tables.</a:t>
            </a:r>
          </a:p>
          <a:p>
            <a:r>
              <a:t> Connect to the Postgres database via the CLI within the postgres container.</a:t>
            </a:r>
          </a:p>
          <a:p/>
          <a:p>
            <a:r>
              <a:t> Create a role named ro.</a:t>
            </a:r>
          </a:p>
          <a:p/>
          <a:p>
            <a:r>
              <a:t> Grant the ability to read all tables to the role named ro</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2880360"/>
            <a:ext cx="4636008" cy="466344"/>
          </a:xfrm>
          <a:prstGeom prst="rect">
            <a:avLst/>
          </a:prstGeom>
        </p:spPr>
      </p:pic>
      <p:pic>
        <p:nvPicPr>
          <p:cNvPr id="6" name="Picture 5" descr="1.png"/>
          <p:cNvPicPr>
            <a:picLocks noChangeAspect="1"/>
          </p:cNvPicPr>
          <p:nvPr/>
        </p:nvPicPr>
        <p:blipFill>
          <a:blip r:embed="rId3"/>
          <a:stretch>
            <a:fillRect/>
          </a:stretch>
        </p:blipFill>
        <p:spPr>
          <a:xfrm>
            <a:off x="0" y="3822191"/>
            <a:ext cx="4361688" cy="502920"/>
          </a:xfrm>
          <a:prstGeom prst="rect">
            <a:avLst/>
          </a:prstGeom>
        </p:spPr>
      </p:pic>
      <p:pic>
        <p:nvPicPr>
          <p:cNvPr id="7" name="Picture 6" descr="1.png"/>
          <p:cNvPicPr>
            <a:picLocks noChangeAspect="1"/>
          </p:cNvPicPr>
          <p:nvPr/>
        </p:nvPicPr>
        <p:blipFill>
          <a:blip r:embed="rId4"/>
          <a:stretch>
            <a:fillRect/>
          </a:stretch>
        </p:blipFill>
        <p:spPr>
          <a:xfrm>
            <a:off x="0" y="4791456"/>
            <a:ext cx="9052560" cy="493776"/>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Start Vault</a:t>
            </a:r>
          </a:p>
        </p:txBody>
      </p:sp>
      <p:sp>
        <p:nvSpPr>
          <p:cNvPr id="3" name="Content Placeholder 2"/>
          <p:cNvSpPr>
            <a:spLocks noGrp="1"/>
          </p:cNvSpPr>
          <p:nvPr>
            <p:ph idx="1"/>
          </p:nvPr>
        </p:nvSpPr>
        <p:spPr/>
        <p:txBody>
          <a:bodyPr/>
          <a:lstStyle/>
          <a:p>
            <a:r>
              <a:t> In another terminal, start a Vault dev server with root as the root token.</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892807"/>
            <a:ext cx="6958584" cy="521207"/>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Export environment variables</a:t>
            </a:r>
          </a:p>
        </p:txBody>
      </p:sp>
      <p:sp>
        <p:nvSpPr>
          <p:cNvPr id="3" name="Content Placeholder 2"/>
          <p:cNvSpPr>
            <a:spLocks noGrp="1"/>
          </p:cNvSpPr>
          <p:nvPr>
            <p:ph idx="1"/>
          </p:nvPr>
        </p:nvSpPr>
        <p:spPr/>
        <p:txBody>
          <a:bodyPr/>
          <a:lstStyle/>
          <a:p/>
          <a:p>
            <a:r>
              <a:t> Export an environment variable for the vault CLI to authenticate with the Vault server.</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950976"/>
            <a:ext cx="6099048" cy="475488"/>
          </a:xfrm>
          <a:prstGeom prst="rect">
            <a:avLst/>
          </a:prstGeom>
        </p:spPr>
      </p:pic>
      <p:pic>
        <p:nvPicPr>
          <p:cNvPr id="6" name="Picture 5" descr="1.png"/>
          <p:cNvPicPr>
            <a:picLocks noChangeAspect="1"/>
          </p:cNvPicPr>
          <p:nvPr/>
        </p:nvPicPr>
        <p:blipFill>
          <a:blip r:embed="rId3"/>
          <a:stretch>
            <a:fillRect/>
          </a:stretch>
        </p:blipFill>
        <p:spPr>
          <a:xfrm>
            <a:off x="0" y="2441448"/>
            <a:ext cx="4215384" cy="521207"/>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Scenario</a:t>
            </a:r>
          </a:p>
        </p:txBody>
      </p:sp>
      <p:sp>
        <p:nvSpPr>
          <p:cNvPr id="3" name="Content Placeholder 2"/>
          <p:cNvSpPr>
            <a:spLocks noGrp="1"/>
          </p:cNvSpPr>
          <p:nvPr>
            <p:ph idx="1"/>
          </p:nvPr>
        </p:nvSpPr>
        <p:spPr/>
        <p:txBody>
          <a:bodyPr/>
          <a:lstStyle/>
          <a:p>
            <a:r>
              <a:t> In this lab, you are going to configure the PostgreSQL secrets engine, and create a read-only database role. The Vault-generated PostgreSQL credentials will only have read permission.</a:t>
            </a:r>
          </a:p>
          <a:p>
            <a:pPr lvl="1"/>
            <a:r>
              <a:t> Enable the database secrets engine</a:t>
            </a:r>
          </a:p>
          <a:p>
            <a:pPr lvl="1"/>
            <a:r>
              <a:t> Configure PostgreSQL secrets engine</a:t>
            </a:r>
          </a:p>
          <a:p>
            <a:pPr lvl="1"/>
            <a:r>
              <a:t> Create a role</a:t>
            </a:r>
          </a:p>
          <a:p>
            <a:pPr lvl="1"/>
            <a:r>
              <a:t> Request PostgreSQL credentials</a:t>
            </a:r>
          </a:p>
          <a:p>
            <a:pPr lvl="1"/>
            <a:r>
              <a:t> Manage leases</a:t>
            </a:r>
          </a:p>
          <a:p>
            <a:pPr lvl="1"/>
            <a:r>
              <a:t> Define a password policy</a:t>
            </a:r>
          </a:p>
          <a:p>
            <a:pPr lvl="1"/>
            <a:r>
              <a:t> Define a username template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the database secrets engine</a:t>
            </a:r>
          </a:p>
        </p:txBody>
      </p:sp>
      <p:sp>
        <p:nvSpPr>
          <p:cNvPr id="3" name="Content Placeholder 2"/>
          <p:cNvSpPr>
            <a:spLocks noGrp="1"/>
          </p:cNvSpPr>
          <p:nvPr>
            <p:ph idx="1"/>
          </p:nvPr>
        </p:nvSpPr>
        <p:spPr/>
        <p:txBody>
          <a:bodyPr/>
          <a:lstStyle/>
          <a:p>
            <a:r>
              <a:t> Enable the database secrets engine at the database/ path.</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563624"/>
            <a:ext cx="5129784" cy="521207"/>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Configure PostgreSQL secrets engine</a:t>
            </a:r>
          </a:p>
        </p:txBody>
      </p:sp>
      <p:sp>
        <p:nvSpPr>
          <p:cNvPr id="3" name="Content Placeholder 2"/>
          <p:cNvSpPr>
            <a:spLocks noGrp="1"/>
          </p:cNvSpPr>
          <p:nvPr>
            <p:ph idx="1"/>
          </p:nvPr>
        </p:nvSpPr>
        <p:spPr/>
        <p:txBody>
          <a:bodyPr/>
          <a:lstStyle/>
          <a:p>
            <a:r>
              <a:t> (Persona: admin)</a:t>
            </a:r>
          </a:p>
          <a:p>
            <a:r>
              <a:t> The database secrets engine supports many databases through a plugin interface. To use a Postgres database with the secrets engine requires further configuration with the postgresql-database-plugin plugin and connection information.</a:t>
            </a:r>
          </a:p>
          <a:p>
            <a:r>
              <a:t> Configure the database secrets engine with the connection credentials for the Postgres database.</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3877056"/>
            <a:ext cx="9372600" cy="1069848"/>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a role</a:t>
            </a:r>
          </a:p>
        </p:txBody>
      </p:sp>
      <p:sp>
        <p:nvSpPr>
          <p:cNvPr id="3" name="Content Placeholder 2"/>
          <p:cNvSpPr>
            <a:spLocks noGrp="1"/>
          </p:cNvSpPr>
          <p:nvPr>
            <p:ph idx="1"/>
          </p:nvPr>
        </p:nvSpPr>
        <p:spPr/>
        <p:txBody>
          <a:bodyPr/>
          <a:lstStyle/>
          <a:p>
            <a:r>
              <a:t> (Persona: admin)</a:t>
            </a:r>
          </a:p>
          <a:p>
            <a:r>
              <a:t> In configure Postgresql secrets engine step, you configured the PostgreSQL secrets engine with the allowed role named readonly. A role is a logical name within Vault that maps to database credentials. These credentials are expressed as SQL statements and assigned to the Vault role.</a:t>
            </a:r>
          </a:p>
          <a:p>
            <a:r>
              <a:t> Define the SQL used to create credentials.</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3785615"/>
            <a:ext cx="9372600" cy="81381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Vault encrypt data?</a:t>
            </a:r>
          </a:p>
        </p:txBody>
      </p:sp>
      <p:sp>
        <p:nvSpPr>
          <p:cNvPr id="3" name="Content Placeholder 2"/>
          <p:cNvSpPr>
            <a:spLocks noGrp="1"/>
          </p:cNvSpPr>
          <p:nvPr>
            <p:ph idx="1"/>
          </p:nvPr>
        </p:nvSpPr>
        <p:spPr/>
        <p:txBody>
          <a:bodyPr rIns="2587751"/>
          <a:lstStyle/>
          <a:p/>
          <a:p>
            <a:r>
              <a:t> Vault encrypts data by leveraging a few key sources.</a:t>
            </a:r>
          </a:p>
          <a:p>
            <a:pPr lvl="1"/>
            <a:r>
              <a:t> The libraries that Vault uses, or the cryptography modules</a:t>
            </a:r>
          </a:p>
          <a:p>
            <a:pPr lvl="1"/>
            <a:r>
              <a:t> Golang's crypto and</a:t>
            </a:r>
          </a:p>
          <a:p>
            <a:pPr lvl="1"/>
            <a:r>
              <a:t> x/crypto libraries that are part of the golang language.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go-logo.png"/>
          <p:cNvPicPr>
            <a:picLocks noChangeAspect="1"/>
          </p:cNvPicPr>
          <p:nvPr/>
        </p:nvPicPr>
        <p:blipFill>
          <a:blip r:embed="rId2"/>
          <a:stretch>
            <a:fillRect/>
          </a:stretch>
        </p:blipFill>
        <p:spPr>
          <a:xfrm>
            <a:off x="7031736" y="1325880"/>
            <a:ext cx="2029968" cy="2295144"/>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the role named readonly</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252728"/>
            <a:ext cx="7982712" cy="1819656"/>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Request PostgreSQL credentials</a:t>
            </a:r>
          </a:p>
        </p:txBody>
      </p:sp>
      <p:sp>
        <p:nvSpPr>
          <p:cNvPr id="3" name="Content Placeholder 2"/>
          <p:cNvSpPr>
            <a:spLocks noGrp="1"/>
          </p:cNvSpPr>
          <p:nvPr>
            <p:ph idx="1"/>
          </p:nvPr>
        </p:nvSpPr>
        <p:spPr/>
        <p:txBody>
          <a:bodyPr/>
          <a:lstStyle/>
          <a:p>
            <a:r>
              <a:t> (Persona: apps)</a:t>
            </a:r>
          </a:p>
          <a:p>
            <a:r>
              <a:t> The applications that require the database credentials read them from the secret engine's readonly role.</a:t>
            </a:r>
          </a:p>
          <a:p>
            <a:r>
              <a:t> Read credentials from the readonly database role.</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2752344"/>
            <a:ext cx="5888736" cy="521207"/>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a:t>
            </a:r>
          </a:p>
        </p:txBody>
      </p:sp>
      <p:sp>
        <p:nvSpPr>
          <p:cNvPr id="3" name="Content Placeholder 2"/>
          <p:cNvSpPr>
            <a:spLocks noGrp="1"/>
          </p:cNvSpPr>
          <p:nvPr>
            <p:ph idx="1"/>
          </p:nvPr>
        </p:nvSpPr>
        <p:spPr/>
        <p:txBody>
          <a:bodyPr/>
          <a:lstStyle/>
          <a:p>
            <a:r>
              <a:t> You will get something like this</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fig22-2.png"/>
          <p:cNvPicPr>
            <a:picLocks noChangeAspect="1"/>
          </p:cNvPicPr>
          <p:nvPr/>
        </p:nvPicPr>
        <p:blipFill>
          <a:blip r:embed="rId2"/>
          <a:stretch>
            <a:fillRect/>
          </a:stretch>
        </p:blipFill>
        <p:spPr>
          <a:xfrm>
            <a:off x="310896" y="1956816"/>
            <a:ext cx="8750808" cy="2066543"/>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Validation</a:t>
            </a:r>
          </a:p>
        </p:txBody>
      </p:sp>
      <p:sp>
        <p:nvSpPr>
          <p:cNvPr id="3" name="Content Placeholder 2"/>
          <p:cNvSpPr>
            <a:spLocks noGrp="1"/>
          </p:cNvSpPr>
          <p:nvPr>
            <p:ph idx="1"/>
          </p:nvPr>
        </p:nvSpPr>
        <p:spPr/>
        <p:txBody>
          <a:bodyPr/>
          <a:lstStyle/>
          <a:p>
            <a:r>
              <a:t> Connect to the Postgres database via the CLI within the postgres container.</a:t>
            </a:r>
          </a:p>
          <a:p>
            <a:r>
              <a:t> Your system prompt is replaced with a new prompt root=#. Commands issued at this prompt are executed against the Postgres database running within the container.</a:t>
            </a:r>
          </a:p>
          <a:p>
            <a:r>
              <a:t> List all the database users.</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3547872"/>
            <a:ext cx="6501384" cy="521207"/>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Users</a:t>
            </a:r>
          </a:p>
        </p:txBody>
      </p:sp>
      <p:sp>
        <p:nvSpPr>
          <p:cNvPr id="3" name="Content Placeholder 2"/>
          <p:cNvSpPr>
            <a:spLocks noGrp="1"/>
          </p:cNvSpPr>
          <p:nvPr>
            <p:ph idx="1"/>
          </p:nvPr>
        </p:nvSpPr>
        <p:spPr/>
        <p:txBody>
          <a:bodyPr/>
          <a:lstStyle/>
          <a:p>
            <a:r>
              <a:t> You will see this kind of output</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fig22-3.png"/>
          <p:cNvPicPr>
            <a:picLocks noChangeAspect="1"/>
          </p:cNvPicPr>
          <p:nvPr/>
        </p:nvPicPr>
        <p:blipFill>
          <a:blip r:embed="rId2"/>
          <a:stretch>
            <a:fillRect/>
          </a:stretch>
        </p:blipFill>
        <p:spPr>
          <a:xfrm>
            <a:off x="310896" y="1837943"/>
            <a:ext cx="8750808" cy="1490472"/>
          </a:xfrm>
          <a:prstGeom prst="rect">
            <a:avLst/>
          </a:prstGeom>
        </p:spPr>
      </p:pic>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Manage leases</a:t>
            </a:r>
          </a:p>
        </p:txBody>
      </p:sp>
      <p:sp>
        <p:nvSpPr>
          <p:cNvPr id="3" name="Content Placeholder 2"/>
          <p:cNvSpPr>
            <a:spLocks noGrp="1"/>
          </p:cNvSpPr>
          <p:nvPr>
            <p:ph idx="1"/>
          </p:nvPr>
        </p:nvSpPr>
        <p:spPr/>
        <p:txBody>
          <a:bodyPr/>
          <a:lstStyle/>
          <a:p>
            <a:r>
              <a:t> (Persona: admin)</a:t>
            </a:r>
          </a:p>
          <a:p>
            <a:r>
              <a:t> The credentials are managed by the lease ID and remain valid for the lease duration (TTL) or until revoked. Once revoked the credentials are no longer valid.</a:t>
            </a:r>
          </a:p>
          <a:p>
            <a:r>
              <a:t> List the existing leases.</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3108960"/>
            <a:ext cx="8631936" cy="521207"/>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Leases</a:t>
            </a:r>
          </a:p>
        </p:txBody>
      </p:sp>
      <p:sp>
        <p:nvSpPr>
          <p:cNvPr id="3" name="Content Placeholder 2"/>
          <p:cNvSpPr>
            <a:spLocks noGrp="1"/>
          </p:cNvSpPr>
          <p:nvPr>
            <p:ph idx="1"/>
          </p:nvPr>
        </p:nvSpPr>
        <p:spPr/>
        <p:txBody>
          <a:bodyPr/>
          <a:lstStyle/>
          <a:p>
            <a:r>
              <a:t> All valid leases for database credentials are displayed.</a:t>
            </a:r>
          </a:p>
          <a:p>
            <a:r>
              <a:t> Create a variable that stores the first lease ID.</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2066543"/>
            <a:ext cx="9372600" cy="329184"/>
          </a:xfrm>
          <a:prstGeom prst="rect">
            <a:avLst/>
          </a:prstGeom>
        </p:spPr>
      </p:pic>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Lease renew</a:t>
            </a:r>
          </a:p>
        </p:txBody>
      </p:sp>
      <p:sp>
        <p:nvSpPr>
          <p:cNvPr id="3" name="Content Placeholder 2"/>
          <p:cNvSpPr>
            <a:spLocks noGrp="1"/>
          </p:cNvSpPr>
          <p:nvPr>
            <p:ph idx="1"/>
          </p:nvPr>
        </p:nvSpPr>
        <p:spPr/>
        <p:txBody>
          <a:bodyPr/>
          <a:lstStyle/>
          <a:p>
            <a:r>
              <a:t> Renew the lease for the database credential by passing its lease ID.</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865376"/>
            <a:ext cx="8494776" cy="521207"/>
          </a:xfrm>
          <a:prstGeom prst="rect">
            <a:avLst/>
          </a:prstGeom>
        </p:spPr>
      </p:pic>
      <p:pic>
        <p:nvPicPr>
          <p:cNvPr id="6" name="Picture 5" descr="fig22-4.png"/>
          <p:cNvPicPr>
            <a:picLocks noChangeAspect="1"/>
          </p:cNvPicPr>
          <p:nvPr/>
        </p:nvPicPr>
        <p:blipFill>
          <a:blip r:embed="rId3"/>
          <a:stretch>
            <a:fillRect/>
          </a:stretch>
        </p:blipFill>
        <p:spPr>
          <a:xfrm>
            <a:off x="694944" y="2862072"/>
            <a:ext cx="7991856" cy="1207008"/>
          </a:xfrm>
          <a:prstGeom prst="rect">
            <a:avLst/>
          </a:prstGeom>
        </p:spPr>
      </p:pic>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Revoke</a:t>
            </a:r>
          </a:p>
        </p:txBody>
      </p:sp>
      <p:sp>
        <p:nvSpPr>
          <p:cNvPr id="3" name="Content Placeholder 2"/>
          <p:cNvSpPr>
            <a:spLocks noGrp="1"/>
          </p:cNvSpPr>
          <p:nvPr>
            <p:ph idx="1"/>
          </p:nvPr>
        </p:nvSpPr>
        <p:spPr/>
        <p:txBody>
          <a:bodyPr/>
          <a:lstStyle/>
          <a:p>
            <a:r>
              <a:t> Revoke the lease without waiting for its expiration.</a:t>
            </a:r>
          </a:p>
          <a:p/>
          <a:p>
            <a:r>
              <a:t> Observe success status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399032"/>
            <a:ext cx="8293608" cy="5029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List leases</a:t>
            </a:r>
          </a:p>
        </p:txBody>
      </p:sp>
      <p:sp>
        <p:nvSpPr>
          <p:cNvPr id="3" name="Content Placeholder 2"/>
          <p:cNvSpPr>
            <a:spLocks noGrp="1"/>
          </p:cNvSpPr>
          <p:nvPr>
            <p:ph idx="1"/>
          </p:nvPr>
        </p:nvSpPr>
        <p:spPr/>
        <p:txBody>
          <a:bodyPr/>
          <a:lstStyle/>
          <a:p>
            <a:r>
              <a:t> List the existing leases.</a:t>
            </a:r>
          </a:p>
          <a:p/>
          <a:p>
            <a:r>
              <a:t> The lease is no longer valid and is not displayed.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380744"/>
            <a:ext cx="8631936" cy="52120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Vault cryptography libraries</a:t>
            </a:r>
          </a:p>
        </p:txBody>
      </p:sp>
      <p:sp>
        <p:nvSpPr>
          <p:cNvPr id="3" name="Content Placeholder 2"/>
          <p:cNvSpPr>
            <a:spLocks noGrp="1"/>
          </p:cNvSpPr>
          <p:nvPr>
            <p:ph idx="1"/>
          </p:nvPr>
        </p:nvSpPr>
        <p:spPr/>
        <p:txBody>
          <a:bodyPr/>
          <a:lstStyle/>
          <a:p>
            <a:r>
              <a:t> Kerckhoffs's principle</a:t>
            </a:r>
          </a:p>
          <a:p>
            <a:pPr lvl="1"/>
            <a:r>
              <a:t> A cryptosystem should be secure even if everything about the system, except the key, is public knowledge</a:t>
            </a:r>
          </a:p>
          <a:p>
            <a:pPr lvl="1"/>
            <a:r>
              <a:t> No security-by-obscurity</a:t>
            </a:r>
          </a:p>
          <a:p>
            <a:r>
              <a:t> Shannon's maxim</a:t>
            </a:r>
          </a:p>
          <a:p>
            <a:pPr lvl="1"/>
            <a:r>
              <a:t> The enemy knows the system</a:t>
            </a:r>
          </a:p>
          <a:p>
            <a:r>
              <a:t> HashiCorp principle</a:t>
            </a:r>
          </a:p>
          <a:p>
            <a:pPr lvl="1"/>
            <a:r>
              <a:t> the source code for how you encrypt and decrypt data should be open source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Read new creds</a:t>
            </a:r>
          </a:p>
        </p:txBody>
      </p:sp>
      <p:sp>
        <p:nvSpPr>
          <p:cNvPr id="3" name="Content Placeholder 2"/>
          <p:cNvSpPr>
            <a:spLocks noGrp="1"/>
          </p:cNvSpPr>
          <p:nvPr>
            <p:ph idx="1"/>
          </p:nvPr>
        </p:nvSpPr>
        <p:spPr/>
        <p:txBody>
          <a:bodyPr/>
          <a:lstStyle/>
          <a:p>
            <a:r>
              <a:t> Read new credentials from the readonly database role.</a:t>
            </a:r>
          </a:p>
          <a:p/>
          <a:p/>
          <a:p/>
          <a:p/>
          <a:p>
            <a:r>
              <a:t> 
</a:t>
            </a:r>
          </a:p>
          <a:p>
            <a:r>
              <a:t> All leases associated with a path may be removed.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517904"/>
            <a:ext cx="5888736" cy="521207"/>
          </a:xfrm>
          <a:prstGeom prst="rect">
            <a:avLst/>
          </a:prstGeom>
        </p:spPr>
      </p:pic>
      <p:pic>
        <p:nvPicPr>
          <p:cNvPr id="6" name="Picture 5" descr="fig22-5.png"/>
          <p:cNvPicPr>
            <a:picLocks noChangeAspect="1"/>
          </p:cNvPicPr>
          <p:nvPr/>
        </p:nvPicPr>
        <p:blipFill>
          <a:blip r:embed="rId3"/>
          <a:stretch>
            <a:fillRect/>
          </a:stretch>
        </p:blipFill>
        <p:spPr>
          <a:xfrm>
            <a:off x="1088136" y="2276856"/>
            <a:ext cx="7187184" cy="1581912"/>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Revoke</a:t>
            </a:r>
          </a:p>
        </p:txBody>
      </p:sp>
      <p:sp>
        <p:nvSpPr>
          <p:cNvPr id="3" name="Content Placeholder 2"/>
          <p:cNvSpPr>
            <a:spLocks noGrp="1"/>
          </p:cNvSpPr>
          <p:nvPr>
            <p:ph idx="1"/>
          </p:nvPr>
        </p:nvSpPr>
        <p:spPr/>
        <p:txBody>
          <a:bodyPr/>
          <a:lstStyle/>
          <a:p>
            <a:r>
              <a:t> Revoke all the leases with the prefix database/creds/readonly.</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947672"/>
            <a:ext cx="8330183" cy="521207"/>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Define a password policy</a:t>
            </a:r>
          </a:p>
        </p:txBody>
      </p:sp>
      <p:sp>
        <p:nvSpPr>
          <p:cNvPr id="3" name="Content Placeholder 2"/>
          <p:cNvSpPr>
            <a:spLocks noGrp="1"/>
          </p:cNvSpPr>
          <p:nvPr>
            <p:ph idx="1"/>
          </p:nvPr>
        </p:nvSpPr>
        <p:spPr/>
        <p:txBody>
          <a:bodyPr/>
          <a:lstStyle/>
          <a:p>
            <a:r>
              <a:t> The database secret engines generate passwords that adhere to a default pattern that may be overridden with a new password policy. A policy defines the rules and requirements that the password must adhere to and can provide that password directly through a new endpoint or within secrets engines.</a:t>
            </a:r>
          </a:p>
          <a:p>
            <a:r>
              <a:t> The passwords you want to generate adhere to these requirements.</a:t>
            </a:r>
          </a:p>
          <a:p>
            <a:pPr lvl="1"/>
            <a:r>
              <a:t> length of 20 characters</a:t>
            </a:r>
          </a:p>
          <a:p>
            <a:pPr lvl="1"/>
            <a:r>
              <a:t> at least 1 uppercase character</a:t>
            </a:r>
          </a:p>
          <a:p>
            <a:pPr lvl="1"/>
            <a:r>
              <a:t> at least 1 lowercase character</a:t>
            </a:r>
          </a:p>
          <a:p>
            <a:pPr lvl="1"/>
            <a:r>
              <a:t> at least 1 number</a:t>
            </a:r>
          </a:p>
          <a:p>
            <a:pPr lvl="1"/>
            <a:r>
              <a:t> at least 1 symbol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Password policy</a:t>
            </a:r>
          </a:p>
        </p:txBody>
      </p:sp>
      <p:sp>
        <p:nvSpPr>
          <p:cNvPr id="3" name="Content Placeholder 2"/>
          <p:cNvSpPr>
            <a:spLocks noGrp="1"/>
          </p:cNvSpPr>
          <p:nvPr>
            <p:ph idx="1"/>
          </p:nvPr>
        </p:nvSpPr>
        <p:spPr/>
        <p:txBody>
          <a:bodyPr/>
          <a:lstStyle/>
          <a:p>
            <a:r>
              <a:t> Define this password policy in a file named example_policy.hcl.</a:t>
            </a:r>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938528"/>
            <a:ext cx="5843016" cy="5486400"/>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policy</a:t>
            </a:r>
          </a:p>
        </p:txBody>
      </p:sp>
      <p:sp>
        <p:nvSpPr>
          <p:cNvPr id="3" name="Content Placeholder 2"/>
          <p:cNvSpPr>
            <a:spLocks noGrp="1"/>
          </p:cNvSpPr>
          <p:nvPr>
            <p:ph idx="1"/>
          </p:nvPr>
        </p:nvSpPr>
        <p:spPr/>
        <p:txBody>
          <a:bodyPr/>
          <a:lstStyle/>
          <a:p>
            <a:r>
              <a:t> Create a Vault password policy named example with the password policy rules defined in example_policy.hcl.</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965960"/>
            <a:ext cx="9208008" cy="429768"/>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Generate</a:t>
            </a:r>
          </a:p>
        </p:txBody>
      </p:sp>
      <p:sp>
        <p:nvSpPr>
          <p:cNvPr id="3" name="Content Placeholder 2"/>
          <p:cNvSpPr>
            <a:spLocks noGrp="1"/>
          </p:cNvSpPr>
          <p:nvPr>
            <p:ph idx="1"/>
          </p:nvPr>
        </p:nvSpPr>
        <p:spPr/>
        <p:txBody>
          <a:bodyPr/>
          <a:lstStyle/>
          <a:p>
            <a:r>
              <a:t> Generate a password from the example password policy.</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609344"/>
            <a:ext cx="8174736" cy="521207"/>
          </a:xfrm>
          <a:prstGeom prst="rect">
            <a:avLst/>
          </a:prstGeom>
        </p:spPr>
      </p:pic>
      <p:pic>
        <p:nvPicPr>
          <p:cNvPr id="6" name="Picture 5" descr="1.png"/>
          <p:cNvPicPr>
            <a:picLocks noChangeAspect="1"/>
          </p:cNvPicPr>
          <p:nvPr/>
        </p:nvPicPr>
        <p:blipFill>
          <a:blip r:embed="rId3"/>
          <a:stretch>
            <a:fillRect/>
          </a:stretch>
        </p:blipFill>
        <p:spPr>
          <a:xfrm>
            <a:off x="0" y="2395728"/>
            <a:ext cx="5586984" cy="1051560"/>
          </a:xfrm>
          <a:prstGeom prst="rect">
            <a:avLst/>
          </a:prstGeom>
        </p:spPr>
      </p:pic>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Apply the password policy</a:t>
            </a:r>
          </a:p>
        </p:txBody>
      </p:sp>
      <p:sp>
        <p:nvSpPr>
          <p:cNvPr id="3" name="Content Placeholder 2"/>
          <p:cNvSpPr>
            <a:spLocks noGrp="1"/>
          </p:cNvSpPr>
          <p:nvPr>
            <p:ph idx="1"/>
          </p:nvPr>
        </p:nvSpPr>
        <p:spPr/>
        <p:txBody>
          <a:bodyPr/>
          <a:lstStyle/>
          <a:p>
            <a:r>
              <a:t> Configure the database secrets engine with the example password policy.</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975104"/>
            <a:ext cx="6803136" cy="78638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Read creds</a:t>
            </a:r>
          </a:p>
        </p:txBody>
      </p:sp>
      <p:sp>
        <p:nvSpPr>
          <p:cNvPr id="3" name="Content Placeholder 2"/>
          <p:cNvSpPr>
            <a:spLocks noGrp="1"/>
          </p:cNvSpPr>
          <p:nvPr>
            <p:ph idx="1"/>
          </p:nvPr>
        </p:nvSpPr>
        <p:spPr/>
        <p:txBody>
          <a:bodyPr/>
          <a:lstStyle/>
          <a:p>
            <a:r>
              <a:t> Read credentials from the readonly database role.</a:t>
            </a:r>
          </a:p>
          <a:p/>
          <a:p>
            <a:r>
              <a:t> You will get similar output</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353312"/>
            <a:ext cx="5888736" cy="521207"/>
          </a:xfrm>
          <a:prstGeom prst="rect">
            <a:avLst/>
          </a:prstGeom>
        </p:spPr>
      </p:pic>
      <p:pic>
        <p:nvPicPr>
          <p:cNvPr id="6" name="Picture 5" descr="fig22-6.png"/>
          <p:cNvPicPr>
            <a:picLocks noChangeAspect="1"/>
          </p:cNvPicPr>
          <p:nvPr/>
        </p:nvPicPr>
        <p:blipFill>
          <a:blip r:embed="rId3"/>
          <a:stretch>
            <a:fillRect/>
          </a:stretch>
        </p:blipFill>
        <p:spPr>
          <a:xfrm>
            <a:off x="694944" y="2587752"/>
            <a:ext cx="7991856" cy="182880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Define a username template</a:t>
            </a:r>
          </a:p>
        </p:txBody>
      </p:sp>
      <p:sp>
        <p:nvSpPr>
          <p:cNvPr id="3" name="Content Placeholder 2"/>
          <p:cNvSpPr>
            <a:spLocks noGrp="1"/>
          </p:cNvSpPr>
          <p:nvPr>
            <p:ph idx="1"/>
          </p:nvPr>
        </p:nvSpPr>
        <p:spPr/>
        <p:txBody>
          <a:bodyPr/>
          <a:lstStyle/>
          <a:p>
            <a:r>
              <a:t> The database secret engines generate usernames that adhere to a default pattern. A customized username template may be provided to meet the needs of your organization.</a:t>
            </a:r>
          </a:p>
          <a:p>
            <a:pPr lvl="1"/>
            <a:r>
              <a:t> Ensure that custom username templates include enough randomness to prevent the same username being generated multiple times.</a:t>
            </a:r>
          </a:p>
          <a:p>
            <a:r>
              <a:t> Read credentials from the readonly database role.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3794760"/>
            <a:ext cx="5888736" cy="521207"/>
          </a:xfrm>
          <a:prstGeom prst="rect">
            <a:avLst/>
          </a:prstGeom>
        </p:spPr>
      </p:pic>
      <p:pic>
        <p:nvPicPr>
          <p:cNvPr id="6" name="Picture 5" descr="fig22-7.png"/>
          <p:cNvPicPr>
            <a:picLocks noChangeAspect="1"/>
          </p:cNvPicPr>
          <p:nvPr/>
        </p:nvPicPr>
        <p:blipFill>
          <a:blip r:embed="rId3"/>
          <a:stretch>
            <a:fillRect/>
          </a:stretch>
        </p:blipFill>
        <p:spPr>
          <a:xfrm>
            <a:off x="786384" y="4700016"/>
            <a:ext cx="7799831" cy="1664208"/>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Configure</a:t>
            </a:r>
          </a:p>
        </p:txBody>
      </p:sp>
      <p:sp>
        <p:nvSpPr>
          <p:cNvPr id="3" name="Content Placeholder 2"/>
          <p:cNvSpPr>
            <a:spLocks noGrp="1"/>
          </p:cNvSpPr>
          <p:nvPr>
            <p:ph idx="1"/>
          </p:nvPr>
        </p:nvSpPr>
        <p:spPr/>
        <p:txBody>
          <a:bodyPr/>
          <a:lstStyle/>
          <a:p>
            <a:r>
              <a:t> Configure the database secrets engine with the username template.</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901952"/>
            <a:ext cx="9253728" cy="64008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Cryptography at HashiCorp</a:t>
            </a:r>
          </a:p>
        </p:txBody>
      </p:sp>
      <p:sp>
        <p:nvSpPr>
          <p:cNvPr id="3" name="Content Placeholder 2"/>
          <p:cNvSpPr>
            <a:spLocks noGrp="1"/>
          </p:cNvSpPr>
          <p:nvPr>
            <p:ph idx="1"/>
          </p:nvPr>
        </p:nvSpPr>
        <p:spPr/>
        <p:txBody>
          <a:bodyPr/>
          <a:lstStyle/>
          <a:p>
            <a:r>
              <a:t> Leverage those Golang crypto and x/crypto libraries</a:t>
            </a:r>
          </a:p>
          <a:p>
            <a:pPr lvl="1"/>
            <a:r>
              <a:t> for heavy lifting associated with encrypting and decrypting data</a:t>
            </a:r>
          </a:p>
          <a:p>
            <a:r>
              <a:t> Those libraries contain the methods and functions</a:t>
            </a:r>
          </a:p>
          <a:p>
            <a:pPr lvl="1"/>
            <a:r>
              <a:t> implementations of various algorithms like AES256</a:t>
            </a:r>
          </a:p>
          <a:p>
            <a:pPr lvl="1"/>
            <a:r>
              <a:t> for internally encrypting data and decrypting data</a:t>
            </a:r>
          </a:p>
          <a:p>
            <a:pPr lvl="1"/>
            <a:r>
              <a:t> allowing you to leverage cryptography without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Read creds</a:t>
            </a:r>
          </a:p>
        </p:txBody>
      </p:sp>
      <p:sp>
        <p:nvSpPr>
          <p:cNvPr id="3" name="Content Placeholder 2"/>
          <p:cNvSpPr>
            <a:spLocks noGrp="1"/>
          </p:cNvSpPr>
          <p:nvPr>
            <p:ph idx="1"/>
          </p:nvPr>
        </p:nvSpPr>
        <p:spPr/>
        <p:txBody>
          <a:bodyPr/>
          <a:lstStyle/>
          <a:p>
            <a:r>
              <a:t> Read credentials from the readonly database role.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1.png"/>
          <p:cNvPicPr>
            <a:picLocks noChangeAspect="1"/>
          </p:cNvPicPr>
          <p:nvPr/>
        </p:nvPicPr>
        <p:blipFill>
          <a:blip r:embed="rId2"/>
          <a:stretch>
            <a:fillRect/>
          </a:stretch>
        </p:blipFill>
        <p:spPr>
          <a:xfrm>
            <a:off x="0" y="1591056"/>
            <a:ext cx="5888736" cy="521207"/>
          </a:xfrm>
          <a:prstGeom prst="rect">
            <a:avLst/>
          </a:prstGeom>
        </p:spPr>
      </p:pic>
      <p:pic>
        <p:nvPicPr>
          <p:cNvPr id="6" name="Picture 5" descr="fig22-8.png"/>
          <p:cNvPicPr>
            <a:picLocks noChangeAspect="1"/>
          </p:cNvPicPr>
          <p:nvPr/>
        </p:nvPicPr>
        <p:blipFill>
          <a:blip r:embed="rId3"/>
          <a:stretch>
            <a:fillRect/>
          </a:stretch>
        </p:blipFill>
        <p:spPr>
          <a:xfrm>
            <a:off x="722376" y="2999232"/>
            <a:ext cx="7927848" cy="166420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
</a:t>
            </a:r>
            <a:r>
              <a:t>Static secrets
</a:t>
            </a:r>
            <a:r>
              <a:t>Dynamic secrets
</a:t>
            </a:r>
            <a:r>
              <a:rPr b="1"/>
              <a:t>Secret management
</a:t>
            </a:r>
          </a:p>
        </p:txBody>
      </p:sp>
      <p:sp>
        <p:nvSpPr>
          <p:cNvPr id="3" name="Title 2"/>
          <p:cNvSpPr>
            <a:spLocks noGrp="1"/>
          </p:cNvSpPr>
          <p:nvPr>
            <p:ph type="ctrTitle" sz="quarter"/>
          </p:nvPr>
        </p:nvSpPr>
        <p:spPr/>
        <p:txBody>
          <a:bodyPr wrap="square">
            <a:noAutofit/>
          </a:bodyPr>
          <a:lstStyle/>
          <a:p>
            <a:r>
              <a:rPr sz="4200" b="1" i="0">
                <a:latin typeface="Times New Roman"/>
              </a:rPr>
              <a:t>Secret management</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Secrets engines</a:t>
            </a:r>
          </a:p>
        </p:txBody>
      </p:sp>
      <p:sp>
        <p:nvSpPr>
          <p:cNvPr id="3" name="Content Placeholder 2"/>
          <p:cNvSpPr>
            <a:spLocks noGrp="1"/>
          </p:cNvSpPr>
          <p:nvPr>
            <p:ph idx="1"/>
          </p:nvPr>
        </p:nvSpPr>
        <p:spPr/>
        <p:txBody>
          <a:bodyPr/>
          <a:lstStyle/>
          <a:p>
            <a:r>
              <a:t> Static Secrets: Key/Value Secrets Engine</a:t>
            </a:r>
          </a:p>
          <a:p>
            <a:r>
              <a:t> Versioned Key/Value Secrets Engine</a:t>
            </a:r>
          </a:p>
          <a:p>
            <a:r>
              <a:t> Cubbyhole Response Wrapping</a:t>
            </a:r>
          </a:p>
          <a:p>
            <a:r>
              <a:t> Dynamic Secrets: Database Secrets Engine</a:t>
            </a:r>
          </a:p>
          <a:p>
            <a:r>
              <a:t> Couchbase Secrets Engine</a:t>
            </a:r>
          </a:p>
          <a:p>
            <a:r>
              <a:t> Database Secrets Engine with MongoDB</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Secrets engines cont'd</a:t>
            </a:r>
          </a:p>
        </p:txBody>
      </p:sp>
      <p:sp>
        <p:nvSpPr>
          <p:cNvPr id="3" name="Content Placeholder 2"/>
          <p:cNvSpPr>
            <a:spLocks noGrp="1"/>
          </p:cNvSpPr>
          <p:nvPr>
            <p:ph idx="1"/>
          </p:nvPr>
        </p:nvSpPr>
        <p:spPr/>
        <p:txBody>
          <a:bodyPr/>
          <a:lstStyle/>
          <a:p>
            <a:r>
              <a:t> Database Root Credential Rotation</a:t>
            </a:r>
          </a:p>
          <a:p>
            <a:r>
              <a:t> Database Static Roles and Credential Rotation</a:t>
            </a:r>
          </a:p>
          <a:p>
            <a:r>
              <a:t> Active Directory Service Account Check-out</a:t>
            </a:r>
          </a:p>
          <a:p>
            <a:r>
              <a:t> OpenLDAP Secrets Engine</a:t>
            </a:r>
          </a:p>
          <a:p>
            <a:r>
              <a:t> Azure Secrets Engine</a:t>
            </a:r>
          </a:p>
          <a:p>
            <a:r>
              <a:t> A dozen more secret engines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Secrets Engine</a:t>
            </a:r>
          </a:p>
        </p:txBody>
      </p:sp>
      <p:sp>
        <p:nvSpPr>
          <p:cNvPr id="3" name="Content Placeholder 2"/>
          <p:cNvSpPr>
            <a:spLocks noGrp="1"/>
          </p:cNvSpPr>
          <p:nvPr>
            <p:ph idx="1"/>
          </p:nvPr>
        </p:nvSpPr>
        <p:spPr/>
        <p:txBody>
          <a:bodyPr/>
          <a:lstStyle/>
          <a:p>
            <a:r>
              <a:t> The Static Secrets lab introduced the basics of working with key-value secrets engine.</a:t>
            </a:r>
          </a:p>
          <a:p>
            <a:r>
              <a:t> Vault 0.10 introduced K/V Secrets Engine v2 with Secret Versioning.</a:t>
            </a:r>
          </a:p>
          <a:p>
            <a:r>
              <a:t> Let us look at the key-value secrets engine v2 features.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scenario</a:t>
            </a:r>
          </a:p>
        </p:txBody>
      </p:sp>
      <p:sp>
        <p:nvSpPr>
          <p:cNvPr id="3" name="Content Placeholder 2"/>
          <p:cNvSpPr>
            <a:spLocks noGrp="1"/>
          </p:cNvSpPr>
          <p:nvPr>
            <p:ph idx="1"/>
          </p:nvPr>
        </p:nvSpPr>
        <p:spPr/>
        <p:txBody>
          <a:bodyPr/>
          <a:lstStyle/>
          <a:p>
            <a:r>
              <a:t> The KV secrets engine v1 does not provide a way to version or roll back secrets</a:t>
            </a:r>
          </a:p>
          <a:p>
            <a:r>
              <a:t> This made it difficult to recover from</a:t>
            </a:r>
          </a:p>
          <a:p>
            <a:pPr lvl="1"/>
            <a:r>
              <a:t> unintentional data loss or</a:t>
            </a:r>
          </a:p>
          <a:p>
            <a:pPr lvl="1"/>
            <a:r>
              <a:t> overwrite when more than one user is writing at the same path.</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solution</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conf-01.png"/>
          <p:cNvPicPr>
            <a:picLocks noChangeAspect="1"/>
          </p:cNvPicPr>
          <p:nvPr/>
        </p:nvPicPr>
        <p:blipFill>
          <a:blip r:embed="rId2"/>
          <a:stretch>
            <a:fillRect/>
          </a:stretch>
        </p:blipFill>
        <p:spPr>
          <a:xfrm>
            <a:off x="566928" y="2761488"/>
            <a:ext cx="8238744" cy="2761488"/>
          </a:xfrm>
          <a:prstGeom prst="rect">
            <a:avLst/>
          </a:prstGeom>
        </p:spPr>
      </p:pic>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solution</a:t>
            </a:r>
          </a:p>
        </p:txBody>
      </p:sp>
      <p:sp>
        <p:nvSpPr>
          <p:cNvPr id="3" name="Content Placeholder 2"/>
          <p:cNvSpPr>
            <a:spLocks noGrp="1"/>
          </p:cNvSpPr>
          <p:nvPr>
            <p:ph idx="1"/>
          </p:nvPr>
        </p:nvSpPr>
        <p:spPr/>
        <p:txBody>
          <a:bodyPr/>
          <a:lstStyle/>
          <a:p>
            <a:r>
              <a:t> Run the version 2 of KV secrets engine</a:t>
            </a:r>
          </a:p>
          <a:p>
            <a:pPr lvl="1"/>
            <a:r>
              <a:t> it can retain a configurable number of secret versions.</a:t>
            </a:r>
          </a:p>
          <a:p>
            <a:pPr lvl="1"/>
            <a:r>
              <a:t> This enables older versions' data to be retrievable in case of unwanted deletion or updates of the data. In addition,</a:t>
            </a:r>
          </a:p>
          <a:p>
            <a:pPr lvl="1"/>
            <a:r>
              <a:t> its Check-and-Set operations can be used to protect the data from being overwritten unintentionally.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Secret Engine</a:t>
            </a:r>
          </a:p>
        </p:txBody>
      </p:sp>
      <p:sp>
        <p:nvSpPr>
          <p:cNvPr id="3" name="Content Placeholder 2"/>
          <p:cNvSpPr>
            <a:spLocks noGrp="1"/>
          </p:cNvSpPr>
          <p:nvPr>
            <p:ph idx="1"/>
          </p:nvPr>
        </p:nvSpPr>
        <p:spPr/>
        <p:txBody>
          <a:bodyPr/>
          <a:lstStyle/>
          <a:p>
            <a:r>
              <a:t> The term</a:t>
            </a:r>
          </a:p>
          <a:p>
            <a:pPr lvl="1"/>
            <a:r>
              <a:t> cubbyhole comes from an Americanism where you get a "locker" or "safe place" to store your belongings or valuables.</a:t>
            </a:r>
          </a:p>
          <a:p>
            <a:pPr lvl="1"/>
            <a:r>
              <a:t> It is not possible to reach into another token's cubbyhole even as the root user</a:t>
            </a:r>
          </a:p>
          <a:p>
            <a:pPr lvl="1"/>
            <a:r>
              <a:t> By contrast, the secrets in the key/value secrets engine are accessible to any token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Scenario</a:t>
            </a:r>
          </a:p>
        </p:txBody>
      </p:sp>
      <p:sp>
        <p:nvSpPr>
          <p:cNvPr id="3" name="Content Placeholder 2"/>
          <p:cNvSpPr>
            <a:spLocks noGrp="1"/>
          </p:cNvSpPr>
          <p:nvPr>
            <p:ph idx="1"/>
          </p:nvPr>
        </p:nvSpPr>
        <p:spPr/>
        <p:txBody>
          <a:bodyPr/>
          <a:lstStyle/>
          <a:p>
            <a:r>
              <a:t> Personas</a:t>
            </a:r>
          </a:p>
          <a:p>
            <a:pPr lvl="1"/>
            <a:r>
              <a:t> The end-to-end scenario described in this tutorial involves two personas:</a:t>
            </a:r>
          </a:p>
          <a:p>
            <a:pPr lvl="2"/>
            <a:r>
              <a:t> admin with privileged permissions to create tokens</a:t>
            </a:r>
          </a:p>
          <a:p>
            <a:pPr lvl="2"/>
            <a:r>
              <a:t> apps trusted entity retrieving secrets from Vault</a:t>
            </a:r>
          </a:p>
          <a:p>
            <a:r>
              <a:t> Challenge</a:t>
            </a:r>
          </a:p>
          <a:p>
            <a:pPr lvl="1"/>
            <a:r>
              <a:t> In order to tightly manage the secrets, you set the scope of who can do what using the Vault policy and attach that to tokens, roles, entities, etc.</a:t>
            </a:r>
          </a:p>
          <a:p>
            <a:pPr lvl="1"/>
            <a:r>
              <a:t> How can you securely distribute the initial token to the trusted entity?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Vault key management</a:t>
            </a:r>
          </a:p>
        </p:txBody>
      </p:sp>
      <p:sp>
        <p:nvSpPr>
          <p:cNvPr id="3" name="Content Placeholder 2"/>
          <p:cNvSpPr>
            <a:spLocks noGrp="1"/>
          </p:cNvSpPr>
          <p:nvPr>
            <p:ph idx="1"/>
          </p:nvPr>
        </p:nvSpPr>
        <p:spPr/>
        <p:txBody>
          <a:bodyPr/>
          <a:lstStyle/>
          <a:p>
            <a:r>
              <a:t> How does Vault manage keys that are associated with these cryptographic functions?</a:t>
            </a:r>
          </a:p>
          <a:p>
            <a:r>
              <a:t> Vault handles this all through its own internal keyring</a:t>
            </a:r>
          </a:p>
          <a:p>
            <a:pPr lvl="1"/>
            <a:r>
              <a:t> open source</a:t>
            </a:r>
          </a:p>
          <a:p>
            <a:pPr lvl="1"/>
            <a:r>
              <a:t> not require a user to integrate into something like an HSM (Hardware security module) unless they want to.</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solution</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conf-02.png"/>
          <p:cNvPicPr>
            <a:picLocks noChangeAspect="1"/>
          </p:cNvPicPr>
          <p:nvPr/>
        </p:nvPicPr>
        <p:blipFill>
          <a:blip r:embed="rId2"/>
          <a:stretch>
            <a:fillRect/>
          </a:stretch>
        </p:blipFill>
        <p:spPr>
          <a:xfrm>
            <a:off x="576072" y="2331720"/>
            <a:ext cx="8211312" cy="363016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solution</a:t>
            </a:r>
          </a:p>
        </p:txBody>
      </p:sp>
      <p:sp>
        <p:nvSpPr>
          <p:cNvPr id="3" name="Content Placeholder 2"/>
          <p:cNvSpPr>
            <a:spLocks noGrp="1"/>
          </p:cNvSpPr>
          <p:nvPr>
            <p:ph idx="1"/>
          </p:nvPr>
        </p:nvSpPr>
        <p:spPr/>
        <p:txBody>
          <a:bodyPr/>
          <a:lstStyle/>
          <a:p>
            <a:r>
              <a:t> the initial token is stored in the cubbyhole secrets engine.</a:t>
            </a:r>
          </a:p>
          <a:p>
            <a:r>
              <a:t> The wrapped secret can be unwrapped using the single-use wrapping token.</a:t>
            </a:r>
          </a:p>
          <a:p>
            <a:r>
              <a:t> Even the user or the system created the initial token won't see the original value.</a:t>
            </a:r>
          </a:p>
          <a:p>
            <a:r>
              <a:t> The wrapping token is short-lived and can be revoked just like any other tokens so that the risk of unauthorized access can be minimized.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Couchbase Secrets Engine</a:t>
            </a:r>
          </a:p>
        </p:txBody>
      </p:sp>
      <p:sp>
        <p:nvSpPr>
          <p:cNvPr id="3" name="Content Placeholder 2"/>
          <p:cNvSpPr>
            <a:spLocks noGrp="1"/>
          </p:cNvSpPr>
          <p:nvPr>
            <p:ph idx="1"/>
          </p:nvPr>
        </p:nvSpPr>
        <p:spPr/>
        <p:txBody>
          <a:bodyPr/>
          <a:lstStyle/>
          <a:p>
            <a:r>
              <a:t> Vault provides powerful dynamic credential lifecycle management for a wide range of database solutions.</a:t>
            </a:r>
          </a:p>
          <a:p>
            <a:r>
              <a:t> Let's look at the use of the database secrets engine to dynamically generate credentials for Couchbase Server database users.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Couchbase challenge</a:t>
            </a:r>
          </a:p>
        </p:txBody>
      </p:sp>
      <p:sp>
        <p:nvSpPr>
          <p:cNvPr id="3" name="Content Placeholder 2"/>
          <p:cNvSpPr>
            <a:spLocks noGrp="1"/>
          </p:cNvSpPr>
          <p:nvPr>
            <p:ph idx="1"/>
          </p:nvPr>
        </p:nvSpPr>
        <p:spPr/>
        <p:txBody>
          <a:bodyPr/>
          <a:lstStyle/>
          <a:p>
            <a:r>
              <a:t> Credential management is critical for secrets hygiene, but managing the lifecycle of credentials across numerous heterogeneous platforms such as database solutions can be cumbersome and time-consuming.</a:t>
            </a:r>
          </a:p>
          <a:p>
            <a:r>
              <a:t> An application requires credentials to access a specific database platform, but those credentials should never be hard coded into the application or allowed to persist past their useful lifetime.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Couchbase solution</a:t>
            </a:r>
          </a:p>
        </p:txBody>
      </p:sp>
      <p:sp>
        <p:nvSpPr>
          <p:cNvPr id="3" name="Content Placeholder 2"/>
          <p:cNvSpPr>
            <a:spLocks noGrp="1"/>
          </p:cNvSpPr>
          <p:nvPr>
            <p:ph idx="1"/>
          </p:nvPr>
        </p:nvSpPr>
        <p:spPr/>
        <p:txBody>
          <a:bodyPr/>
          <a:lstStyle/>
          <a:p>
            <a:r>
              <a:t> Vault provides a databases secrets engine with support for credential lifecycle management across a range of database solutions.</a:t>
            </a:r>
          </a:p>
          <a:p>
            <a:r>
              <a:t> Administrators can define credential attributes, such as attached policies and time to live values, such that the credential provides least privileged access for only the allowed time-frame and is revoked when no longer needed.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Secrets Engine with MongoDB</a:t>
            </a:r>
          </a:p>
        </p:txBody>
      </p:sp>
      <p:sp>
        <p:nvSpPr>
          <p:cNvPr id="3" name="Content Placeholder 2"/>
          <p:cNvSpPr>
            <a:spLocks noGrp="1"/>
          </p:cNvSpPr>
          <p:nvPr>
            <p:ph idx="1"/>
          </p:nvPr>
        </p:nvSpPr>
        <p:spPr/>
        <p:txBody>
          <a:bodyPr/>
          <a:lstStyle/>
          <a:p>
            <a:r>
              <a:t> Data protection is a top priority</a:t>
            </a:r>
          </a:p>
          <a:p>
            <a:pPr lvl="1"/>
            <a:r>
              <a:t> and database credential rotation is a critical part of any data protection initiative.</a:t>
            </a:r>
          </a:p>
          <a:p>
            <a:r>
              <a:t> Vault's database secrets engine generates database credentials dynamically</a:t>
            </a:r>
          </a:p>
          <a:p>
            <a:r>
              <a:t> Each app instance can get unique credentials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a:t>
            </a:r>
          </a:p>
        </p:txBody>
      </p:sp>
      <p:sp>
        <p:nvSpPr>
          <p:cNvPr id="3" name="Content Placeholder 2"/>
          <p:cNvSpPr>
            <a:spLocks noGrp="1"/>
          </p:cNvSpPr>
          <p:nvPr>
            <p:ph idx="1"/>
          </p:nvPr>
        </p:nvSpPr>
        <p:spPr/>
        <p:txBody>
          <a:bodyPr/>
          <a:lstStyle/>
          <a:p>
            <a:r>
              <a:t> Vault's database secrets engine gives every service instance gets a unique set of database credentials</a:t>
            </a:r>
          </a:p>
          <a:p>
            <a:r>
              <a:t> This reduces the manual tasks performed by the database administrator and makes the database access more efficient and secure.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 - challenge</a:t>
            </a:r>
          </a:p>
        </p:txBody>
      </p:sp>
      <p:sp>
        <p:nvSpPr>
          <p:cNvPr id="3" name="Content Placeholder 2"/>
          <p:cNvSpPr>
            <a:spLocks noGrp="1"/>
          </p:cNvSpPr>
          <p:nvPr>
            <p:ph idx="1"/>
          </p:nvPr>
        </p:nvSpPr>
        <p:spPr/>
        <p:txBody>
          <a:bodyPr/>
          <a:lstStyle/>
          <a:p>
            <a:r>
              <a:t> Vault is managing the database credentials on behalf of the database administrator</a:t>
            </a:r>
          </a:p>
          <a:p>
            <a:pPr lvl="1"/>
            <a:r>
              <a:t> it must also be given a set of highly privileged credentials</a:t>
            </a:r>
          </a:p>
          <a:p>
            <a:r>
              <a:t> Credentials are often long-lived and never change once configured on Vault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 - solution</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conf-03.png"/>
          <p:cNvPicPr>
            <a:picLocks noChangeAspect="1"/>
          </p:cNvPicPr>
          <p:nvPr/>
        </p:nvPicPr>
        <p:blipFill>
          <a:blip r:embed="rId2"/>
          <a:stretch>
            <a:fillRect/>
          </a:stretch>
        </p:blipFill>
        <p:spPr>
          <a:xfrm>
            <a:off x="530352" y="2221992"/>
            <a:ext cx="8321040" cy="3172968"/>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 - solution</a:t>
            </a:r>
          </a:p>
        </p:txBody>
      </p:sp>
      <p:sp>
        <p:nvSpPr>
          <p:cNvPr id="3" name="Content Placeholder 2"/>
          <p:cNvSpPr>
            <a:spLocks noGrp="1"/>
          </p:cNvSpPr>
          <p:nvPr>
            <p:ph idx="1"/>
          </p:nvPr>
        </p:nvSpPr>
        <p:spPr/>
        <p:txBody>
          <a:bodyPr/>
          <a:lstStyle/>
          <a:p>
            <a:r>
              <a:t> Use the Vault's</a:t>
            </a:r>
            <a:r>
              <a:rPr>
                <a:latin typeface="Courier New"/>
              </a:rPr>
              <a:t> /database/rotate-root/:name</a:t>
            </a:r>
            <a:r>
              <a:t> API endpoint to rotate the root credentials stored for the database connection.</a:t>
            </a:r>
          </a:p>
          <a:p>
            <a:r>
              <a:rPr b="1"/>
              <a:t> Best Practice</a:t>
            </a:r>
            <a:r>
              <a:t> : Use this feature to rotate the root credentials immediately after the initial configuration of each database.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Entropy and Cybersecurity</a:t>
            </a:r>
          </a:p>
        </p:txBody>
      </p:sp>
      <p:sp>
        <p:nvSpPr>
          <p:cNvPr id="3" name="Content Placeholder 2"/>
          <p:cNvSpPr>
            <a:spLocks noGrp="1"/>
          </p:cNvSpPr>
          <p:nvPr>
            <p:ph idx="1"/>
          </p:nvPr>
        </p:nvSpPr>
        <p:spPr/>
        <p:txBody>
          <a:bodyPr/>
          <a:lstStyle/>
          <a:p>
            <a:r>
              <a:t> Entropy is the foundation upon which all cryptographic functions operate.</a:t>
            </a:r>
          </a:p>
          <a:p>
            <a:pPr lvl="1"/>
            <a:r>
              <a:t> It is a measure of the randomness or diversity of a data-generating function.</a:t>
            </a:r>
          </a:p>
          <a:p>
            <a:pPr lvl="1"/>
            <a:r>
              <a:t> Data with full entropy is completely random and no meaningful patterns can be found.</a:t>
            </a:r>
          </a:p>
          <a:p>
            <a:pPr lvl="1"/>
            <a:r>
              <a:t> Low entropy data provides the ability or possibility to predict forthcoming generated values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Static Roles and Credential Rotation</a:t>
            </a:r>
          </a:p>
        </p:txBody>
      </p:sp>
      <p:sp>
        <p:nvSpPr>
          <p:cNvPr id="3" name="Content Placeholder 2"/>
          <p:cNvSpPr>
            <a:spLocks noGrp="1"/>
          </p:cNvSpPr>
          <p:nvPr>
            <p:ph idx="1"/>
          </p:nvPr>
        </p:nvSpPr>
        <p:spPr/>
        <p:txBody>
          <a:bodyPr/>
          <a:lstStyle/>
          <a:p>
            <a:r>
              <a:t> Vault creates a unique set of username and password with specified time-to-live (TTL) every time a client requests.</a:t>
            </a:r>
          </a:p>
          <a:p>
            <a:r>
              <a:t> This allows each application to have its own database credentials.</a:t>
            </a:r>
          </a:p>
          <a:p>
            <a:r>
              <a:t> Adopting the database secrets engine requires some code change in those applications.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Static Roles and Credential Rotation - solution</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conf-04.png"/>
          <p:cNvPicPr>
            <a:picLocks noChangeAspect="1"/>
          </p:cNvPicPr>
          <p:nvPr/>
        </p:nvPicPr>
        <p:blipFill>
          <a:blip r:embed="rId2"/>
          <a:stretch>
            <a:fillRect/>
          </a:stretch>
        </p:blipFill>
        <p:spPr>
          <a:xfrm>
            <a:off x="576072" y="2203704"/>
            <a:ext cx="8211312" cy="3456432"/>
          </a:xfrm>
          <a:prstGeom prst="rect">
            <a:avLst/>
          </a:prstGeom>
        </p:spPr>
      </p:pic>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Active Directory Service Account</a:t>
            </a:r>
          </a:p>
        </p:txBody>
      </p:sp>
      <p:sp>
        <p:nvSpPr>
          <p:cNvPr id="3" name="Content Placeholder 2"/>
          <p:cNvSpPr>
            <a:spLocks noGrp="1"/>
          </p:cNvSpPr>
          <p:nvPr>
            <p:ph idx="1"/>
          </p:nvPr>
        </p:nvSpPr>
        <p:spPr/>
        <p:txBody>
          <a:bodyPr/>
          <a:lstStyle/>
          <a:p>
            <a:r>
              <a:t> Vault 0.10.2 introduced the Active Directory (AD) secrets engine which was designed to rotate the shared AD passwords dynamically.</a:t>
            </a:r>
          </a:p>
          <a:p>
            <a:r>
              <a:t> This allowed companies to reduce the risk of damage from a password leak.</a:t>
            </a:r>
          </a:p>
          <a:p>
            <a:r>
              <a:t> Challenge</a:t>
            </a:r>
          </a:p>
          <a:p>
            <a:pPr lvl="1"/>
            <a:r>
              <a:t> Service accounts are limited based on Client Access License (CAL)</a:t>
            </a:r>
          </a:p>
          <a:p>
            <a:pPr lvl="1"/>
            <a:r>
              <a:t> This makes credential rotation cumbersome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Active Directory Service Account - solution</a:t>
            </a:r>
          </a:p>
        </p:txBody>
      </p:sp>
      <p:sp>
        <p:nvSpPr>
          <p:cNvPr id="3" name="Content Placeholder 2"/>
          <p:cNvSpPr>
            <a:spLocks noGrp="1"/>
          </p:cNvSpPr>
          <p:nvPr>
            <p:ph idx="1"/>
          </p:nvPr>
        </p:nvSpPr>
        <p:spPr/>
        <p:txBody>
          <a:bodyPr/>
          <a:lstStyle/>
          <a:p>
            <a:r>
              <a:t> The requester first checks out the account</a:t>
            </a:r>
          </a:p>
          <a:p>
            <a:r>
              <a:t> When done, they check the service account back</a:t>
            </a:r>
          </a:p>
          <a:p>
            <a:r>
              <a:t> Whenever a service account is checked back in, Vault rotates its password</a:t>
            </a:r>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conf-05.png"/>
          <p:cNvPicPr>
            <a:picLocks noChangeAspect="1"/>
          </p:cNvPicPr>
          <p:nvPr/>
        </p:nvPicPr>
        <p:blipFill>
          <a:blip r:embed="rId2"/>
          <a:stretch>
            <a:fillRect/>
          </a:stretch>
        </p:blipFill>
        <p:spPr>
          <a:xfrm>
            <a:off x="530352" y="3163824"/>
            <a:ext cx="8311896" cy="29443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Vault cryptography integrations</a:t>
            </a:r>
          </a:p>
        </p:txBody>
      </p:sp>
      <p:sp>
        <p:nvSpPr>
          <p:cNvPr id="3" name="Content Placeholder 2"/>
          <p:cNvSpPr>
            <a:spLocks noGrp="1"/>
          </p:cNvSpPr>
          <p:nvPr>
            <p:ph idx="1"/>
          </p:nvPr>
        </p:nvSpPr>
        <p:spPr/>
        <p:txBody>
          <a:bodyPr/>
          <a:lstStyle/>
          <a:p>
            <a:r>
              <a:t> Two key things that we need to focus on</a:t>
            </a:r>
          </a:p>
          <a:p>
            <a:pPr lvl="1"/>
            <a:r>
              <a:t> entropy</a:t>
            </a:r>
          </a:p>
          <a:p>
            <a:pPr lvl="1"/>
            <a:r>
              <a:t> links to other cryptographic standards or follows cryptographic standards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Entropy in Vault</a:t>
            </a:r>
          </a:p>
        </p:txBody>
      </p:sp>
      <p:sp>
        <p:nvSpPr>
          <p:cNvPr id="3" name="Content Placeholder 2"/>
          <p:cNvSpPr>
            <a:spLocks noGrp="1"/>
          </p:cNvSpPr>
          <p:nvPr>
            <p:ph idx="1"/>
          </p:nvPr>
        </p:nvSpPr>
        <p:spPr/>
        <p:txBody>
          <a:bodyPr/>
          <a:lstStyle/>
          <a:p>
            <a:r>
              <a:t> The entropy of Vault's encryption varies depending upon what system Vault is being run on</a:t>
            </a:r>
          </a:p>
          <a:p>
            <a:pPr lvl="1"/>
            <a:r>
              <a:t> Golang's crypto and x/crypto libraries use a randomized function that calls different entropy pools</a:t>
            </a:r>
          </a:p>
          <a:p>
            <a:pPr lvl="2"/>
            <a:r>
              <a:t> Entropy pool for Windows</a:t>
            </a:r>
          </a:p>
          <a:p>
            <a:pPr lvl="2"/>
            <a:r>
              <a:t> Entropy pool for Linux</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