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ai.owasp.org/llm-top-10/" TargetMode="External"/><Relationship Id="rId3" Type="http://schemas.openxmlformats.org/officeDocument/2006/relationships/hyperlink" Target="https://owasp.org/www-project-top-10-for-large-language-model-applications/" TargetMode="External"/><Relationship Id="rId4" Type="http://schemas.openxmlformats.org/officeDocument/2006/relationships/hyperlink" Target="https://genai.owasp.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ai.owasp.org/llmrisk/llm01-prompt-inje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LLM02:2025 Sensitive Information Disclosure</a:t>
            </a:r>
          </a:p>
        </p:txBody>
      </p:sp>
      <p:sp>
        <p:nvSpPr>
          <p:cNvPr id="3" name="Title 2"/>
          <p:cNvSpPr>
            <a:spLocks noGrp="1"/>
          </p:cNvSpPr>
          <p:nvPr>
            <p:ph type="ctrTitle" sz="quarter"/>
          </p:nvPr>
        </p:nvSpPr>
        <p:spPr/>
        <p:txBody>
          <a:bodyPr wrap="square">
            <a:noAutofit/>
          </a:bodyPr>
          <a:lstStyle/>
          <a:p>
            <a:r>
              <a:rPr sz="4200" b="1" i="0">
                <a:latin typeface="Times New Roman"/>
              </a:rPr>
              <a:t>GenAI Top 10</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LLM03:2025 Supply Chain</a:t>
            </a:r>
          </a:p>
        </p:txBody>
      </p:sp>
      <p:sp>
        <p:nvSpPr>
          <p:cNvPr id="3" name="Content Placeholder 2"/>
          <p:cNvSpPr>
            <a:spLocks noGrp="1"/>
          </p:cNvSpPr>
          <p:nvPr>
            <p:ph idx="1"/>
          </p:nvPr>
        </p:nvSpPr>
        <p:spPr/>
        <p:txBody>
          <a:bodyPr/>
          <a:lstStyle/>
          <a:p>
            <a:r>
              <a:t> LLM supply chains are susceptible to various vulnerabilities, which can affect the integrity of training data, models, and deployment platforms.</a:t>
            </a:r>
          </a:p>
          <a:p>
            <a:r>
              <a:t> These risks can result in biased outputs, security breaches, or system failures.</a:t>
            </a:r>
          </a:p>
          <a:p>
            <a:r>
              <a:t> While traditional software vulnerabilities focus on issues like code flaws and dependencies, in ML the risks also extend to third-party pre-trained models and data.</a:t>
            </a:r>
          </a:p>
          <a:p>
            <a:r>
              <a:t> These external elements can be manipulated through tampering or poisoning attacks.</a:t>
            </a:r>
            <a:r>
              <a:t> *</a:t>
            </a:r>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openverse-15983822552_81e81003e5_b.jpg"/>
          <p:cNvPicPr>
            <a:picLocks noChangeAspect="1"/>
          </p:cNvPicPr>
          <p:nvPr/>
        </p:nvPicPr>
        <p:blipFill>
          <a:blip r:embed="rId2"/>
          <a:stretch>
            <a:fillRect/>
          </a:stretch>
        </p:blipFill>
        <p:spPr>
          <a:xfrm>
            <a:off x="704088" y="5303520"/>
            <a:ext cx="2040166" cy="28346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Examples of Risks</a:t>
            </a:r>
          </a:p>
        </p:txBody>
      </p:sp>
      <p:sp>
        <p:nvSpPr>
          <p:cNvPr id="3" name="Content Placeholder 2"/>
          <p:cNvSpPr>
            <a:spLocks noGrp="1"/>
          </p:cNvSpPr>
          <p:nvPr>
            <p:ph idx="1"/>
          </p:nvPr>
        </p:nvSpPr>
        <p:spPr/>
        <p:txBody>
          <a:bodyPr/>
          <a:lstStyle/>
          <a:p>
            <a:r>
              <a:t> Traditional Third-party Package Vulnerabilities</a:t>
            </a:r>
          </a:p>
          <a:p>
            <a:pPr lvl="1"/>
            <a:r>
              <a:t> Such as outdated or deprecated components, which attackers can exploit to compromise LLM applications. This is similar to “A06:2021 – Vulnerable and Outdated Components” with increased risks when components are used during model development or finetuning. (Ref. link: A06:2021 – Vulnerable and Outdated Components)</a:t>
            </a:r>
          </a:p>
          <a:p>
            <a:r>
              <a:t> Licensing Risks</a:t>
            </a:r>
          </a:p>
          <a:p>
            <a:pPr lvl="1"/>
            <a:r>
              <a:t> AI development often involves diverse software and dataset licenses, creating risks if not properly managed. Different open-source and proprietary licenses impose varying legal requirements. Dataset licenses may restrict usage, distribution, or commercialization.</a:t>
            </a:r>
          </a:p>
          <a:p>
            <a:r>
              <a:t> Outdated or Deprecated Models</a:t>
            </a:r>
          </a:p>
          <a:p>
            <a:pPr lvl="1"/>
            <a:r>
              <a:t> Using outdated or deprecated models that are no longer maintained leads to security issues.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Sample Attack Scenarios</a:t>
            </a:r>
          </a:p>
        </p:txBody>
      </p:sp>
      <p:sp>
        <p:nvSpPr>
          <p:cNvPr id="3" name="Content Placeholder 2"/>
          <p:cNvSpPr>
            <a:spLocks noGrp="1"/>
          </p:cNvSpPr>
          <p:nvPr>
            <p:ph idx="1"/>
          </p:nvPr>
        </p:nvSpPr>
        <p:spPr/>
        <p:txBody>
          <a:bodyPr/>
          <a:lstStyle/>
          <a:p>
            <a:r>
              <a:t> Vulnerable Python Library</a:t>
            </a:r>
          </a:p>
          <a:p>
            <a:pPr lvl="1"/>
            <a:r>
              <a:t> An attacker exploits a vulnerable Python library to compromise an LLM app. This happened in the first Open AI data breach. Attacks on the PyPi package registry tricked model developers into downloading a compromised PyTorch dependency with malware in a model development environment.</a:t>
            </a:r>
          </a:p>
          <a:p>
            <a:r>
              <a:t> Direct Tampering</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LLM04:2025 Data and Model Poisoning</a:t>
            </a:r>
          </a:p>
        </p:txBody>
      </p:sp>
      <p:sp>
        <p:nvSpPr>
          <p:cNvPr id="3" name="Content Placeholder 2"/>
          <p:cNvSpPr>
            <a:spLocks noGrp="1"/>
          </p:cNvSpPr>
          <p:nvPr>
            <p:ph idx="1"/>
          </p:nvPr>
        </p:nvSpPr>
        <p:spPr/>
        <p:txBody>
          <a:bodyPr/>
          <a:lstStyle/>
          <a:p>
            <a:r>
              <a:t> Data poisoning occurs when pre-training, fine-tuning, or embedding data is manipulated to introduce vulnerabilities, backdoors, or biases.</a:t>
            </a:r>
          </a:p>
          <a:p>
            <a:r>
              <a:t> This manipulation can compromise model security, performance, or ethical behavior, leading to harmful outputs or impaired capabilities.</a:t>
            </a:r>
          </a:p>
          <a:p>
            <a:r>
              <a:t> Common risks include degraded model performance, biased or toxic content, and exploitation of downstream systems.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LLM05:2025 Improper Output Handling</a:t>
            </a:r>
          </a:p>
        </p:txBody>
      </p:sp>
      <p:sp>
        <p:nvSpPr>
          <p:cNvPr id="3" name="Content Placeholder 2"/>
          <p:cNvSpPr>
            <a:spLocks noGrp="1"/>
          </p:cNvSpPr>
          <p:nvPr>
            <p:ph idx="1"/>
          </p:nvPr>
        </p:nvSpPr>
        <p:spPr/>
        <p:txBody>
          <a:bodyPr/>
          <a:lstStyle/>
          <a:p>
            <a:r>
              <a:t> Improper Output Handling refers specifically to insufficient validation, sanitization, and handling of the outputs generated by large language models before they are passed downstream to other components and systems.</a:t>
            </a:r>
          </a:p>
          <a:p>
            <a:r>
              <a:t> Since LLM-generated content can be controlled by prompt input, this behavior is similar to providing users indirect access to additional functionality.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LLM06:2025 Excessive Agency</a:t>
            </a:r>
          </a:p>
        </p:txBody>
      </p:sp>
      <p:sp>
        <p:nvSpPr>
          <p:cNvPr id="3" name="Content Placeholder 2"/>
          <p:cNvSpPr>
            <a:spLocks noGrp="1"/>
          </p:cNvSpPr>
          <p:nvPr>
            <p:ph idx="1"/>
          </p:nvPr>
        </p:nvSpPr>
        <p:spPr/>
        <p:txBody>
          <a:bodyPr/>
          <a:lstStyle/>
          <a:p>
            <a:r>
              <a:t> An LLM-based system is often granted a degree of agency by its developer – the ability to call functions or interface with other systems via extensions (sometimes referred to as tools, skills or plugins by different vendors) to undertake actions in response to a prompt.</a:t>
            </a:r>
          </a:p>
          <a:p>
            <a:r>
              <a:t> Common triggers include:</a:t>
            </a:r>
          </a:p>
          <a:p>
            <a:pPr lvl="1"/>
            <a:r>
              <a:t> hallucination/confabulation caused by poorly-engineered benign prompts, or just a poorly-performing model;</a:t>
            </a:r>
          </a:p>
          <a:p>
            <a:pPr lvl="1"/>
            <a:r>
              <a:t> direct/indirect prompt injection from a malicious user</a:t>
            </a:r>
          </a:p>
          <a:p>
            <a:r>
              <a:t> The root cause of Excessive Agency is typically one or more of:</a:t>
            </a:r>
          </a:p>
          <a:p>
            <a:pPr lvl="1"/>
            <a:r>
              <a:t> excessive functionality;</a:t>
            </a:r>
          </a:p>
          <a:p>
            <a:pPr lvl="1"/>
            <a:r>
              <a:t> excessive permissions;</a:t>
            </a:r>
          </a:p>
          <a:p>
            <a:pPr lvl="1"/>
            <a:r>
              <a:t> excessive autonomy.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LLM07:2025 System Prompt Leakage</a:t>
            </a:r>
          </a:p>
        </p:txBody>
      </p:sp>
      <p:sp>
        <p:nvSpPr>
          <p:cNvPr id="3" name="Content Placeholder 2"/>
          <p:cNvSpPr>
            <a:spLocks noGrp="1"/>
          </p:cNvSpPr>
          <p:nvPr>
            <p:ph idx="1"/>
          </p:nvPr>
        </p:nvSpPr>
        <p:spPr/>
        <p:txBody>
          <a:bodyPr/>
          <a:lstStyle/>
          <a:p>
            <a:r>
              <a:t> The system prompt leakage vulnerability in LLMs refers to the risk that the system prompts or instructions used to steer the behavior of the model can also contain sensitive information that was not intended to be discovered.</a:t>
            </a:r>
          </a:p>
          <a:p>
            <a:r>
              <a:t> Common Examples of Risk</a:t>
            </a:r>
          </a:p>
          <a:p>
            <a:pPr lvl="1"/>
            <a:r>
              <a:t> Exposure of Sensitive Functionality</a:t>
            </a:r>
          </a:p>
          <a:p>
            <a:pPr lvl="1"/>
            <a:r>
              <a:t> Exposure of Internal Rules</a:t>
            </a:r>
          </a:p>
          <a:p>
            <a:pPr lvl="1"/>
            <a:r>
              <a:t> Revealing of Filtering Criteria</a:t>
            </a:r>
          </a:p>
          <a:p>
            <a:pPr lvl="1"/>
            <a:r>
              <a:t> Disclosure of Permissions and User Roles</a:t>
            </a:r>
          </a:p>
          <a:p>
            <a:r>
              <a:t> Prevention and Mitigation Strategies</a:t>
            </a:r>
          </a:p>
          <a:p>
            <a:pPr lvl="1"/>
            <a:r>
              <a:t> Separate Sensitive Data from System Prompts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rPr>
                <a:hlinkClick r:id="rId2"/>
              </a:rPr>
              <a:t> Top 10</a:t>
            </a:r>
          </a:p>
          <a:p>
            <a:r>
              <a:rPr>
                <a:hlinkClick r:id="rId3"/>
              </a:rPr>
              <a:t> Ref</a:t>
            </a:r>
          </a:p>
          <a:p>
            <a:r>
              <a:rPr>
                <a:hlinkClick r:id="rId4"/>
              </a:rPr>
              <a:t> Conf</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About</a:t>
            </a:r>
          </a:p>
        </p:txBody>
      </p:sp>
      <p:sp>
        <p:nvSpPr>
          <p:cNvPr id="3" name="Content Placeholder 2"/>
          <p:cNvSpPr>
            <a:spLocks noGrp="1"/>
          </p:cNvSpPr>
          <p:nvPr>
            <p:ph idx="1"/>
          </p:nvPr>
        </p:nvSpPr>
        <p:spPr/>
        <p:txBody>
          <a:bodyPr/>
          <a:lstStyle/>
          <a:p>
            <a:r>
              <a:t> The OWASP Top 10 for Large Language Model Applications started in 2023</a:t>
            </a:r>
          </a:p>
          <a:p>
            <a:r>
              <a:t> Community-driven effort to highlight and address security issues specific to AI applications.</a:t>
            </a:r>
          </a:p>
          <a:p>
            <a:r>
              <a:t> The technology has continued to spread across industries and applications, and so have the associated risks.</a:t>
            </a:r>
          </a:p>
          <a:p>
            <a:r>
              <a:t> As LLMs are embedded more deeply in everything from customer interactions to internal operations</a:t>
            </a:r>
          </a:p>
          <a:p>
            <a:r>
              <a:t> Developers and security professionals are discovering new vulnerabilities—and ways to counter them.</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openverse-42645941185_30884891c2_b.jpg"/>
          <p:cNvPicPr>
            <a:picLocks noChangeAspect="1"/>
          </p:cNvPicPr>
          <p:nvPr/>
        </p:nvPicPr>
        <p:blipFill>
          <a:blip r:embed="rId2"/>
          <a:stretch>
            <a:fillRect/>
          </a:stretch>
        </p:blipFill>
        <p:spPr>
          <a:xfrm>
            <a:off x="704088" y="5303520"/>
            <a:ext cx="7507224" cy="746319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LLM01:2025 Prompt Injection</a:t>
            </a:r>
          </a:p>
        </p:txBody>
      </p:sp>
      <p:sp>
        <p:nvSpPr>
          <p:cNvPr id="3" name="Content Placeholder 2"/>
          <p:cNvSpPr>
            <a:spLocks noGrp="1"/>
          </p:cNvSpPr>
          <p:nvPr>
            <p:ph idx="1"/>
          </p:nvPr>
        </p:nvSpPr>
        <p:spPr/>
        <p:txBody>
          <a:bodyPr/>
          <a:lstStyle/>
          <a:p>
            <a:r>
              <a:t> A Prompt Injection Vulnerability occurs when user prompts alter the LLM’s behavior or output in unintended ways. These inputs can affect the model even if they are imperceptible to humans, therefore prompt injections do not need to be human-visible/readable, as long as the content is parsed by the model.</a:t>
            </a:r>
          </a:p>
          <a:p>
            <a:r>
              <a:t> Direct Prompt Injections</a:t>
            </a:r>
          </a:p>
          <a:p>
            <a:pPr lvl="1"/>
            <a:r>
              <a:t> Direct prompt injections occur when a user’s prompt input directly alters the behavior of the model in unintended or unexpected ways.</a:t>
            </a:r>
          </a:p>
          <a:p>
            <a:r>
              <a:t> Indirect Prompt Injections</a:t>
            </a:r>
          </a:p>
          <a:p>
            <a:pPr lvl="1"/>
            <a:r>
              <a:t> Indirect prompt injections occur when an LLM accepts input from external sources, such as websites or files.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Prompt injection payload</a:t>
            </a:r>
          </a:p>
        </p:txBody>
      </p:sp>
      <p:sp>
        <p:nvSpPr>
          <p:cNvPr id="3" name="Content Placeholder 2"/>
          <p:cNvSpPr>
            <a:spLocks noGrp="1"/>
          </p:cNvSpPr>
          <p:nvPr>
            <p:ph idx="1"/>
          </p:nvPr>
        </p:nvSpPr>
        <p:spPr/>
        <p:txBody>
          <a:bodyPr/>
          <a:lstStyle/>
          <a:p>
            <a:r>
              <a:t> Disclosure of sensitive information</a:t>
            </a:r>
          </a:p>
          <a:p>
            <a:r>
              <a:t> Revealing sensitive information about AI system infrastructure or system prompts</a:t>
            </a:r>
          </a:p>
          <a:p>
            <a:r>
              <a:t> Content manipulation leading to incorrect or biased outputs</a:t>
            </a:r>
          </a:p>
          <a:p>
            <a:r>
              <a:t> Providing unauthorized access to functions available to the LLM</a:t>
            </a:r>
          </a:p>
          <a:p>
            <a:r>
              <a:t> Executing arbitrary commands in connected systems</a:t>
            </a:r>
          </a:p>
          <a:p>
            <a:r>
              <a:t> Manipulating critical decision-making processes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Attack Scenarios</a:t>
            </a:r>
          </a:p>
        </p:txBody>
      </p:sp>
      <p:sp>
        <p:nvSpPr>
          <p:cNvPr id="3" name="Content Placeholder 2"/>
          <p:cNvSpPr>
            <a:spLocks noGrp="1"/>
          </p:cNvSpPr>
          <p:nvPr>
            <p:ph idx="1"/>
          </p:nvPr>
        </p:nvSpPr>
        <p:spPr/>
        <p:txBody>
          <a:bodyPr/>
          <a:lstStyle/>
          <a:p>
            <a:r>
              <a:t> Scenario #1: Direct Injection</a:t>
            </a:r>
          </a:p>
          <a:p>
            <a:pPr lvl="1"/>
            <a:r>
              <a:t> An attacker injects a prompt into a customer support chatbot, instructing it to ignore previous guidelines, query private data stores, and send emails, leading to unauthorized access and privilege escalation.</a:t>
            </a:r>
          </a:p>
          <a:p>
            <a:r>
              <a:t> Scenario #2: Indirect Injection</a:t>
            </a:r>
          </a:p>
          <a:p>
            <a:pPr lvl="1"/>
            <a:r>
              <a:t> A user employs an LLM to summarize a webpage containing hidden instructions that cause the LLM to insert an image linking to a URL, leading to exfiltration of the the private conversation.</a:t>
            </a:r>
          </a:p>
          <a:p>
            <a:r>
              <a:t> Scenario #3: Unintentional Injection</a:t>
            </a:r>
          </a:p>
          <a:p>
            <a:pPr lvl="1"/>
            <a:r>
              <a:t> A company includes an instruction in a job description to identify AI-generated applications. An applicant, unaware of this instruction, uses an LLM to optimize their resume, inadvertently triggering the AI detection.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LLM01: Prompt Injection Mitigation</a:t>
            </a:r>
          </a:p>
        </p:txBody>
      </p:sp>
      <p:sp>
        <p:nvSpPr>
          <p:cNvPr id="3" name="Content Placeholder 2"/>
          <p:cNvSpPr>
            <a:spLocks noGrp="1"/>
          </p:cNvSpPr>
          <p:nvPr>
            <p:ph idx="1"/>
          </p:nvPr>
        </p:nvSpPr>
        <p:spPr/>
        <p:txBody>
          <a:bodyPr/>
          <a:lstStyle/>
          <a:p>
            <a:r>
              <a:t> Manipulating LLMs via crafted inputs can lead to unauthorized access, data breaches, and compromised decision-making.</a:t>
            </a:r>
          </a:p>
          <a:p>
            <a:r>
              <a:t> Mitigation</a:t>
            </a:r>
          </a:p>
          <a:p>
            <a:r>
              <a:t> Constrain model behavior</a:t>
            </a:r>
          </a:p>
          <a:p>
            <a:pPr lvl="1"/>
            <a:r>
              <a:t> Provide specific instructions about the model’s role, capabilities, and limitations within the system prompt. Enforce strict context adherence, limit responses to specific tasks or topics, and instruct the model to ignore attempts to modify core instructions.</a:t>
            </a:r>
          </a:p>
          <a:p>
            <a:r>
              <a:t> Define and validate expected output formats</a:t>
            </a:r>
          </a:p>
          <a:p>
            <a:pPr lvl="1"/>
            <a:r>
              <a:t> Specify clear output formats, request detailed reasoning and source citations, and use deterministic code to validate adherence to these formats.</a:t>
            </a:r>
          </a:p>
          <a:p>
            <a:pPr lvl="1"/>
            <a:r>
              <a:t> Lab: Getting Structured LLM Output</a:t>
            </a:r>
          </a:p>
          <a:p>
            <a:r>
              <a:t> Implement input and output filtering</a:t>
            </a:r>
          </a:p>
          <a:p>
            <a:pPr lvl="1"/>
            <a:r>
              <a:t> Provide the application with its own API tokens for extensible functionality, and handle these functions in code rather than providing them to the model. Restrict the model’s access privileges to the minimum necessary for its intended operations.</a:t>
            </a:r>
          </a:p>
          <a:p>
            <a:r>
              <a:rPr>
                <a:hlinkClick r:id="rId2"/>
              </a:rPr>
              <a:t> Details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LLM02:2025 Sensitive Information Disclosure
</a:t>
            </a:r>
          </a:p>
        </p:txBody>
      </p:sp>
      <p:sp>
        <p:nvSpPr>
          <p:cNvPr id="3" name="Title 2"/>
          <p:cNvSpPr>
            <a:spLocks noGrp="1"/>
          </p:cNvSpPr>
          <p:nvPr>
            <p:ph type="ctrTitle" sz="quarter"/>
          </p:nvPr>
        </p:nvSpPr>
        <p:spPr/>
        <p:txBody>
          <a:bodyPr wrap="square">
            <a:noAutofit/>
          </a:bodyPr>
          <a:lstStyle/>
          <a:p>
            <a:pPr>
              <a:defRPr sz="2000"/>
            </a:pPr>
            <a:r>
              <a:rPr sz="4200" b="1" i="0">
                <a:latin typeface="Times New Roman"/>
              </a:rPr>
              <a:t>LLM02:2025 Sensitive Information Disclosure</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Examples of LLM02 Vulnerability</a:t>
            </a:r>
          </a:p>
        </p:txBody>
      </p:sp>
      <p:sp>
        <p:nvSpPr>
          <p:cNvPr id="3" name="Content Placeholder 2"/>
          <p:cNvSpPr>
            <a:spLocks noGrp="1"/>
          </p:cNvSpPr>
          <p:nvPr>
            <p:ph idx="1"/>
          </p:nvPr>
        </p:nvSpPr>
        <p:spPr/>
        <p:txBody>
          <a:bodyPr/>
          <a:lstStyle/>
          <a:p>
            <a:r>
              <a:t> PII Leakage</a:t>
            </a:r>
          </a:p>
          <a:p>
            <a:pPr lvl="1"/>
            <a:r>
              <a:t> Personal identifiable information (PII) may be disclosed during interactions with the LLM.</a:t>
            </a:r>
          </a:p>
          <a:p>
            <a:r>
              <a:t> Proprietary Algorithm Exposure</a:t>
            </a:r>
          </a:p>
          <a:p>
            <a:pPr lvl="1"/>
            <a:r>
              <a:t> Poorly configured model outputs can reveal proprietary algorithms or data. Revealing training data can expose models to inversion attacks, where attackers extract sensitive information or reconstruct inputs. For instance, as demonstrated in the ‘Proof Pudding’ attack (CVE-2019-20634), disclosed training data facilitated model extraction and inversion, allowing attackers to circumvent security controls in machine learning algorithms and bypass email filters.</a:t>
            </a:r>
          </a:p>
          <a:p>
            <a:r>
              <a:t> Sensitive Business Data Disclosure</a:t>
            </a:r>
          </a:p>
          <a:p>
            <a:pPr lvl="1"/>
            <a:r>
              <a:t> Generated responses might inadvertently include confidential business information.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Prevention and Mitigation Strategies</a:t>
            </a:r>
          </a:p>
        </p:txBody>
      </p:sp>
      <p:sp>
        <p:nvSpPr>
          <p:cNvPr id="3" name="Content Placeholder 2"/>
          <p:cNvSpPr>
            <a:spLocks noGrp="1"/>
          </p:cNvSpPr>
          <p:nvPr>
            <p:ph idx="1"/>
          </p:nvPr>
        </p:nvSpPr>
        <p:spPr/>
        <p:txBody>
          <a:bodyPr/>
          <a:lstStyle/>
          <a:p>
            <a:r>
              <a:t> Integrate Data Sanitization Techniques</a:t>
            </a:r>
          </a:p>
          <a:p>
            <a:pPr lvl="1"/>
            <a:r>
              <a:t> Implement data sanitization to prevent user data from entering the training model. This includes scrubbing or masking sensitive content before it is used in training.</a:t>
            </a:r>
          </a:p>
          <a:p>
            <a:r>
              <a:t> Robust Input Validation</a:t>
            </a:r>
          </a:p>
          <a:p>
            <a:pPr lvl="1"/>
            <a:r>
              <a:t> Apply strict input validation methods to detect and filter out potentially harmful or sensitive data inputs, ensuring they do not compromise the model.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