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2"/>
  </p:notesMasterIdLst>
  <p:handoutMasterIdLst>
    <p:handoutMasterId r:id="rId53"/>
  </p:handoutMasterIdLst>
  <p:sldIdLst>
    <p:sldId id="1164" r:id="rId2"/>
    <p:sldId id="1165" r:id="rId3"/>
    <p:sldId id="1166" r:id="rId4"/>
    <p:sldId id="1167" r:id="rId5"/>
    <p:sldId id="1158" r:id="rId6"/>
    <p:sldId id="1159" r:id="rId7"/>
    <p:sldId id="1160" r:id="rId8"/>
    <p:sldId id="1161" r:id="rId9"/>
    <p:sldId id="1168" r:id="rId10"/>
    <p:sldId id="1169" r:id="rId11"/>
    <p:sldId id="1065" r:id="rId12"/>
    <p:sldId id="1066" r:id="rId13"/>
    <p:sldId id="1170" r:id="rId14"/>
    <p:sldId id="1064" r:id="rId15"/>
    <p:sldId id="1070" r:id="rId16"/>
    <p:sldId id="1072" r:id="rId17"/>
    <p:sldId id="1073" r:id="rId18"/>
    <p:sldId id="1074" r:id="rId19"/>
    <p:sldId id="1171" r:id="rId20"/>
    <p:sldId id="1078" r:id="rId21"/>
    <p:sldId id="1080" r:id="rId22"/>
    <p:sldId id="1081" r:id="rId23"/>
    <p:sldId id="1153" r:id="rId24"/>
    <p:sldId id="1102" r:id="rId25"/>
    <p:sldId id="1088" r:id="rId26"/>
    <p:sldId id="1133" r:id="rId27"/>
    <p:sldId id="1086" r:id="rId28"/>
    <p:sldId id="1134" r:id="rId29"/>
    <p:sldId id="1135" r:id="rId30"/>
    <p:sldId id="1098" r:id="rId31"/>
    <p:sldId id="1136" r:id="rId32"/>
    <p:sldId id="1137" r:id="rId33"/>
    <p:sldId id="1138" r:id="rId34"/>
    <p:sldId id="1089" r:id="rId35"/>
    <p:sldId id="1139" r:id="rId36"/>
    <p:sldId id="1140" r:id="rId37"/>
    <p:sldId id="1091" r:id="rId38"/>
    <p:sldId id="1092" r:id="rId39"/>
    <p:sldId id="1141" r:id="rId40"/>
    <p:sldId id="1142" r:id="rId41"/>
    <p:sldId id="1143" r:id="rId42"/>
    <p:sldId id="1144" r:id="rId43"/>
    <p:sldId id="1145" r:id="rId44"/>
    <p:sldId id="1146" r:id="rId45"/>
    <p:sldId id="1147" r:id="rId46"/>
    <p:sldId id="1148" r:id="rId47"/>
    <p:sldId id="1149" r:id="rId48"/>
    <p:sldId id="1150" r:id="rId49"/>
    <p:sldId id="1152" r:id="rId50"/>
    <p:sldId id="1094" r:id="rId51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CCDCFF"/>
    <a:srgbClr val="0794FF"/>
    <a:srgbClr val="FFFFFF"/>
    <a:srgbClr val="356F69"/>
    <a:srgbClr val="46928B"/>
    <a:srgbClr val="C45D14"/>
    <a:srgbClr val="FFC000"/>
    <a:srgbClr val="8BBA57"/>
    <a:srgbClr val="A7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5" autoAdjust="0"/>
    <p:restoredTop sz="77975" autoAdjust="0"/>
  </p:normalViewPr>
  <p:slideViewPr>
    <p:cSldViewPr>
      <p:cViewPr varScale="1">
        <p:scale>
          <a:sx n="69" d="100"/>
          <a:sy n="69" d="100"/>
        </p:scale>
        <p:origin x="1723" y="77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328" y="17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t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2016-2017 ElephantScale.com.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Char char="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2438" indent="-169863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18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773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4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75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9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2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09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27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56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0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98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3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642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56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9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829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90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98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6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83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64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9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81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8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044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610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527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7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58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689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862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2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39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548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337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647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130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073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928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403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389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0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67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9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1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2016-2017 ElephantScale.com.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6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72500" y="65563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9421A-94C8-483D-9AD3-14634246C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91550" y="65055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591550" y="6556375"/>
            <a:ext cx="546100" cy="2254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572500" y="6553200"/>
            <a:ext cx="5461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086100" y="6569789"/>
            <a:ext cx="42564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schemeClr val="bg2"/>
                </a:solidFill>
                <a:latin typeface="+mn-lt"/>
              </a:rPr>
              <a:t>© 2016- 2017 ElephantScale.com. All rights reserved</a:t>
            </a:r>
            <a:r>
              <a:rPr lang="en-US" dirty="0">
                <a:solidFill>
                  <a:schemeClr val="bg2"/>
                </a:solidFill>
                <a:latin typeface="+mn-lt"/>
              </a:rPr>
              <a:t>.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00-02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409700" y="1981200"/>
          <a:ext cx="6248400" cy="303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  <a:gridCol w="1041400"/>
                <a:gridCol w="1041400"/>
                <a:gridCol w="1041400"/>
              </a:tblGrid>
              <a:tr h="6149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User/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i4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i5</a:t>
                      </a:r>
                      <a:endParaRPr lang="en-US" sz="1800" b="1" dirty="0"/>
                    </a:p>
                  </a:txBody>
                  <a:tcPr/>
                </a:tc>
              </a:tr>
              <a:tr h="50090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</a:tr>
              <a:tr h="45921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baseline="0" dirty="0" smtClean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</a:tr>
              <a:tr h="4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u5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7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Classification-College-Admission-01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866900" y="1143000"/>
          <a:ext cx="5334000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/>
                <a:gridCol w="1333500"/>
                <a:gridCol w="1333500"/>
                <a:gridCol w="1333500"/>
              </a:tblGrid>
              <a:tr h="45155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admitted</a:t>
                      </a:r>
                      <a:endParaRPr lang="en-US" dirty="0"/>
                    </a:p>
                  </a:txBody>
                  <a:tcPr/>
                </a:tc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 smtClean="0"/>
                        <a:t>640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 smtClean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 smtClean="0"/>
                        <a:t>760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 smtClean="0"/>
                        <a:t>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457827">
                <a:tc>
                  <a:txBody>
                    <a:bodyPr/>
                    <a:lstStyle/>
                    <a:p>
                      <a:r>
                        <a:rPr lang="en-US" dirty="0" smtClean="0"/>
                        <a:t>500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89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Confusion-Matrix-01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01447"/>
              </p:ext>
            </p:extLst>
          </p:nvPr>
        </p:nvGraphicFramePr>
        <p:xfrm>
          <a:off x="1333500" y="2362200"/>
          <a:ext cx="646938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193"/>
                <a:gridCol w="1682072"/>
                <a:gridCol w="1349862"/>
                <a:gridCol w="1087053"/>
                <a:gridCol w="12192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Predicted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rgbClr val="F9C032"/>
                    </a:solidFill>
                  </a:tcPr>
                </a:tc>
              </a:tr>
              <a:tr h="457200">
                <a:tc rowSpan="4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Actual</a:t>
                      </a:r>
                      <a:endParaRPr lang="en-US" sz="16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Cat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Dog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Rabbit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Cat (8)</a:t>
                      </a:r>
                      <a:endParaRPr lang="en-US" sz="1600" b="1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Dog</a:t>
                      </a:r>
                      <a:r>
                        <a:rPr lang="en-US" sz="1600" b="1" baseline="0" dirty="0" smtClean="0"/>
                        <a:t> (6)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457200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Rabbit (13)</a:t>
                      </a:r>
                      <a:endParaRPr lang="en-US" sz="1600" b="1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11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436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Confusion-Matrix-02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12480"/>
              </p:ext>
            </p:extLst>
          </p:nvPr>
        </p:nvGraphicFramePr>
        <p:xfrm>
          <a:off x="647701" y="1066800"/>
          <a:ext cx="7391399" cy="348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36"/>
                <a:gridCol w="2368084"/>
                <a:gridCol w="1900385"/>
                <a:gridCol w="1530394"/>
              </a:tblGrid>
              <a:tr h="5099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Predicted Condition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7092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Positive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Negative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988687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Positive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(n = 120)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90)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30)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</a:tr>
              <a:tr h="1164838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(n = 80)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10)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(n = 70)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Confusion-Matrix-03-Accuracy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7701" y="1066800"/>
          <a:ext cx="7391399" cy="348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36"/>
                <a:gridCol w="2368084"/>
                <a:gridCol w="1900385"/>
                <a:gridCol w="1530394"/>
              </a:tblGrid>
              <a:tr h="5099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Predicted Condition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7092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Positive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Negative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988687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(n=100)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Positive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(n = 2)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1)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1)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</a:tr>
              <a:tr h="1164838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(n = 98)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(n = 98)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5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Confusion-Matrix-04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98886"/>
              </p:ext>
            </p:extLst>
          </p:nvPr>
        </p:nvGraphicFramePr>
        <p:xfrm>
          <a:off x="2000250" y="2249069"/>
          <a:ext cx="6574790" cy="420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5913"/>
                <a:gridCol w="2442877"/>
                <a:gridCol w="2286000"/>
              </a:tblGrid>
              <a:tr h="6095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 smtClean="0"/>
                        <a:t>classification</a:t>
                      </a:r>
                      <a:r>
                        <a:rPr lang="en-US" sz="1600" baseline="0" dirty="0" smtClean="0"/>
                        <a:t> =&gt;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Spam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(predicted)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Not</a:t>
                      </a:r>
                      <a:r>
                        <a:rPr lang="en-US" sz="1600" baseline="0" dirty="0" smtClean="0"/>
                        <a:t> 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(predicted)</a:t>
                      </a:r>
                      <a:endParaRPr lang="en-US" sz="1600" dirty="0"/>
                    </a:p>
                  </a:txBody>
                  <a:tcPr/>
                </a:tc>
              </a:tr>
              <a:tr h="98927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Actual</a:t>
                      </a:r>
                      <a:r>
                        <a:rPr lang="en-US" sz="1600" b="0" baseline="0" dirty="0" smtClean="0"/>
                        <a:t> 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baseline="0" dirty="0" smtClean="0"/>
                        <a:t>(6 total)</a:t>
                      </a:r>
                      <a:endParaRPr lang="en-US" sz="16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4 count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66% accuracy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Correct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True-Positive</a:t>
                      </a:r>
                      <a:r>
                        <a:rPr lang="en-US" sz="1600" b="1" baseline="0" dirty="0" smtClean="0"/>
                        <a:t> Rate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(sensitivity)</a:t>
                      </a:r>
                      <a:endParaRPr 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2 count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33%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Incorrect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False</a:t>
                      </a:r>
                      <a:r>
                        <a:rPr lang="en-US" sz="1600" b="1" baseline="0" dirty="0" smtClean="0"/>
                        <a:t> negative rate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(miss rate)</a:t>
                      </a:r>
                      <a:endParaRPr lang="en-US" sz="16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</a:tr>
              <a:tr h="98927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Actual Not Spam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(4</a:t>
                      </a:r>
                      <a:r>
                        <a:rPr lang="en-US" sz="1600" b="0" baseline="0" dirty="0" smtClean="0"/>
                        <a:t> total)</a:t>
                      </a:r>
                      <a:endParaRPr lang="en-US" sz="1600" b="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1 count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25%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Incorrect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False-positive</a:t>
                      </a:r>
                      <a:r>
                        <a:rPr lang="en-US" sz="1600" b="1" baseline="0" dirty="0" smtClean="0"/>
                        <a:t> rate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(fall-out)</a:t>
                      </a:r>
                      <a:endParaRPr lang="en-US" sz="16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3 count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75%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Correct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True negative rate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(specificity)</a:t>
                      </a:r>
                      <a:endParaRPr 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42900" y="3886200"/>
            <a:ext cx="1219200" cy="1447800"/>
          </a:xfrm>
          <a:prstGeom prst="rightArrow">
            <a:avLst/>
          </a:prstGeom>
          <a:solidFill>
            <a:srgbClr val="B8CFFF"/>
          </a:solidFill>
          <a:ln w="12700" cap="flat" cmpd="sng" algn="ctr">
            <a:solidFill>
              <a:srgbClr val="B8C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Rows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(actual)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4991100" y="1143000"/>
            <a:ext cx="2514600" cy="980135"/>
          </a:xfrm>
          <a:prstGeom prst="downArrow">
            <a:avLst/>
          </a:prstGeom>
          <a:solidFill>
            <a:srgbClr val="B8C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Columns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</a:rPr>
              <a:t>(predicted)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03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confusion-matrix-06-null-error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73922"/>
              </p:ext>
            </p:extLst>
          </p:nvPr>
        </p:nvGraphicFramePr>
        <p:xfrm>
          <a:off x="1104900" y="1524000"/>
          <a:ext cx="710355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865"/>
                <a:gridCol w="1216334"/>
                <a:gridCol w="2115093"/>
                <a:gridCol w="2245259"/>
              </a:tblGrid>
              <a:tr h="5550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Predicted Condition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89576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Positive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Negative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1161177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Positive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(n = 120)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90)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TPR=75%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30)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</a:tr>
              <a:tr h="1426589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(n = 80)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10)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FPR=12.5%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Specificity=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87.5%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68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confusion-matrix-08-Threshold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65042"/>
              </p:ext>
            </p:extLst>
          </p:nvPr>
        </p:nvGraphicFramePr>
        <p:xfrm>
          <a:off x="952500" y="1143000"/>
          <a:ext cx="7391402" cy="3848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36"/>
                <a:gridCol w="1265623"/>
                <a:gridCol w="2200801"/>
                <a:gridCol w="2336242"/>
              </a:tblGrid>
              <a:tr h="3978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Predicted Condition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592799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Threshold=0.7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  <a:r>
                        <a:rPr lang="en-US" sz="1600" b="1" baseline="0" dirty="0" smtClean="0"/>
                        <a:t> Spam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 Not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Spam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1368436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(n = 120)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90)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TPR=TP 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=90 / 120=</a:t>
                      </a:r>
                      <a:r>
                        <a:rPr lang="en-US" sz="1600" b="1" baseline="0" dirty="0" smtClean="0"/>
                        <a:t>75%</a:t>
                      </a:r>
                      <a:endParaRPr 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30)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</a:tr>
              <a:tr h="1489498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Not</a:t>
                      </a:r>
                      <a:r>
                        <a:rPr lang="en-US" sz="1600" b="1" baseline="0" dirty="0" smtClean="0"/>
                        <a:t> Spam</a:t>
                      </a:r>
                      <a:endParaRPr lang="en-US" sz="1600" b="1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(n = 80)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10)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FPR=FP/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=10 / 80=</a:t>
                      </a:r>
                      <a:r>
                        <a:rPr lang="en-US" sz="1600" b="1" baseline="0" dirty="0" smtClean="0"/>
                        <a:t>12.5%</a:t>
                      </a:r>
                      <a:endParaRPr lang="en-US" sz="16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2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confusion-matrix-09-Threshold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456607"/>
              </p:ext>
            </p:extLst>
          </p:nvPr>
        </p:nvGraphicFramePr>
        <p:xfrm>
          <a:off x="952500" y="1143000"/>
          <a:ext cx="7391402" cy="4329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736"/>
                <a:gridCol w="1265623"/>
                <a:gridCol w="2200801"/>
                <a:gridCol w="2336242"/>
              </a:tblGrid>
              <a:tr h="39780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Predicted Condition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516599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Threshold=0.8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(higher)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  <a:r>
                        <a:rPr lang="en-US" sz="1600" b="1" baseline="0" dirty="0" smtClean="0"/>
                        <a:t> Spam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 Not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Spam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1368436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(n = 120)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TPR=TP 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=70 / 120=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58.33%</a:t>
                      </a:r>
                      <a:endParaRPr lang="en-US" sz="16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50)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</a:tr>
              <a:tr h="1489498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Not</a:t>
                      </a:r>
                      <a:r>
                        <a:rPr lang="en-US" sz="1600" b="1" baseline="0" dirty="0" smtClean="0"/>
                        <a:t> Spam</a:t>
                      </a:r>
                      <a:endParaRPr lang="en-US" sz="1600" b="1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(n = 80)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8)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FPR=FP/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=8 / 80=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10%</a:t>
                      </a:r>
                      <a:endParaRPr lang="en-US" sz="16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(n = 72)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07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confusion-matrix-10-TPR-FPR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61897"/>
              </p:ext>
            </p:extLst>
          </p:nvPr>
        </p:nvGraphicFramePr>
        <p:xfrm>
          <a:off x="1104900" y="1524000"/>
          <a:ext cx="7103551" cy="396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865"/>
                <a:gridCol w="1216334"/>
                <a:gridCol w="2115093"/>
                <a:gridCol w="2245259"/>
              </a:tblGrid>
              <a:tr h="55506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Predicted Condition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66413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Positive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Negative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1161177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Positive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(n = 120)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90)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TPR=75%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30)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</a:tr>
              <a:tr h="1426589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(n = 80)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False</a:t>
                      </a:r>
                      <a:r>
                        <a:rPr lang="en-US" sz="16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(n = 10)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FPR=12.5%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90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confusion-matrix-12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47701" y="1066800"/>
          <a:ext cx="80010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630"/>
                <a:gridCol w="1475913"/>
                <a:gridCol w="2528656"/>
                <a:gridCol w="2209801"/>
              </a:tblGrid>
              <a:tr h="3109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Predicted Condition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  <a:r>
                        <a:rPr lang="en-US" sz="1600" b="1" baseline="0" dirty="0" smtClean="0"/>
                        <a:t> Positive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Predicted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dirty="0" smtClean="0"/>
                        <a:t>Negative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1667628">
                <a:tc rowSpan="2"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Actual</a:t>
                      </a:r>
                      <a:r>
                        <a:rPr lang="en-US" sz="1600" b="0" baseline="0" dirty="0" smtClean="0"/>
                        <a:t> c</a:t>
                      </a:r>
                      <a:r>
                        <a:rPr lang="en-US" sz="1600" b="0" dirty="0" smtClean="0"/>
                        <a:t>ondition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(a</a:t>
                      </a:r>
                      <a:r>
                        <a:rPr lang="en-US" sz="1600" b="0" baseline="0" dirty="0" smtClean="0"/>
                        <a:t> cancer diagnostic</a:t>
                      </a:r>
                      <a:r>
                        <a:rPr lang="en-US" sz="1600" b="0" dirty="0" smtClean="0"/>
                        <a:t>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Positive</a:t>
                      </a:r>
                      <a:r>
                        <a:rPr lang="en-US" sz="1600" b="1" baseline="0" dirty="0" smtClean="0"/>
                        <a:t>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baseline="0" dirty="0" smtClean="0"/>
                        <a:t>(has caner)</a:t>
                      </a:r>
                      <a:endParaRPr 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True</a:t>
                      </a:r>
                      <a:r>
                        <a:rPr lang="en-US" sz="1600" b="1" baseline="0" dirty="0" smtClean="0">
                          <a:solidFill>
                            <a:schemeClr val="accent6"/>
                          </a:solidFill>
                        </a:rPr>
                        <a:t> positive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Patients Who have cancer are correctly identified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False</a:t>
                      </a:r>
                      <a:r>
                        <a:rPr lang="en-US" sz="1600" b="1" baseline="0" dirty="0" smtClean="0">
                          <a:solidFill>
                            <a:schemeClr val="accent6"/>
                          </a:solidFill>
                        </a:rPr>
                        <a:t> negative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u="sng" baseline="0" dirty="0" smtClean="0"/>
                        <a:t>Miss rate</a:t>
                      </a:r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 cancer patient is missed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Guilty prisoner was not convicted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</a:tr>
              <a:tr h="2119866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Negative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(does</a:t>
                      </a:r>
                      <a:r>
                        <a:rPr lang="en-US" sz="1600" b="1" baseline="0" dirty="0" smtClean="0"/>
                        <a:t> not have cancer)</a:t>
                      </a: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False</a:t>
                      </a:r>
                      <a:r>
                        <a:rPr lang="en-US" sz="1600" b="1" baseline="0" dirty="0" smtClean="0">
                          <a:solidFill>
                            <a:schemeClr val="accent6"/>
                          </a:solidFill>
                        </a:rPr>
                        <a:t> Positive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baseline="0" dirty="0" smtClean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u="sng" baseline="0" dirty="0" smtClean="0"/>
                        <a:t>Sensitivity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A healthy patient is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flagged incorrectly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False alarm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‘Crying Wolf’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/>
                        <a:t>Hiring someone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aseline="0" dirty="0" smtClean="0"/>
                        <a:t>     who is not qualified</a:t>
                      </a:r>
                      <a:endParaRPr lang="en-US" sz="16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>
                          <a:solidFill>
                            <a:schemeClr val="accent6"/>
                          </a:solidFill>
                        </a:rPr>
                        <a:t>True negative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600" dirty="0" smtClean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/>
                        <a:t>Patients</a:t>
                      </a:r>
                      <a:r>
                        <a:rPr lang="en-US" sz="1600" baseline="0" dirty="0" smtClean="0"/>
                        <a:t> who do not Have cancer are Correctly identified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2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00-03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562100" y="2988331"/>
          <a:ext cx="6248400" cy="303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400"/>
                <a:gridCol w="1041400"/>
                <a:gridCol w="1041400"/>
                <a:gridCol w="1041400"/>
                <a:gridCol w="1041400"/>
                <a:gridCol w="1041400"/>
              </a:tblGrid>
              <a:tr h="6149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User/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i4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i5</a:t>
                      </a:r>
                      <a:endParaRPr lang="en-US" sz="1800" b="1" dirty="0"/>
                    </a:p>
                  </a:txBody>
                  <a:tcPr/>
                </a:tc>
              </a:tr>
              <a:tr h="50090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</a:tr>
              <a:tr h="45921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baseline="0" dirty="0" smtClean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</a:tr>
              <a:tr h="4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u5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 bwMode="auto">
          <a:xfrm>
            <a:off x="5568462" y="35052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2414954" y="35052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324100" y="1600200"/>
            <a:ext cx="1905000" cy="533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Similar Taste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416062" y="1600200"/>
            <a:ext cx="2394438" cy="5334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chemeClr val="bg1">
                    <a:lumMod val="10000"/>
                  </a:schemeClr>
                </a:solidFill>
                <a:latin typeface="+mn-lt"/>
              </a:rPr>
              <a:t>Recommendation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686300" y="14478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539762" y="35052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414954" y="54102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539762" y="54102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562100" y="1447800"/>
            <a:ext cx="685800" cy="6858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5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Cross-Validation-Example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61909"/>
              </p:ext>
            </p:extLst>
          </p:nvPr>
        </p:nvGraphicFramePr>
        <p:xfrm>
          <a:off x="419100" y="3048000"/>
          <a:ext cx="8534400" cy="2235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1066800"/>
                <a:gridCol w="1066800"/>
                <a:gridCol w="990600"/>
                <a:gridCol w="990600"/>
                <a:gridCol w="1176964"/>
                <a:gridCol w="1261436"/>
              </a:tblGrid>
              <a:tr h="372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Runs</a:t>
                      </a:r>
                      <a:endParaRPr lang="en-US" sz="1600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sz="1600" dirty="0" smtClean="0"/>
                        <a:t>Splits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</a:t>
                      </a:r>
                      <a:r>
                        <a:rPr lang="en-US" sz="1600" baseline="0" dirty="0" smtClean="0"/>
                        <a:t> 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80%</a:t>
                      </a:r>
                      <a:endParaRPr lang="en-US" sz="16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</a:t>
                      </a:r>
                      <a:r>
                        <a:rPr lang="en-US" sz="1600" baseline="0" dirty="0" smtClean="0"/>
                        <a:t> 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84%</a:t>
                      </a:r>
                      <a:endParaRPr lang="en-US" sz="16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 </a:t>
                      </a:r>
                      <a:r>
                        <a:rPr lang="en-US" sz="1600" baseline="0" dirty="0" smtClean="0"/>
                        <a:t>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90%</a:t>
                      </a:r>
                      <a:endParaRPr lang="en-US" sz="16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</a:t>
                      </a:r>
                      <a:r>
                        <a:rPr lang="en-US" sz="1600" baseline="0" dirty="0" smtClean="0"/>
                        <a:t> 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86%</a:t>
                      </a:r>
                      <a:endParaRPr lang="en-US" sz="1600" dirty="0"/>
                    </a:p>
                  </a:txBody>
                  <a:tcPr/>
                </a:tc>
              </a:tr>
              <a:tr h="3725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Run</a:t>
                      </a:r>
                      <a:r>
                        <a:rPr lang="en-US" sz="1600" baseline="0" dirty="0" smtClean="0"/>
                        <a:t> 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82%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78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Data-Exploration-Covariance-Matrix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890937"/>
              </p:ext>
            </p:extLst>
          </p:nvPr>
        </p:nvGraphicFramePr>
        <p:xfrm>
          <a:off x="1181100" y="1346200"/>
          <a:ext cx="70866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736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>
                    <a:solidFill>
                      <a:srgbClr val="6EA1FF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x1</a:t>
                      </a:r>
                      <a:endParaRPr lang="en-US" dirty="0"/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Var(x1)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Cov(x1,x2)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Cov(x1,x3)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Cov(x1,x4)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x2</a:t>
                      </a:r>
                      <a:endParaRPr lang="en-US" dirty="0"/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Cov(x2,x1)</a:t>
                      </a:r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Var(x2)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Cov(x2,x3)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Cov(x2,x4)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x3</a:t>
                      </a:r>
                      <a:endParaRPr lang="en-US" dirty="0"/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Cov(x3,x1)</a:t>
                      </a:r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Cov(x3,x2)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Var(x3)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Cov(x3,x4)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r>
                        <a:rPr lang="en-US" dirty="0" smtClean="0"/>
                        <a:t>x4</a:t>
                      </a:r>
                      <a:endParaRPr lang="en-US" dirty="0"/>
                    </a:p>
                  </a:txBody>
                  <a:tcPr>
                    <a:solidFill>
                      <a:srgbClr val="6EA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Cov(x4,x1)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Cov(x4,x2)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Cov(x4,x3)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Var(x4)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3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Data-Exploration-Structured-Data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28305"/>
              </p:ext>
            </p:extLst>
          </p:nvPr>
        </p:nvGraphicFramePr>
        <p:xfrm>
          <a:off x="608032" y="1745771"/>
          <a:ext cx="8156535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457"/>
                <a:gridCol w="6366078"/>
              </a:tblGrid>
              <a:tr h="370840"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DataFrame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Spreadsheet like data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Feature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Column in the table</a:t>
                      </a:r>
                    </a:p>
                    <a:p>
                      <a:r>
                        <a:rPr lang="en-US" sz="1600" b="0" dirty="0" smtClean="0"/>
                        <a:t>Attribute / input / predictor / variable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Outcome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Predicted.</a:t>
                      </a:r>
                    </a:p>
                    <a:p>
                      <a:r>
                        <a:rPr lang="en-US" sz="1600" b="0" dirty="0" smtClean="0"/>
                        <a:t>Dependent variable / response / target / out put</a:t>
                      </a:r>
                      <a:endParaRPr lang="en-US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Records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A row in the DataFrame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96444"/>
              </p:ext>
            </p:extLst>
          </p:nvPr>
        </p:nvGraphicFramePr>
        <p:xfrm>
          <a:off x="1333500" y="4876800"/>
          <a:ext cx="670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371600"/>
                <a:gridCol w="1752600"/>
                <a:gridCol w="1905000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Assets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Approved?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Application 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ounded Rectangular Callout 6"/>
          <p:cNvSpPr/>
          <p:nvPr/>
        </p:nvSpPr>
        <p:spPr bwMode="auto">
          <a:xfrm>
            <a:off x="6743700" y="4114800"/>
            <a:ext cx="1295400" cy="609600"/>
          </a:xfrm>
          <a:prstGeom prst="wedgeRoundRectCallout">
            <a:avLst>
              <a:gd name="adj1" fmla="val -24407"/>
              <a:gd name="adj2" fmla="val 79589"/>
              <a:gd name="adj3" fmla="val 16667"/>
            </a:avLst>
          </a:prstGeom>
          <a:solidFill>
            <a:srgbClr val="B8CFFF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Outcome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686300" y="4114799"/>
            <a:ext cx="1295400" cy="565467"/>
          </a:xfrm>
          <a:prstGeom prst="wedgeRoundRectCallout">
            <a:avLst>
              <a:gd name="adj1" fmla="val -1175"/>
              <a:gd name="adj2" fmla="val 83386"/>
              <a:gd name="adj3" fmla="val 16667"/>
            </a:avLst>
          </a:prstGeom>
          <a:solidFill>
            <a:srgbClr val="B8CFFF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Feature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399335" y="4114799"/>
            <a:ext cx="1143965" cy="565468"/>
          </a:xfrm>
          <a:prstGeom prst="wedgeRoundRectCallout">
            <a:avLst>
              <a:gd name="adj1" fmla="val -1175"/>
              <a:gd name="adj2" fmla="val 83386"/>
              <a:gd name="adj3" fmla="val 16667"/>
            </a:avLst>
          </a:prstGeom>
          <a:solidFill>
            <a:srgbClr val="B8CFFF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Feature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11530" y="4114798"/>
            <a:ext cx="1560170" cy="565467"/>
          </a:xfrm>
          <a:prstGeom prst="wedgeRoundRectCallout">
            <a:avLst>
              <a:gd name="adj1" fmla="val -2962"/>
              <a:gd name="adj2" fmla="val 87480"/>
              <a:gd name="adj3" fmla="val 16667"/>
            </a:avLst>
          </a:prstGeom>
          <a:solidFill>
            <a:srgbClr val="B8CFFF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Dataframe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 rot="16200000">
            <a:off x="419100" y="5334000"/>
            <a:ext cx="533400" cy="838200"/>
          </a:xfrm>
          <a:prstGeom prst="wedgeRoundRectCallout">
            <a:avLst>
              <a:gd name="adj1" fmla="val -1175"/>
              <a:gd name="adj2" fmla="val 83386"/>
              <a:gd name="adj3" fmla="val 16667"/>
            </a:avLst>
          </a:prstGeom>
          <a:solidFill>
            <a:srgbClr val="B8CFFF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340" y="5562600"/>
            <a:ext cx="1264919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Row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0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data-practitioner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66700" y="947760"/>
          <a:ext cx="8851900" cy="5351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64"/>
                <a:gridCol w="2333683"/>
                <a:gridCol w="2766753"/>
                <a:gridCol w="2222500"/>
              </a:tblGrid>
              <a:tr h="45720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API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users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Data practitioners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Data Scientists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In a Nutshell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>
                          <a:solidFill>
                            <a:schemeClr val="bg2"/>
                          </a:solidFill>
                        </a:rPr>
                        <a:t>What</a:t>
                      </a:r>
                      <a:endParaRPr lang="en-US" sz="1600" b="1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>
                          <a:solidFill>
                            <a:schemeClr val="bg2"/>
                          </a:solidFill>
                        </a:rPr>
                        <a:t>What</a:t>
                      </a:r>
                      <a:r>
                        <a:rPr lang="en-US" sz="1600" b="1" i="1" baseline="0" dirty="0" smtClean="0">
                          <a:solidFill>
                            <a:schemeClr val="bg2"/>
                          </a:solidFill>
                        </a:rPr>
                        <a:t> &amp; Why</a:t>
                      </a:r>
                      <a:endParaRPr lang="en-US" sz="1600" b="1" i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 smtClean="0">
                          <a:solidFill>
                            <a:schemeClr val="bg2"/>
                          </a:solidFill>
                        </a:rPr>
                        <a:t>What, Why</a:t>
                      </a:r>
                      <a:r>
                        <a:rPr lang="en-US" sz="1600" b="1" i="1" baseline="0" dirty="0" smtClean="0">
                          <a:solidFill>
                            <a:schemeClr val="bg2"/>
                          </a:solidFill>
                        </a:rPr>
                        <a:t> &amp; How</a:t>
                      </a:r>
                      <a:endParaRPr lang="en-US" sz="1600" b="1" i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Background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developers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Developers, analysts, architects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Scientists (usually PhDs)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API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Knows the basics of API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Sound API knowledge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Excellent API Knowledge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Knowledge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No understanding of models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Knows the fundamentals of model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behinds API.</a:t>
                      </a:r>
                    </a:p>
                    <a:p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(Not necessarily the math / stats theories powering the model)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Has deep understanding of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 math / stats behind 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the model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Verify models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Copy-paste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and pray!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Knows how to test and improve the model.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Knows wide toolset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Knows how to test and improve the model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64588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Further </a:t>
                      </a:r>
                    </a:p>
                    <a:p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learning</a:t>
                      </a:r>
                      <a:endParaRPr lang="en-US" sz="1600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“ Is there a sample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code I can copy paste?”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Can</a:t>
                      </a:r>
                      <a:r>
                        <a:rPr lang="en-US" sz="1600" baseline="0" dirty="0" smtClean="0">
                          <a:solidFill>
                            <a:schemeClr val="bg2"/>
                          </a:solidFill>
                        </a:rPr>
                        <a:t> adopt new algorithms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Can adopt and </a:t>
                      </a:r>
                      <a:r>
                        <a:rPr lang="en-US" sz="1600" b="1" dirty="0" smtClean="0">
                          <a:solidFill>
                            <a:schemeClr val="bg2"/>
                          </a:solidFill>
                        </a:rPr>
                        <a:t>write</a:t>
                      </a:r>
                      <a:r>
                        <a:rPr lang="en-US" sz="1600" dirty="0" smtClean="0">
                          <a:solidFill>
                            <a:schemeClr val="bg2"/>
                          </a:solidFill>
                        </a:rPr>
                        <a:t> new algorithms</a:t>
                      </a:r>
                      <a:endParaRPr lang="en-US" sz="16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5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Decision-Trees-</a:t>
            </a:r>
            <a:r>
              <a:rPr lang="en-US" dirty="0" err="1"/>
              <a:t>Alogorithm</a:t>
            </a:r>
            <a:r>
              <a:rPr lang="en-US" dirty="0"/>
              <a:t>-Summary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940451"/>
              </p:ext>
            </p:extLst>
          </p:nvPr>
        </p:nvGraphicFramePr>
        <p:xfrm>
          <a:off x="428871" y="960102"/>
          <a:ext cx="8416679" cy="5344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/>
                <a:gridCol w="1493700"/>
                <a:gridCol w="2380159"/>
                <a:gridCol w="263525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Category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Sub Category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Example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Algorithms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Supervised</a:t>
                      </a:r>
                      <a:endParaRPr lang="en-US" sz="14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Regressions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Predict</a:t>
                      </a:r>
                      <a:r>
                        <a:rPr lang="en-US" sz="1400" b="0" baseline="0" dirty="0" smtClean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/>
                        <a:t>Predict stock price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Ridge,</a:t>
                      </a:r>
                      <a:r>
                        <a:rPr lang="en-US" sz="1400" b="0" baseline="0" dirty="0" smtClean="0"/>
                        <a:t> Lasso, </a:t>
                      </a:r>
                      <a:r>
                        <a:rPr lang="en-US" sz="1400" b="0" baseline="0" dirty="0" err="1" smtClean="0"/>
                        <a:t>ElasticNet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Classifications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Cancer or</a:t>
                      </a:r>
                      <a:r>
                        <a:rPr lang="en-US" sz="1400" b="0" baseline="0" dirty="0" smtClean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baseline="0" dirty="0" smtClean="0"/>
                        <a:t>Spam or not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K Nearest Neighbor(KNN)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Decision Trees</a:t>
                      </a:r>
                      <a:endParaRPr lang="en-US" sz="14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Classification</a:t>
                      </a:r>
                      <a:r>
                        <a:rPr lang="en-US" sz="1400" baseline="0" dirty="0" smtClean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Regression(predict stock prices)</a:t>
                      </a:r>
                      <a:endParaRPr lang="en-US" sz="1400" dirty="0"/>
                    </a:p>
                  </a:txBody>
                  <a:tcPr marL="81285" marR="81285" marT="40643" marB="4064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/>
                        <a:t>     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Random Forests</a:t>
                      </a:r>
                      <a:endParaRPr lang="en-US" sz="14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Unsupervised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Clustering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Cluster DNA data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Hierarchical</a:t>
                      </a:r>
                      <a:r>
                        <a:rPr lang="en-US" sz="1400" b="0" baseline="0" dirty="0" smtClean="0"/>
                        <a:t> clustering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reduction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Reducing number of dimensions in data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PCA</a:t>
                      </a:r>
                      <a:endParaRPr lang="en-US" sz="1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Recommendations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Recommend movies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 smtClean="0"/>
                        <a:t>Collaborative</a:t>
                      </a:r>
                      <a:r>
                        <a:rPr lang="en-US" sz="1400" b="0" baseline="0" dirty="0" smtClean="0"/>
                        <a:t> Filtering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591300" y="33528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9464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Dummy-Variables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18687"/>
              </p:ext>
            </p:extLst>
          </p:nvPr>
        </p:nvGraphicFramePr>
        <p:xfrm>
          <a:off x="190500" y="2499534"/>
          <a:ext cx="2057400" cy="247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295400"/>
              </a:tblGrid>
              <a:tr h="412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married</a:t>
                      </a:r>
                      <a:endParaRPr lang="en-US" sz="18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single</a:t>
                      </a:r>
                      <a:endParaRPr lang="en-US" sz="18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married</a:t>
                      </a:r>
                      <a:endParaRPr lang="en-US" sz="18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Divorced</a:t>
                      </a:r>
                      <a:endParaRPr lang="en-US" sz="18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/>
                        <a:t>single</a:t>
                      </a:r>
                      <a:endParaRPr lang="en-US" sz="1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00618"/>
              </p:ext>
            </p:extLst>
          </p:nvPr>
        </p:nvGraphicFramePr>
        <p:xfrm>
          <a:off x="2933700" y="2498936"/>
          <a:ext cx="1828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97"/>
                <a:gridCol w="13972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idx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91682"/>
              </p:ext>
            </p:extLst>
          </p:nvPr>
        </p:nvGraphicFramePr>
        <p:xfrm>
          <a:off x="5448300" y="2498936"/>
          <a:ext cx="3746500" cy="2412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91"/>
                <a:gridCol w="1259180"/>
                <a:gridCol w="858517"/>
                <a:gridCol w="1101912"/>
              </a:tblGrid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</a:t>
                      </a:r>
                    </a:p>
                    <a:p>
                      <a:r>
                        <a:rPr lang="en-US" sz="1600" dirty="0" smtClean="0"/>
                        <a:t>married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</a:t>
                      </a:r>
                    </a:p>
                    <a:p>
                      <a:r>
                        <a:rPr lang="en-US" sz="1600" dirty="0" smtClean="0"/>
                        <a:t>single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 </a:t>
                      </a:r>
                    </a:p>
                    <a:p>
                      <a:r>
                        <a:rPr lang="en-US" sz="1600" dirty="0" smtClean="0"/>
                        <a:t>divorced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2351059" y="3581400"/>
            <a:ext cx="506441" cy="457200"/>
          </a:xfrm>
          <a:prstGeom prst="rightArrow">
            <a:avLst/>
          </a:prstGeom>
          <a:solidFill>
            <a:srgbClr val="C175C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865659" y="3615159"/>
            <a:ext cx="506441" cy="457200"/>
          </a:xfrm>
          <a:prstGeom prst="rightArrow">
            <a:avLst/>
          </a:prstGeom>
          <a:solidFill>
            <a:srgbClr val="C175C8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factorization-0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18355"/>
              </p:ext>
            </p:extLst>
          </p:nvPr>
        </p:nvGraphicFramePr>
        <p:xfrm>
          <a:off x="704850" y="2499534"/>
          <a:ext cx="2057400" cy="247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295400"/>
              </a:tblGrid>
              <a:tr h="412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married</a:t>
                      </a:r>
                      <a:endParaRPr lang="en-US" sz="16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single</a:t>
                      </a:r>
                      <a:endParaRPr lang="en-US" sz="16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married</a:t>
                      </a:r>
                      <a:endParaRPr lang="en-US" sz="16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Divorced</a:t>
                      </a:r>
                      <a:endParaRPr lang="en-US" sz="16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single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17934"/>
              </p:ext>
            </p:extLst>
          </p:nvPr>
        </p:nvGraphicFramePr>
        <p:xfrm>
          <a:off x="6000750" y="2499534"/>
          <a:ext cx="1440180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</a:p>
                    <a:p>
                      <a:r>
                        <a:rPr lang="en-US" sz="1600" dirty="0" err="1" smtClean="0"/>
                        <a:t>idx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3124200" y="2499534"/>
            <a:ext cx="2514600" cy="2433320"/>
          </a:xfrm>
          <a:prstGeom prst="rightArrow">
            <a:avLst/>
          </a:prstGeom>
          <a:solidFill>
            <a:srgbClr val="D6B8EB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aseline="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18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feature-envgineering-1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81100" y="1485503"/>
          <a:ext cx="6858000" cy="331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371600"/>
                <a:gridCol w="1600200"/>
                <a:gridCol w="2286000"/>
              </a:tblGrid>
              <a:tr h="83120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82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House 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Price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82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Sq.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</a:rPr>
                        <a:t>ft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2782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Price / sq.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feet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27241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San</a:t>
                      </a:r>
                      <a:r>
                        <a:rPr lang="en-US" sz="1800" b="0" i="0" baseline="0" dirty="0" smtClean="0">
                          <a:solidFill>
                            <a:schemeClr val="bg2"/>
                          </a:solidFill>
                        </a:rPr>
                        <a:t> Jose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$ 800k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2000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$ 400 / sqft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609351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Mountain</a:t>
                      </a:r>
                    </a:p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View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$ 1,200 k</a:t>
                      </a:r>
                    </a:p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(1.2M)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1500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$ 800 / sqft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806973"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chemeClr val="bg2"/>
                          </a:solidFill>
                        </a:rPr>
                        <a:t>San</a:t>
                      </a:r>
                    </a:p>
                    <a:p>
                      <a:r>
                        <a:rPr lang="en-US" sz="1800" b="1" i="0" dirty="0" smtClean="0">
                          <a:solidFill>
                            <a:schemeClr val="bg2"/>
                          </a:solidFill>
                        </a:rPr>
                        <a:t>Francisco</a:t>
                      </a:r>
                      <a:endParaRPr lang="en-US" sz="1800" b="1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chemeClr val="bg2"/>
                          </a:solidFill>
                        </a:rPr>
                        <a:t>$ 1,000 k</a:t>
                      </a:r>
                    </a:p>
                    <a:p>
                      <a:r>
                        <a:rPr lang="en-US" sz="1800" b="1" i="0" dirty="0" smtClean="0">
                          <a:solidFill>
                            <a:schemeClr val="bg2"/>
                          </a:solidFill>
                        </a:rPr>
                        <a:t>(1 M)</a:t>
                      </a:r>
                      <a:endParaRPr lang="en-US" sz="1800" b="1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chemeClr val="bg2"/>
                          </a:solidFill>
                        </a:rPr>
                        <a:t>1000</a:t>
                      </a:r>
                      <a:endParaRPr lang="en-US" sz="1800" b="1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dirty="0" smtClean="0">
                          <a:solidFill>
                            <a:schemeClr val="bg2"/>
                          </a:solidFill>
                        </a:rPr>
                        <a:t>$ 1000 / sqft</a:t>
                      </a:r>
                      <a:endParaRPr lang="en-US" sz="1800" b="1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609351"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Gilroy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$ 700 k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4000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 smtClean="0">
                          <a:solidFill>
                            <a:schemeClr val="bg2"/>
                          </a:solidFill>
                        </a:rPr>
                        <a:t>$ 175 / sqft</a:t>
                      </a:r>
                      <a:endParaRPr lang="en-US" sz="1800" b="0" i="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87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Feature-Extraction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14573"/>
              </p:ext>
            </p:extLst>
          </p:nvPr>
        </p:nvGraphicFramePr>
        <p:xfrm>
          <a:off x="647698" y="1346200"/>
          <a:ext cx="8153404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1164772"/>
                <a:gridCol w="1164772"/>
                <a:gridCol w="1164772"/>
                <a:gridCol w="1164772"/>
                <a:gridCol w="1164772"/>
                <a:gridCol w="11647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 _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Zipcode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 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Owns a Home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Joe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11111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Jane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22222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Married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2247900" y="2833433"/>
            <a:ext cx="609600" cy="595567"/>
          </a:xfrm>
          <a:prstGeom prst="downArrow">
            <a:avLst/>
          </a:prstGeom>
          <a:solidFill>
            <a:srgbClr val="6CC2FC"/>
          </a:solidFill>
          <a:ln w="12700" cap="flat" cmpd="sng" algn="ctr">
            <a:solidFill>
              <a:srgbClr val="6CC2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71098"/>
              </p:ext>
            </p:extLst>
          </p:nvPr>
        </p:nvGraphicFramePr>
        <p:xfrm>
          <a:off x="647698" y="3505200"/>
          <a:ext cx="8153404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/>
                <a:gridCol w="1164772"/>
                <a:gridCol w="1164772"/>
                <a:gridCol w="1164772"/>
                <a:gridCol w="1164772"/>
                <a:gridCol w="1164772"/>
                <a:gridCol w="1164772"/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Marital status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Owns a Home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Married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Bent-Up Arrow 7"/>
          <p:cNvSpPr/>
          <p:nvPr/>
        </p:nvSpPr>
        <p:spPr bwMode="auto">
          <a:xfrm rot="5400000">
            <a:off x="2423826" y="4858354"/>
            <a:ext cx="1093408" cy="1140460"/>
          </a:xfrm>
          <a:prstGeom prst="bentUpArrow">
            <a:avLst>
              <a:gd name="adj1" fmla="val 33426"/>
              <a:gd name="adj2" fmla="val 24036"/>
              <a:gd name="adj3" fmla="val 32082"/>
            </a:avLst>
          </a:prstGeom>
          <a:solidFill>
            <a:srgbClr val="6CC2FC"/>
          </a:solidFill>
          <a:ln w="12700" cap="flat" cmpd="sng" algn="ctr">
            <a:solidFill>
              <a:srgbClr val="6CC2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48100" y="5334000"/>
            <a:ext cx="1676400" cy="590550"/>
          </a:xfrm>
          <a:prstGeom prst="rect">
            <a:avLst/>
          </a:prstGeom>
          <a:solidFill>
            <a:srgbClr val="F4B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96102" y="5444331"/>
            <a:ext cx="1905000" cy="369887"/>
          </a:xfrm>
          <a:prstGeom prst="rect">
            <a:avLst/>
          </a:prstGeom>
          <a:solidFill>
            <a:srgbClr val="A7DBFD"/>
          </a:solidFill>
          <a:ln w="12700" cap="flat" cmpd="sng" algn="ctr">
            <a:solidFill>
              <a:srgbClr val="6CC2F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Limit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5829301" y="5429250"/>
            <a:ext cx="762000" cy="4953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57500" y="2927143"/>
            <a:ext cx="2362200" cy="39549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1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one-hot-encoding-09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90500" y="2499534"/>
          <a:ext cx="2057400" cy="2472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1295400"/>
              </a:tblGrid>
              <a:tr h="41208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endParaRPr lang="en-US" sz="160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married</a:t>
                      </a:r>
                      <a:endParaRPr lang="en-US" sz="16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single</a:t>
                      </a:r>
                      <a:endParaRPr lang="en-US" sz="16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married</a:t>
                      </a:r>
                      <a:endParaRPr lang="en-US" sz="16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Divorced</a:t>
                      </a:r>
                      <a:endParaRPr lang="en-US" sz="1600" b="0" dirty="0"/>
                    </a:p>
                  </a:txBody>
                  <a:tcPr/>
                </a:tc>
              </a:tr>
              <a:tr h="412086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single</a:t>
                      </a:r>
                      <a:endParaRPr lang="en-US" sz="16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933700" y="2498936"/>
          <a:ext cx="1828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97"/>
                <a:gridCol w="139720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Status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idx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44348"/>
              </p:ext>
            </p:extLst>
          </p:nvPr>
        </p:nvGraphicFramePr>
        <p:xfrm>
          <a:off x="5448300" y="2498936"/>
          <a:ext cx="3746500" cy="2412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891"/>
                <a:gridCol w="1259180"/>
                <a:gridCol w="858517"/>
                <a:gridCol w="1101912"/>
              </a:tblGrid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</a:t>
                      </a:r>
                    </a:p>
                    <a:p>
                      <a:r>
                        <a:rPr lang="en-US" sz="1600" dirty="0" smtClean="0"/>
                        <a:t>married</a:t>
                      </a:r>
                      <a:endParaRPr lang="en-US" sz="1600" dirty="0"/>
                    </a:p>
                  </a:txBody>
                  <a:tcPr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</a:t>
                      </a:r>
                    </a:p>
                    <a:p>
                      <a:r>
                        <a:rPr lang="en-US" sz="1600" dirty="0" smtClean="0"/>
                        <a:t>single</a:t>
                      </a:r>
                      <a:endParaRPr lang="en-US" sz="1600" dirty="0"/>
                    </a:p>
                  </a:txBody>
                  <a:tcPr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 </a:t>
                      </a:r>
                    </a:p>
                    <a:p>
                      <a:r>
                        <a:rPr lang="en-US" sz="1600" dirty="0" smtClean="0"/>
                        <a:t>divorced</a:t>
                      </a:r>
                      <a:endParaRPr lang="en-US" sz="1600" dirty="0"/>
                    </a:p>
                  </a:txBody>
                  <a:tcPr>
                    <a:solidFill>
                      <a:srgbClr val="0794FF"/>
                    </a:solidFill>
                  </a:tcPr>
                </a:tc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6660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00-04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790700" y="1066800"/>
          <a:ext cx="5638800" cy="3031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939800"/>
                <a:gridCol w="939800"/>
                <a:gridCol w="939800"/>
                <a:gridCol w="939800"/>
                <a:gridCol w="939800"/>
              </a:tblGrid>
              <a:tr h="61491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User/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i4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i5</a:t>
                      </a:r>
                      <a:endParaRPr lang="en-US" sz="1800" b="1" dirty="0"/>
                    </a:p>
                  </a:txBody>
                  <a:tcPr/>
                </a:tc>
              </a:tr>
              <a:tr h="50090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</a:tr>
              <a:tr h="45921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u2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baseline="0" dirty="0" smtClean="0"/>
                        <a:t>u3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</a:tr>
              <a:tr h="5009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u4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/>
                </a:tc>
              </a:tr>
              <a:tr h="42945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u5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790700" y="4474506"/>
          <a:ext cx="4727335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467"/>
                <a:gridCol w="945467"/>
                <a:gridCol w="945467"/>
                <a:gridCol w="945467"/>
                <a:gridCol w="945467"/>
              </a:tblGrid>
              <a:tr h="63959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i2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1" dirty="0" smtClean="0"/>
                        <a:t>i4</a:t>
                      </a:r>
                      <a:endParaRPr lang="en-US" sz="1800" b="1" dirty="0"/>
                    </a:p>
                  </a:txBody>
                  <a:tcPr/>
                </a:tc>
              </a:tr>
              <a:tr h="51719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u1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5</a:t>
                      </a:r>
                      <a:endParaRPr lang="en-US" sz="1800" b="0" dirty="0"/>
                    </a:p>
                  </a:txBody>
                  <a:tcPr/>
                </a:tc>
              </a:tr>
              <a:tr h="4434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 b="0" dirty="0" smtClean="0"/>
                        <a:t>u5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4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1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800" b="0" dirty="0" smtClean="0"/>
                        <a:t>3</a:t>
                      </a:r>
                      <a:endParaRPr lang="en-US" sz="18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800" b="0" dirty="0" smtClean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2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960"/>
              </p:ext>
            </p:extLst>
          </p:nvPr>
        </p:nvGraphicFramePr>
        <p:xfrm>
          <a:off x="1562100" y="2133600"/>
          <a:ext cx="62484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/>
                <a:gridCol w="1562100"/>
                <a:gridCol w="1562100"/>
                <a:gridCol w="15621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Independent variables / predictors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outcome</a:t>
                      </a:r>
                      <a:endParaRPr lang="en-US" dirty="0"/>
                    </a:p>
                  </a:txBody>
                  <a:tcPr>
                    <a:solidFill>
                      <a:srgbClr val="86E2A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Rank</a:t>
                      </a:r>
                    </a:p>
                    <a:p>
                      <a:r>
                        <a:rPr lang="en-US" dirty="0" smtClean="0"/>
                        <a:t>(1,2,3,4)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Admitted?</a:t>
                      </a:r>
                      <a:endParaRPr lang="en-US" dirty="0"/>
                    </a:p>
                  </a:txBody>
                  <a:tcPr>
                    <a:solidFill>
                      <a:srgbClr val="86E2A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86E2A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86E2A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86E2A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86E2A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1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Regressions-Generic-01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122832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/>
                <a:gridCol w="1493700"/>
                <a:gridCol w="2380159"/>
                <a:gridCol w="263525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Sub 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Example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Algorithms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Supervised</a:t>
                      </a:r>
                      <a:endParaRPr 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Regressions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Predict</a:t>
                      </a:r>
                      <a:r>
                        <a:rPr lang="en-US" sz="1200" b="0" baseline="0" dirty="0" smtClean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 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Ridge,</a:t>
                      </a:r>
                      <a:r>
                        <a:rPr lang="en-US" sz="1200" b="0" baseline="0" dirty="0" smtClean="0"/>
                        <a:t> Lasso, </a:t>
                      </a:r>
                      <a:r>
                        <a:rPr lang="en-US" sz="1200" b="0" baseline="0" dirty="0" err="1" smtClean="0"/>
                        <a:t>ElasticNet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Classifications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Cancer or</a:t>
                      </a:r>
                      <a:r>
                        <a:rPr lang="en-US" sz="1200" b="0" baseline="0" dirty="0" smtClean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 Nearest Neighbor(KNN)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Decision Trees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Classification</a:t>
                      </a:r>
                      <a:r>
                        <a:rPr lang="en-US" sz="1200" b="0" baseline="0" dirty="0" smtClean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Random Forests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Unsupervised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Clustering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Cluster DNA data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Hierarchical</a:t>
                      </a:r>
                      <a:r>
                        <a:rPr lang="en-US" sz="1200" b="0" baseline="0" dirty="0" smtClean="0"/>
                        <a:t> clustering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reduction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Reducing number of dimensions in data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PCA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Recommendations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Recommend movies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Collaborative</a:t>
                      </a:r>
                      <a:r>
                        <a:rPr lang="en-US" sz="1200" b="0" baseline="0" dirty="0" smtClean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438900" y="14478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7236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Regressions-Generic-02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16557"/>
              </p:ext>
            </p:extLst>
          </p:nvPr>
        </p:nvGraphicFramePr>
        <p:xfrm>
          <a:off x="428871" y="960102"/>
          <a:ext cx="8416679" cy="475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/>
                <a:gridCol w="1493700"/>
                <a:gridCol w="2380159"/>
                <a:gridCol w="263525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Sub 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Example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Algorithms</a:t>
                      </a:r>
                      <a:endParaRPr lang="en-US" sz="1200" b="1" dirty="0"/>
                    </a:p>
                  </a:txBody>
                  <a:tcPr/>
                </a:tc>
              </a:tr>
              <a:tr h="7264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Supervised</a:t>
                      </a:r>
                      <a:endParaRPr 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Regressions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Predict</a:t>
                      </a:r>
                      <a:r>
                        <a:rPr lang="en-US" sz="1200" b="0" baseline="0" dirty="0" smtClean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Predict stock price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  Linear Regression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Classifications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Cancer or</a:t>
                      </a:r>
                      <a:r>
                        <a:rPr lang="en-US" sz="1200" b="0" baseline="0" dirty="0" smtClean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 Nearest Neighbor(KNN)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Decision Trees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Classification</a:t>
                      </a:r>
                      <a:r>
                        <a:rPr lang="en-US" sz="1200" b="0" baseline="0" dirty="0" smtClean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Random Forests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Unsupervised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Clustering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Cluster DNA data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Hierarchical</a:t>
                      </a:r>
                      <a:r>
                        <a:rPr lang="en-US" sz="1200" b="0" baseline="0" dirty="0" smtClean="0"/>
                        <a:t> clustering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reduction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Reducing number of dimensions in data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PCA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Recommendations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Recommend movies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Collaborative</a:t>
                      </a:r>
                      <a:r>
                        <a:rPr lang="en-US" sz="1200" b="0" baseline="0" dirty="0" smtClean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438900" y="14478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030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Regressions-Generic-06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78682"/>
              </p:ext>
            </p:extLst>
          </p:nvPr>
        </p:nvGraphicFramePr>
        <p:xfrm>
          <a:off x="428871" y="960102"/>
          <a:ext cx="8416679" cy="475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/>
                <a:gridCol w="1493700"/>
                <a:gridCol w="2380159"/>
                <a:gridCol w="263525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Sub 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Example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Algorithms</a:t>
                      </a:r>
                      <a:endParaRPr lang="en-US" sz="1200" b="1" dirty="0"/>
                    </a:p>
                  </a:txBody>
                  <a:tcPr/>
                </a:tc>
              </a:tr>
              <a:tr h="72645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Supervised</a:t>
                      </a:r>
                      <a:endParaRPr 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Regressions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Predict</a:t>
                      </a:r>
                      <a:r>
                        <a:rPr lang="en-US" sz="1200" b="0" baseline="0" dirty="0" smtClean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Predict stock price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 Linear Regression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Classifications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Cancer or</a:t>
                      </a:r>
                      <a:r>
                        <a:rPr lang="en-US" sz="1200" b="0" baseline="0" dirty="0" smtClean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Spam or not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   </a:t>
                      </a:r>
                      <a:r>
                        <a:rPr lang="en-US" sz="1200" b="1" dirty="0" smtClean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 Nearest Neighbor(KNN)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Decision Trees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Classification</a:t>
                      </a:r>
                      <a:r>
                        <a:rPr lang="en-US" sz="1200" b="0" baseline="0" dirty="0" smtClean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Random Forests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Unsupervised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Clustering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Cluster DNA data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Hierarchical</a:t>
                      </a:r>
                      <a:r>
                        <a:rPr lang="en-US" sz="1200" b="0" baseline="0" dirty="0" smtClean="0"/>
                        <a:t> clustering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reduction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Reducing number of dimensions in data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PCA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Recommendations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Recommend movies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Collaborative</a:t>
                      </a:r>
                      <a:r>
                        <a:rPr lang="en-US" sz="1200" b="0" baseline="0" dirty="0" smtClean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438900" y="22098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30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64624"/>
              </p:ext>
            </p:extLst>
          </p:nvPr>
        </p:nvGraphicFramePr>
        <p:xfrm>
          <a:off x="3009900" y="1447800"/>
          <a:ext cx="3505200" cy="4508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530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 smtClean="0"/>
                        <a:t>Meal</a:t>
                      </a:r>
                      <a:r>
                        <a:rPr lang="en-US" sz="2000" baseline="0" dirty="0" smtClean="0"/>
                        <a:t> #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Tip</a:t>
                      </a:r>
                      <a:r>
                        <a:rPr lang="en-US" sz="2000" baseline="0" dirty="0" smtClean="0"/>
                        <a:t> ($)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smtClean="0"/>
                        <a:t>Residual</a:t>
                      </a:r>
                      <a:endParaRPr lang="en-US" sz="200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+2</a:t>
                      </a:r>
                      <a:endParaRPr lang="en-US" sz="200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-3</a:t>
                      </a:r>
                      <a:endParaRPr lang="en-US" sz="200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+3</a:t>
                      </a:r>
                      <a:endParaRPr lang="en-US" sz="200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-2</a:t>
                      </a:r>
                      <a:endParaRPr lang="en-US" sz="200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+5</a:t>
                      </a:r>
                      <a:endParaRPr lang="en-US" sz="200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-5</a:t>
                      </a:r>
                      <a:endParaRPr lang="en-US" sz="200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sum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82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Session-Unsupervised-Learning-Why-Dimensionality-Reduction--0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64877"/>
              </p:ext>
            </p:extLst>
          </p:nvPr>
        </p:nvGraphicFramePr>
        <p:xfrm>
          <a:off x="190500" y="2667000"/>
          <a:ext cx="50546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920"/>
                <a:gridCol w="1010920"/>
                <a:gridCol w="1010920"/>
                <a:gridCol w="1010920"/>
                <a:gridCol w="1010920"/>
              </a:tblGrid>
              <a:tr h="46966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Height (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cm)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(kg)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Height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</a:rPr>
                        <a:t>ft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Weight</a:t>
                      </a:r>
                    </a:p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en-US" sz="1400" dirty="0" err="1" smtClean="0">
                          <a:solidFill>
                            <a:schemeClr val="bg2"/>
                          </a:solidFill>
                        </a:rPr>
                        <a:t>lb</a:t>
                      </a:r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Shoe size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3023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173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5.7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</a:tr>
              <a:tr h="3023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175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5.7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9.5</a:t>
                      </a:r>
                      <a:endParaRPr lang="en-US" sz="1400" dirty="0"/>
                    </a:p>
                  </a:txBody>
                  <a:tcPr/>
                </a:tc>
              </a:tr>
              <a:tr h="3023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178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/>
                </a:tc>
              </a:tr>
              <a:tr h="3023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180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5.9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10.5</a:t>
                      </a:r>
                      <a:endParaRPr lang="en-US" sz="1400" dirty="0"/>
                    </a:p>
                  </a:txBody>
                  <a:tcPr/>
                </a:tc>
              </a:tr>
              <a:tr h="30230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186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6.1</a:t>
                      </a:r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V="1">
            <a:off x="5803739" y="2630329"/>
            <a:ext cx="0" cy="20802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5803739" y="4710589"/>
            <a:ext cx="314976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5981700" y="2782729"/>
            <a:ext cx="2514600" cy="17526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6096001" y="4230529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626861" y="4180999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819900" y="3700999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7297420" y="3438050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7231380" y="3700999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7658100" y="3453230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itchFamily="-110" charset="0"/>
              </a:rPr>
              <a:t>c</a:t>
            </a: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940040" y="2974182"/>
            <a:ext cx="99060" cy="99060"/>
          </a:xfrm>
          <a:prstGeom prst="ellipse">
            <a:avLst/>
          </a:prstGeom>
          <a:solidFill>
            <a:srgbClr val="FFC000"/>
          </a:solidFill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7475220" y="3613429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7330440" y="3278148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7740015" y="3150365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8104505" y="3138012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6700521" y="3847625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6402070" y="4341655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7247890" y="3854292"/>
            <a:ext cx="99060" cy="99060"/>
          </a:xfrm>
          <a:prstGeom prst="ellipse">
            <a:avLst/>
          </a:prstGeom>
          <a:solidFill>
            <a:srgbClr val="92D050"/>
          </a:solidFill>
          <a:ln w="28575" cap="flat" cmpd="sng" algn="ctr">
            <a:solidFill>
              <a:srgbClr val="8BBA5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8485031" y="4733450"/>
            <a:ext cx="512919" cy="3048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err="1" smtClean="0">
                <a:ln>
                  <a:noFill/>
                </a:ln>
                <a:solidFill>
                  <a:srgbClr val="356F69"/>
                </a:solidFill>
                <a:effectLst/>
                <a:latin typeface="CountryBlueprint" panose="00000400000000000000" pitchFamily="2" charset="2"/>
              </a:rPr>
              <a:t>ft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rgbClr val="356F69"/>
              </a:solidFill>
              <a:effectLst/>
              <a:latin typeface="CountryBlueprint" panose="00000400000000000000" pitchFamily="2" charset="2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5341620" y="2630328"/>
            <a:ext cx="462119" cy="18597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rgbClr val="C45D14"/>
                </a:solidFill>
                <a:effectLst/>
                <a:latin typeface="CountryBlueprint" panose="00000400000000000000" pitchFamily="2" charset="2"/>
              </a:rPr>
              <a:t>cm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rgbClr val="C45D14"/>
              </a:solidFill>
              <a:effectLst/>
              <a:latin typeface="CountryBlueprint" panose="000004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80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String-Indexer-06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90463"/>
              </p:ext>
            </p:extLst>
          </p:nvPr>
        </p:nvGraphicFramePr>
        <p:xfrm>
          <a:off x="1104900" y="1671304"/>
          <a:ext cx="2286000" cy="3580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050"/>
                <a:gridCol w="1504950"/>
              </a:tblGrid>
              <a:tr h="4475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color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</a:tr>
              <a:tr h="44755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543300" y="2971800"/>
            <a:ext cx="1981200" cy="1240801"/>
          </a:xfrm>
          <a:prstGeom prst="rightArrow">
            <a:avLst/>
          </a:prstGeom>
          <a:solidFill>
            <a:srgbClr val="80008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Indexer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01265"/>
              </p:ext>
            </p:extLst>
          </p:nvPr>
        </p:nvGraphicFramePr>
        <p:xfrm>
          <a:off x="5676900" y="1671304"/>
          <a:ext cx="3041649" cy="3580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671"/>
                <a:gridCol w="1207489"/>
                <a:gridCol w="1207489"/>
              </a:tblGrid>
              <a:tr h="544835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color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Color</a:t>
                      </a:r>
                    </a:p>
                    <a:p>
                      <a:r>
                        <a:rPr lang="en-US" dirty="0" smtClean="0">
                          <a:solidFill>
                            <a:schemeClr val="bg2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yellow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0054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2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Sum-of-Squared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36855"/>
              </p:ext>
            </p:extLst>
          </p:nvPr>
        </p:nvGraphicFramePr>
        <p:xfrm>
          <a:off x="2171700" y="1358763"/>
          <a:ext cx="5562599" cy="425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689"/>
                <a:gridCol w="1024689"/>
                <a:gridCol w="1537034"/>
                <a:gridCol w="1976187"/>
              </a:tblGrid>
              <a:tr h="53005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Meal</a:t>
                      </a:r>
                      <a:r>
                        <a:rPr lang="en-US" sz="2000" b="1" baseline="0" dirty="0" smtClean="0"/>
                        <a:t> #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/>
                        <a:t>Tip</a:t>
                      </a:r>
                      <a:r>
                        <a:rPr lang="en-US" sz="2000" b="1" baseline="0" dirty="0" smtClean="0"/>
                        <a:t> ($)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 smtClean="0"/>
                        <a:t>Residual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Residual </a:t>
                      </a:r>
                      <a:r>
                        <a:rPr lang="en-US" sz="2000" b="1" kern="1200" baseline="30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+2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-3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9</a:t>
                      </a:r>
                      <a:endParaRPr lang="en-US" sz="2000" b="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3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13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+3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9</a:t>
                      </a:r>
                      <a:endParaRPr lang="en-US" sz="2000" b="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8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-2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4</a:t>
                      </a:r>
                      <a:endParaRPr lang="en-US" sz="2000" b="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+5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25</a:t>
                      </a:r>
                      <a:endParaRPr lang="en-US" sz="2000" b="0" dirty="0"/>
                    </a:p>
                  </a:txBody>
                  <a:tcPr/>
                </a:tc>
              </a:tr>
              <a:tr h="151310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7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-5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25</a:t>
                      </a:r>
                      <a:endParaRPr lang="en-US" sz="2000" b="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</a:tr>
              <a:tr h="475894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sum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76</a:t>
                      </a:r>
                      <a:endParaRPr lang="en-US" sz="20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93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Threshold-01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931464"/>
              </p:ext>
            </p:extLst>
          </p:nvPr>
        </p:nvGraphicFramePr>
        <p:xfrm>
          <a:off x="1714500" y="720464"/>
          <a:ext cx="5867401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61"/>
                <a:gridCol w="1004670"/>
                <a:gridCol w="1747028"/>
                <a:gridCol w="1854542"/>
              </a:tblGrid>
              <a:tr h="2302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Predicted Condition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383707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Threshold=0.7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Predicted</a:t>
                      </a:r>
                      <a:r>
                        <a:rPr lang="en-US" sz="1200" b="1" baseline="0" dirty="0" smtClean="0"/>
                        <a:t> Spam</a:t>
                      </a:r>
                      <a:endParaRPr lang="en-US" sz="12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Predicted Not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Spam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844155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 smtClean="0"/>
                        <a:t>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 smtClean="0"/>
                        <a:t>(n = 120)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True</a:t>
                      </a:r>
                      <a:r>
                        <a:rPr lang="en-US" sz="12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(n = 90)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TPR=TP 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=90 / 120=</a:t>
                      </a:r>
                      <a:r>
                        <a:rPr lang="en-US" sz="1200" b="1" baseline="0" dirty="0" smtClean="0"/>
                        <a:t>75%</a:t>
                      </a:r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False</a:t>
                      </a:r>
                      <a:r>
                        <a:rPr lang="en-US" sz="1200" baseline="0" dirty="0" smtClean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(n = 30)</a:t>
                      </a:r>
                      <a:endParaRPr lang="en-US" sz="12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</a:tr>
              <a:tr h="869450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Not</a:t>
                      </a:r>
                      <a:r>
                        <a:rPr lang="en-US" sz="1200" b="1" baseline="0" dirty="0" smtClean="0"/>
                        <a:t> Spam</a:t>
                      </a:r>
                      <a:endParaRPr lang="en-US" sz="1200" b="1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(n = 80)</a:t>
                      </a:r>
                      <a:endParaRPr lang="en-US" sz="12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False</a:t>
                      </a:r>
                      <a:r>
                        <a:rPr lang="en-US" sz="12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(n = 10)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FPR=FP/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=10 / 80=</a:t>
                      </a:r>
                      <a:r>
                        <a:rPr lang="en-US" sz="1200" b="1" baseline="0" dirty="0" smtClean="0"/>
                        <a:t>12.5%</a:t>
                      </a:r>
                      <a:endParaRPr lang="en-US" sz="12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6718"/>
              </p:ext>
            </p:extLst>
          </p:nvPr>
        </p:nvGraphicFramePr>
        <p:xfrm>
          <a:off x="1714500" y="3566160"/>
          <a:ext cx="58674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162"/>
                <a:gridCol w="1004670"/>
                <a:gridCol w="1747027"/>
                <a:gridCol w="1854542"/>
              </a:tblGrid>
              <a:tr h="2577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Predicted Condition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</a:tr>
              <a:tr h="601361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Threshold=0.8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(higher)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Predicted</a:t>
                      </a:r>
                      <a:r>
                        <a:rPr lang="en-US" sz="1200" b="1" baseline="0" dirty="0" smtClean="0"/>
                        <a:t> Spam</a:t>
                      </a:r>
                      <a:endParaRPr lang="en-US" sz="12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Predicted Not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Spam</a:t>
                      </a:r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1116813">
                <a:tc row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Actual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Condition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(n=200)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 smtClean="0"/>
                        <a:t>Spam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baseline="0" dirty="0" smtClean="0"/>
                        <a:t>(n = 120)</a:t>
                      </a:r>
                      <a:endParaRPr lang="en-US" sz="1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True</a:t>
                      </a:r>
                      <a:r>
                        <a:rPr lang="en-US" sz="12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(n = 70)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TPR=TP 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=70 / 120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=</a:t>
                      </a:r>
                      <a:r>
                        <a:rPr lang="en-US" sz="1200" b="1" baseline="0" dirty="0" smtClean="0"/>
                        <a:t>58.33%</a:t>
                      </a:r>
                      <a:endParaRPr lang="en-US" sz="12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False</a:t>
                      </a:r>
                      <a:r>
                        <a:rPr lang="en-US" sz="1200" baseline="0" dirty="0" smtClean="0"/>
                        <a:t> 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(n = 50)</a:t>
                      </a:r>
                      <a:endParaRPr lang="en-US" sz="1200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</a:tr>
              <a:tr h="1116813">
                <a:tc vMerge="1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Not</a:t>
                      </a:r>
                      <a:r>
                        <a:rPr lang="en-US" sz="1200" b="1" baseline="0" dirty="0" smtClean="0"/>
                        <a:t> Spam</a:t>
                      </a:r>
                      <a:endParaRPr lang="en-US" sz="1200" b="1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(n = 80)</a:t>
                      </a:r>
                      <a:endParaRPr lang="en-US" sz="12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False</a:t>
                      </a:r>
                      <a:r>
                        <a:rPr lang="en-US" sz="1200" baseline="0" dirty="0" smtClean="0"/>
                        <a:t> Positive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(n = 8)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FPR=FP/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Negative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=8/ 80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aseline="0" dirty="0" smtClean="0"/>
                        <a:t>=</a:t>
                      </a:r>
                      <a:r>
                        <a:rPr lang="en-US" sz="1200" b="1" baseline="0" dirty="0" smtClean="0"/>
                        <a:t>10%</a:t>
                      </a:r>
                      <a:endParaRPr lang="en-US" sz="1200" b="1" dirty="0"/>
                    </a:p>
                  </a:txBody>
                  <a:tcPr>
                    <a:solidFill>
                      <a:srgbClr val="FFB3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True negative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 smtClean="0"/>
                        <a:t>(n = 72)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7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Transformers-03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05100"/>
              </p:ext>
            </p:extLst>
          </p:nvPr>
        </p:nvGraphicFramePr>
        <p:xfrm>
          <a:off x="742950" y="3051858"/>
          <a:ext cx="26670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/>
                <a:gridCol w="889000"/>
                <a:gridCol w="889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743325" y="3145234"/>
            <a:ext cx="2514600" cy="95646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19326"/>
              </p:ext>
            </p:extLst>
          </p:nvPr>
        </p:nvGraphicFramePr>
        <p:xfrm>
          <a:off x="6591300" y="3048000"/>
          <a:ext cx="20447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0"/>
                <a:gridCol w="102235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42900" y="3048000"/>
          <a:ext cx="306705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350"/>
                <a:gridCol w="1022350"/>
                <a:gridCol w="102235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743325" y="3145234"/>
            <a:ext cx="2514600" cy="95646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Estimator. </a:t>
            </a:r>
            <a:r>
              <a:rPr lang="en-US" sz="2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it()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exagon 7"/>
          <p:cNvSpPr/>
          <p:nvPr/>
        </p:nvSpPr>
        <p:spPr bwMode="auto">
          <a:xfrm>
            <a:off x="6591300" y="3048000"/>
            <a:ext cx="1752600" cy="1143000"/>
          </a:xfrm>
          <a:prstGeom prst="hex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7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UG-01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99999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/>
                <a:gridCol w="1493700"/>
                <a:gridCol w="2380159"/>
                <a:gridCol w="263525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Sub 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Example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Algorithms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Supervised</a:t>
                      </a:r>
                      <a:endParaRPr lang="en-US" sz="12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Regressions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Predict</a:t>
                      </a:r>
                      <a:r>
                        <a:rPr lang="en-US" sz="1200" b="0" baseline="0" dirty="0" smtClean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Ridge,</a:t>
                      </a:r>
                      <a:r>
                        <a:rPr lang="en-US" sz="1200" b="0" baseline="0" dirty="0" smtClean="0"/>
                        <a:t> Lasso, </a:t>
                      </a:r>
                      <a:r>
                        <a:rPr lang="en-US" sz="1200" b="0" baseline="0" dirty="0" err="1" smtClean="0"/>
                        <a:t>ElasticNet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Classifications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Cancer or</a:t>
                      </a:r>
                      <a:r>
                        <a:rPr lang="en-US" sz="1200" b="0" baseline="0" dirty="0" smtClean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 Nearest Neighbor(KNN)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Decision Trees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Classification</a:t>
                      </a:r>
                      <a:r>
                        <a:rPr lang="en-US" sz="1200" b="0" baseline="0" dirty="0" smtClean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Random Forests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Unsupervised</a:t>
                      </a:r>
                      <a:endParaRPr 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Clustering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Cluster DNA data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Hierarchical</a:t>
                      </a:r>
                      <a:r>
                        <a:rPr lang="en-US" sz="1200" b="0" baseline="0" dirty="0" smtClean="0"/>
                        <a:t> clustering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reduction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Reducing number of dimensions in data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PCA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Recommendations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Recommend movies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Collaborative</a:t>
                      </a:r>
                      <a:r>
                        <a:rPr lang="en-US" sz="1200" b="0" baseline="0" dirty="0" smtClean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17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UG-04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138045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/>
                <a:gridCol w="1493700"/>
                <a:gridCol w="2380159"/>
                <a:gridCol w="263525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Sub 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Example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Algorithms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Supervised</a:t>
                      </a:r>
                      <a:endParaRPr lang="en-US" sz="12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Regressions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Predict</a:t>
                      </a:r>
                      <a:r>
                        <a:rPr lang="en-US" sz="1200" b="0" baseline="0" dirty="0" smtClean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Ridge,</a:t>
                      </a:r>
                      <a:r>
                        <a:rPr lang="en-US" sz="1200" b="0" baseline="0" dirty="0" smtClean="0"/>
                        <a:t> Lasso, </a:t>
                      </a:r>
                      <a:r>
                        <a:rPr lang="en-US" sz="1200" b="0" baseline="0" dirty="0" err="1" smtClean="0"/>
                        <a:t>ElasticNet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Classifications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Cancer or</a:t>
                      </a:r>
                      <a:r>
                        <a:rPr lang="en-US" sz="1200" b="0" baseline="0" dirty="0" smtClean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 Nearest Neighbor(KNN)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Decision Trees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Classification</a:t>
                      </a:r>
                      <a:r>
                        <a:rPr lang="en-US" sz="1200" b="0" baseline="0" dirty="0" smtClean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Random Forests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Unsupervised</a:t>
                      </a:r>
                      <a:endParaRPr 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Clustering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Cluster DNA data</a:t>
                      </a:r>
                      <a:endParaRPr lang="en-US" sz="1200" dirty="0"/>
                    </a:p>
                  </a:txBody>
                  <a:tcPr marL="81285" marR="81285" marT="40643" marB="4064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   </a:t>
                      </a:r>
                      <a:r>
                        <a:rPr lang="en-US" sz="1200" b="1" dirty="0" smtClean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Hierarchical</a:t>
                      </a:r>
                      <a:r>
                        <a:rPr lang="en-US" sz="1200" b="0" baseline="0" dirty="0" smtClean="0"/>
                        <a:t> clustering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reduction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Reducing number of dimensions in data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PCA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Recommendations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Recommend movies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Collaborative</a:t>
                      </a:r>
                      <a:r>
                        <a:rPr lang="en-US" sz="1200" b="0" baseline="0" dirty="0" smtClean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438900" y="42672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8719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UG-06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921466"/>
              </p:ext>
            </p:extLst>
          </p:nvPr>
        </p:nvGraphicFramePr>
        <p:xfrm>
          <a:off x="266700" y="1295400"/>
          <a:ext cx="3990879" cy="290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/>
                <a:gridCol w="850515"/>
                <a:gridCol w="785091"/>
              </a:tblGrid>
              <a:tr h="287867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Group</a:t>
                      </a:r>
                      <a:r>
                        <a:rPr lang="en-US" sz="1600" baseline="0" dirty="0" smtClean="0"/>
                        <a:t> 0 (16 cars out of 32 )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Car Name</a:t>
                      </a:r>
                      <a:endParaRPr lang="en-US" sz="16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MPG</a:t>
                      </a:r>
                      <a:endParaRPr lang="en-US" sz="16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CYL</a:t>
                      </a:r>
                      <a:endParaRPr lang="en-US" sz="16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Lincoln</a:t>
                      </a:r>
                      <a:r>
                        <a:rPr lang="en-US" sz="1600" baseline="0" dirty="0" smtClean="0"/>
                        <a:t> Continental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10.4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Camaro</a:t>
                      </a:r>
                      <a:r>
                        <a:rPr lang="en-US" sz="1600" baseline="0" dirty="0" smtClean="0"/>
                        <a:t> Z28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13.3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Maserati Bora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Merc 450SL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17.3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Merc</a:t>
                      </a:r>
                      <a:r>
                        <a:rPr lang="en-US" sz="1600" baseline="0" dirty="0" smtClean="0"/>
                        <a:t> 280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19.2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Pontiac Firebird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19.2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65277"/>
              </p:ext>
            </p:extLst>
          </p:nvPr>
        </p:nvGraphicFramePr>
        <p:xfrm>
          <a:off x="4837791" y="1295400"/>
          <a:ext cx="3990879" cy="290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/>
                <a:gridCol w="850515"/>
                <a:gridCol w="785091"/>
              </a:tblGrid>
              <a:tr h="287867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Group</a:t>
                      </a:r>
                      <a:r>
                        <a:rPr lang="en-US" sz="1600" baseline="0" dirty="0" smtClean="0"/>
                        <a:t> 1 (16 cars out of 32 )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Car Name</a:t>
                      </a:r>
                      <a:endParaRPr lang="en-US" sz="1600" b="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MPG</a:t>
                      </a:r>
                      <a:endParaRPr lang="en-US" sz="1600" b="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CYL</a:t>
                      </a:r>
                      <a:endParaRPr lang="en-US" sz="1600" b="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Mazda</a:t>
                      </a:r>
                      <a:r>
                        <a:rPr lang="en-US" sz="1600" baseline="0" dirty="0" smtClean="0"/>
                        <a:t> RX4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21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Merc</a:t>
                      </a:r>
                      <a:r>
                        <a:rPr lang="en-US" sz="1600" baseline="0" dirty="0" smtClean="0"/>
                        <a:t> 230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22.8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Porsche</a:t>
                      </a:r>
                      <a:r>
                        <a:rPr lang="en-US" sz="1600" baseline="0" dirty="0" smtClean="0"/>
                        <a:t> 914-2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Fiat</a:t>
                      </a:r>
                      <a:r>
                        <a:rPr lang="en-US" sz="1600" baseline="0" dirty="0" smtClean="0"/>
                        <a:t> X1-9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27.3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…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Honda</a:t>
                      </a:r>
                      <a:r>
                        <a:rPr lang="en-US" sz="1600" baseline="0" dirty="0" smtClean="0"/>
                        <a:t> Civic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30.4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Toyota</a:t>
                      </a:r>
                      <a:r>
                        <a:rPr lang="en-US" sz="1600" baseline="0" dirty="0" smtClean="0"/>
                        <a:t> Corolla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33.9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78509" marR="78509" marT="39255" marB="39255"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7810500" y="1676400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238500" y="1676400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34388"/>
              </p:ext>
            </p:extLst>
          </p:nvPr>
        </p:nvGraphicFramePr>
        <p:xfrm>
          <a:off x="1104900" y="4572000"/>
          <a:ext cx="25146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00200"/>
              </a:tblGrid>
              <a:tr h="3149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WSSSE</a:t>
                      </a:r>
                      <a:endParaRPr lang="en-US" sz="1400" b="1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425</a:t>
                      </a:r>
                      <a:endParaRPr lang="en-US" sz="1400" b="0" dirty="0"/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0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UG-07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63137"/>
              </p:ext>
            </p:extLst>
          </p:nvPr>
        </p:nvGraphicFramePr>
        <p:xfrm>
          <a:off x="236496" y="2895600"/>
          <a:ext cx="3990879" cy="2079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/>
                <a:gridCol w="850515"/>
                <a:gridCol w="785091"/>
              </a:tblGrid>
              <a:tr h="287867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Group</a:t>
                      </a:r>
                      <a:r>
                        <a:rPr lang="en-US" sz="1400" baseline="0" dirty="0" smtClean="0"/>
                        <a:t> 2 (14 cars / 32 )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Name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MPG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CYL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Merc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280C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17.8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3283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Pontiac Firebird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19.2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Mazda</a:t>
                      </a:r>
                      <a:r>
                        <a:rPr lang="en-US" sz="1400" baseline="0" dirty="0" smtClean="0"/>
                        <a:t> RX4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21.0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Merc 240D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24.4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986420"/>
              </p:ext>
            </p:extLst>
          </p:nvPr>
        </p:nvGraphicFramePr>
        <p:xfrm>
          <a:off x="4762501" y="2895600"/>
          <a:ext cx="3990877" cy="204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2"/>
                <a:gridCol w="850514"/>
                <a:gridCol w="785091"/>
              </a:tblGrid>
              <a:tr h="287867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Group</a:t>
                      </a:r>
                      <a:r>
                        <a:rPr lang="en-US" sz="1400" baseline="0" dirty="0" smtClean="0"/>
                        <a:t> 3 (6 cars / 32 )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Car Name</a:t>
                      </a:r>
                      <a:endParaRPr lang="en-US" sz="1400" b="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MPG</a:t>
                      </a:r>
                      <a:endParaRPr lang="en-US" sz="1400" b="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CYL</a:t>
                      </a:r>
                      <a:endParaRPr lang="en-US" sz="1400" b="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Porsche</a:t>
                      </a:r>
                      <a:r>
                        <a:rPr lang="en-US" sz="1400" baseline="0" dirty="0" smtClean="0"/>
                        <a:t> 914-2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26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Fiat</a:t>
                      </a:r>
                      <a:r>
                        <a:rPr lang="en-US" sz="1400" baseline="0" dirty="0" smtClean="0"/>
                        <a:t> X1-9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27.3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Honda</a:t>
                      </a:r>
                      <a:r>
                        <a:rPr lang="en-US" sz="1400" baseline="0" dirty="0" smtClean="0"/>
                        <a:t> Civic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30.4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Toyota</a:t>
                      </a:r>
                      <a:r>
                        <a:rPr lang="en-US" sz="1400" baseline="0" dirty="0" smtClean="0"/>
                        <a:t> Corolla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33.9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</a:tbl>
          </a:graphicData>
        </a:graphic>
      </p:graphicFrame>
      <p:sp>
        <p:nvSpPr>
          <p:cNvPr id="9" name="Down Arrow 8"/>
          <p:cNvSpPr/>
          <p:nvPr/>
        </p:nvSpPr>
        <p:spPr bwMode="auto">
          <a:xfrm>
            <a:off x="7807960" y="3276600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234597" y="3276600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00773"/>
              </p:ext>
            </p:extLst>
          </p:nvPr>
        </p:nvGraphicFramePr>
        <p:xfrm>
          <a:off x="1939649" y="5160825"/>
          <a:ext cx="228772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900"/>
                <a:gridCol w="1455825"/>
              </a:tblGrid>
              <a:tr h="23876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K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WSSSE</a:t>
                      </a:r>
                      <a:endParaRPr lang="en-US" sz="1400" b="1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425</a:t>
                      </a:r>
                      <a:endParaRPr lang="en-US" sz="1400" b="0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4</a:t>
                      </a:r>
                      <a:endParaRPr lang="en-US" sz="14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/>
                        <a:t>130</a:t>
                      </a:r>
                      <a:endParaRPr lang="en-US" sz="1400" b="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238760"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841995"/>
              </p:ext>
            </p:extLst>
          </p:nvPr>
        </p:nvGraphicFramePr>
        <p:xfrm>
          <a:off x="236495" y="996639"/>
          <a:ext cx="3990879" cy="11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/>
                <a:gridCol w="850515"/>
                <a:gridCol w="785091"/>
              </a:tblGrid>
              <a:tr h="287867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Group</a:t>
                      </a:r>
                      <a:r>
                        <a:rPr lang="en-US" sz="1400" baseline="0" dirty="0" smtClean="0"/>
                        <a:t> 0 (2 cars / 32 )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Name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MPG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CYL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Lincoln</a:t>
                      </a:r>
                      <a:r>
                        <a:rPr lang="en-US" sz="1400" baseline="0" dirty="0" smtClean="0"/>
                        <a:t> Continental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Cadillac</a:t>
                      </a:r>
                      <a:r>
                        <a:rPr lang="en-US" sz="1400" baseline="0" dirty="0" smtClean="0"/>
                        <a:t> Fleetwood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80931"/>
              </p:ext>
            </p:extLst>
          </p:nvPr>
        </p:nvGraphicFramePr>
        <p:xfrm>
          <a:off x="4762500" y="996639"/>
          <a:ext cx="3990879" cy="175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/>
                <a:gridCol w="850515"/>
                <a:gridCol w="785091"/>
              </a:tblGrid>
              <a:tr h="109777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Group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1 (</a:t>
                      </a:r>
                      <a:r>
                        <a:rPr lang="en-US" sz="1400" baseline="0" dirty="0" smtClean="0"/>
                        <a:t>10 cars / 32 )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Name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MPG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CYL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Camaro</a:t>
                      </a:r>
                      <a:r>
                        <a:rPr lang="en-US" sz="1400" baseline="0" dirty="0" smtClean="0"/>
                        <a:t> Z28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13.3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Maserati Bora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15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Merc 450SE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16.4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Merc 450SL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17.3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</a:tbl>
          </a:graphicData>
        </a:graphic>
      </p:graphicFrame>
      <p:sp>
        <p:nvSpPr>
          <p:cNvPr id="14" name="Down Arrow 13"/>
          <p:cNvSpPr/>
          <p:nvPr/>
        </p:nvSpPr>
        <p:spPr bwMode="auto">
          <a:xfrm>
            <a:off x="3238500" y="1371600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7658100" y="1347005"/>
            <a:ext cx="76200" cy="152400"/>
          </a:xfrm>
          <a:prstGeom prst="downArrow">
            <a:avLst>
              <a:gd name="adj1" fmla="val 50000"/>
              <a:gd name="adj2" fmla="val 47500"/>
            </a:avLst>
          </a:prstGeom>
          <a:solidFill>
            <a:schemeClr val="bg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9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UG-08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70570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/>
                <a:gridCol w="1493700"/>
                <a:gridCol w="2380159"/>
                <a:gridCol w="263525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Sub 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Example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Algorithms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Supervised</a:t>
                      </a:r>
                      <a:endParaRPr lang="en-US" sz="12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Regressions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Predict</a:t>
                      </a:r>
                      <a:r>
                        <a:rPr lang="en-US" sz="1200" b="0" baseline="0" dirty="0" smtClean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Ridge,</a:t>
                      </a:r>
                      <a:r>
                        <a:rPr lang="en-US" sz="1200" b="0" baseline="0" dirty="0" smtClean="0"/>
                        <a:t> Lasso, </a:t>
                      </a:r>
                      <a:r>
                        <a:rPr lang="en-US" sz="1200" b="0" baseline="0" dirty="0" err="1" smtClean="0"/>
                        <a:t>ElasticNet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Classifications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Cancer or</a:t>
                      </a:r>
                      <a:r>
                        <a:rPr lang="en-US" sz="1200" b="0" baseline="0" dirty="0" smtClean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 Nearest Neighbor(KNN)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Decision Trees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Classification</a:t>
                      </a:r>
                      <a:r>
                        <a:rPr lang="en-US" sz="1200" b="0" baseline="0" dirty="0" smtClean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Random Forests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Unsupervised</a:t>
                      </a:r>
                      <a:endParaRPr 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Clustering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Cluster DNA data</a:t>
                      </a:r>
                      <a:endParaRPr lang="en-US" sz="1200" dirty="0"/>
                    </a:p>
                  </a:txBody>
                  <a:tcPr marL="81285" marR="81285" marT="40643" marB="4064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   Hierarchical</a:t>
                      </a:r>
                      <a:r>
                        <a:rPr lang="en-US" sz="1200" b="1" baseline="0" dirty="0" smtClean="0"/>
                        <a:t> clustering</a:t>
                      </a:r>
                      <a:endParaRPr 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reduction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Reducing number of dimensions in data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PCA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Recommendations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Recommend movies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Collaborative</a:t>
                      </a:r>
                      <a:r>
                        <a:rPr lang="en-US" sz="1200" b="0" baseline="0" dirty="0" smtClean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 bwMode="auto">
          <a:xfrm>
            <a:off x="6438900" y="4495800"/>
            <a:ext cx="1524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298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UG-10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764619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/>
                <a:gridCol w="1493700"/>
                <a:gridCol w="2380159"/>
                <a:gridCol w="263525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Sub 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Example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Algorithms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Supervised</a:t>
                      </a:r>
                      <a:endParaRPr lang="en-US" sz="12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Regressions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Predict</a:t>
                      </a:r>
                      <a:r>
                        <a:rPr lang="en-US" sz="1200" b="0" baseline="0" dirty="0" smtClean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 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Ridge,</a:t>
                      </a:r>
                      <a:r>
                        <a:rPr lang="en-US" sz="1200" b="0" baseline="0" dirty="0" smtClean="0"/>
                        <a:t> Lasso, </a:t>
                      </a:r>
                      <a:r>
                        <a:rPr lang="en-US" sz="1200" b="0" baseline="0" dirty="0" err="1" smtClean="0"/>
                        <a:t>ElasticNet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Classifications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Cancer or</a:t>
                      </a:r>
                      <a:r>
                        <a:rPr lang="en-US" sz="1200" b="0" baseline="0" dirty="0" smtClean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 Nearest Neighbor(KNN)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Decision Trees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Classification</a:t>
                      </a:r>
                      <a:r>
                        <a:rPr lang="en-US" sz="1200" b="0" baseline="0" dirty="0" smtClean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Random Forests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Unsupervised</a:t>
                      </a:r>
                      <a:endParaRPr 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Clustering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Cluster DNA data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Hierarchical</a:t>
                      </a:r>
                      <a:r>
                        <a:rPr lang="en-US" sz="1200" b="0" baseline="0" dirty="0" smtClean="0"/>
                        <a:t> clustering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reduction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Reducing number of dimensions in data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PCA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Recommendations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Recommend movies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Collaborative</a:t>
                      </a:r>
                      <a:r>
                        <a:rPr lang="en-US" sz="1200" b="0" baseline="0" dirty="0" smtClean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66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13234"/>
              </p:ext>
            </p:extLst>
          </p:nvPr>
        </p:nvGraphicFramePr>
        <p:xfrm>
          <a:off x="1562100" y="1393577"/>
          <a:ext cx="6248400" cy="3316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625600"/>
                <a:gridCol w="1041400"/>
                <a:gridCol w="1041400"/>
                <a:gridCol w="1041400"/>
                <a:gridCol w="1041400"/>
              </a:tblGrid>
              <a:tr h="445637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1" kern="1200" baseline="-250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2400" b="1" dirty="0"/>
                    </a:p>
                  </a:txBody>
                  <a:tcPr/>
                </a:tc>
              </a:tr>
              <a:tr h="511423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1P</a:t>
                      </a:r>
                      <a:endParaRPr lang="en-US" sz="2400" b="0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2P</a:t>
                      </a:r>
                      <a:endParaRPr lang="en-US" sz="2400" b="0" dirty="0"/>
                    </a:p>
                  </a:txBody>
                  <a:tcPr/>
                </a:tc>
              </a:tr>
              <a:tr h="46817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</a:tr>
              <a:tr h="608433"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</a:tr>
              <a:tr h="737691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n1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n2</a:t>
                      </a: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400" b="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np</a:t>
                      </a:r>
                      <a:endParaRPr lang="en-US" sz="24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9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77684"/>
              </p:ext>
            </p:extLst>
          </p:nvPr>
        </p:nvGraphicFramePr>
        <p:xfrm>
          <a:off x="1028700" y="1346200"/>
          <a:ext cx="76962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700"/>
                <a:gridCol w="1282700"/>
                <a:gridCol w="1282700"/>
                <a:gridCol w="1282700"/>
                <a:gridCol w="1282700"/>
                <a:gridCol w="1282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Online </a:t>
                      </a:r>
                    </a:p>
                    <a:p>
                      <a:r>
                        <a:rPr lang="en-US" sz="1600" dirty="0" smtClean="0"/>
                        <a:t>orders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Store</a:t>
                      </a:r>
                    </a:p>
                    <a:p>
                      <a:r>
                        <a:rPr lang="en-US" sz="1600" dirty="0" smtClean="0"/>
                        <a:t>visits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Amount </a:t>
                      </a:r>
                    </a:p>
                    <a:p>
                      <a:r>
                        <a:rPr lang="en-US" sz="1600" dirty="0" smtClean="0"/>
                        <a:t>spent per</a:t>
                      </a:r>
                    </a:p>
                    <a:p>
                      <a:r>
                        <a:rPr lang="en-US" sz="1600" dirty="0" smtClean="0"/>
                        <a:t>visit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Credit</a:t>
                      </a:r>
                    </a:p>
                    <a:p>
                      <a:r>
                        <a:rPr lang="en-US" sz="1600" dirty="0" smtClean="0"/>
                        <a:t>card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Uses</a:t>
                      </a:r>
                    </a:p>
                    <a:p>
                      <a:r>
                        <a:rPr lang="en-US" sz="1600" dirty="0" smtClean="0"/>
                        <a:t>email</a:t>
                      </a:r>
                    </a:p>
                    <a:p>
                      <a:r>
                        <a:rPr lang="en-US" sz="1600" dirty="0" smtClean="0"/>
                        <a:t>discounts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$78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AMEX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2737"/>
              </p:ext>
            </p:extLst>
          </p:nvPr>
        </p:nvGraphicFramePr>
        <p:xfrm>
          <a:off x="1028700" y="3505200"/>
          <a:ext cx="518160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838200"/>
                <a:gridCol w="838200"/>
                <a:gridCol w="16002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 ID</a:t>
                      </a:r>
                    </a:p>
                    <a:p>
                      <a:r>
                        <a:rPr lang="en-US" sz="1600" dirty="0" smtClean="0"/>
                        <a:t>(masked</a:t>
                      </a:r>
                      <a:r>
                        <a:rPr lang="en-US" sz="1600" baseline="0" dirty="0" smtClean="0"/>
                        <a:t> UUID)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Aaaa-bbbb-cccc-dddd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2.3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17.5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 bwMode="auto">
          <a:xfrm>
            <a:off x="3543300" y="2667000"/>
            <a:ext cx="762000" cy="762000"/>
          </a:xfrm>
          <a:prstGeom prst="downArrow">
            <a:avLst/>
          </a:prstGeom>
          <a:solidFill>
            <a:srgbClr val="80008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152900" y="2895600"/>
            <a:ext cx="2895600" cy="6096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Dimensionality Reduction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UG-14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08143"/>
              </p:ext>
            </p:extLst>
          </p:nvPr>
        </p:nvGraphicFramePr>
        <p:xfrm>
          <a:off x="428871" y="960102"/>
          <a:ext cx="8416679" cy="485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570"/>
                <a:gridCol w="1493700"/>
                <a:gridCol w="2380159"/>
                <a:gridCol w="2635250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Sub Category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Example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Algorithms</a:t>
                      </a:r>
                      <a:endParaRPr lang="en-US" sz="1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Supervised</a:t>
                      </a:r>
                      <a:endParaRPr lang="en-US" sz="12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Regressions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Predict</a:t>
                      </a:r>
                      <a:r>
                        <a:rPr lang="en-US" sz="1200" b="0" baseline="0" dirty="0" smtClean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Predict stock price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/>
                        <a:t> </a:t>
                      </a:r>
                      <a:r>
                        <a:rPr lang="en-US" sz="1200" b="0" dirty="0" smtClean="0"/>
                        <a:t>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Ridge,</a:t>
                      </a:r>
                      <a:r>
                        <a:rPr lang="en-US" sz="1200" b="0" baseline="0" dirty="0" smtClean="0"/>
                        <a:t> Lasso, </a:t>
                      </a:r>
                      <a:r>
                        <a:rPr lang="en-US" sz="1200" b="0" baseline="0" dirty="0" err="1" smtClean="0"/>
                        <a:t>ElasticNet</a:t>
                      </a: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Classifications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Cancer or</a:t>
                      </a:r>
                      <a:r>
                        <a:rPr lang="en-US" sz="1200" b="0" baseline="0" dirty="0" smtClean="0"/>
                        <a:t>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Spam or not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SVM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 Nearest Neighbor(KNN)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Decision Trees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Classification</a:t>
                      </a:r>
                      <a:r>
                        <a:rPr lang="en-US" sz="1200" b="0" baseline="0" dirty="0" smtClean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baseline="0" dirty="0" smtClean="0"/>
                        <a:t>Regression(predict stock prices)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Random Forests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Unsupervised</a:t>
                      </a:r>
                      <a:endParaRPr lang="en-US" sz="1200" b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Clustering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Cluster DNA data</a:t>
                      </a:r>
                      <a:endParaRPr lang="en-US" sz="1200" b="0" dirty="0"/>
                    </a:p>
                  </a:txBody>
                  <a:tcPr marL="81285" marR="81285" marT="40643" marB="40643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Hierarchical</a:t>
                      </a:r>
                      <a:r>
                        <a:rPr lang="en-US" sz="1200" b="0" baseline="0" dirty="0" smtClean="0"/>
                        <a:t> clustering</a:t>
                      </a:r>
                      <a:endParaRPr lang="en-US" sz="12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Dimensionality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 smtClean="0"/>
                        <a:t>reduction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Reducing number of dimensions in data</a:t>
                      </a:r>
                      <a:endParaRPr lang="en-US" sz="1200" dirty="0"/>
                    </a:p>
                  </a:txBody>
                  <a:tcPr marL="81285" marR="81285" marT="40643" marB="4064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PCA</a:t>
                      </a:r>
                      <a:endParaRPr lang="en-US" sz="1200" b="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1" dirty="0" smtClean="0"/>
                        <a:t>Recommendations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Recommend movies</a:t>
                      </a:r>
                      <a:endParaRPr lang="en-US" sz="12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 smtClean="0"/>
                        <a:t>Collaborative</a:t>
                      </a:r>
                      <a:r>
                        <a:rPr lang="en-US" sz="1200" b="0" baseline="0" dirty="0" smtClean="0"/>
                        <a:t> Filtering</a:t>
                      </a:r>
                      <a:endParaRPr lang="en-US" sz="12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32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81626"/>
              </p:ext>
            </p:extLst>
          </p:nvPr>
        </p:nvGraphicFramePr>
        <p:xfrm>
          <a:off x="2476500" y="990600"/>
          <a:ext cx="3990879" cy="1459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105"/>
                <a:gridCol w="710704"/>
                <a:gridCol w="656035"/>
                <a:gridCol w="656035"/>
              </a:tblGrid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name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mpg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cyl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hp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</a:tr>
              <a:tr h="28786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Mazda</a:t>
                      </a:r>
                      <a:r>
                        <a:rPr lang="en-US" sz="1400" baseline="0" dirty="0" smtClean="0"/>
                        <a:t> RX</a:t>
                      </a:r>
                      <a:endParaRPr lang="en-US" sz="1400" dirty="0" smtClean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Merc</a:t>
                      </a:r>
                      <a:r>
                        <a:rPr lang="en-US" sz="1400" baseline="0" dirty="0" smtClean="0"/>
                        <a:t> 240D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62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Lincoln</a:t>
                      </a:r>
                      <a:r>
                        <a:rPr lang="en-US" sz="1400" baseline="0" dirty="0" smtClean="0"/>
                        <a:t> Continental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215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  <a:tr h="28786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Toyota</a:t>
                      </a:r>
                      <a:r>
                        <a:rPr lang="en-US" sz="1400" baseline="0" dirty="0" smtClean="0"/>
                        <a:t> Corolla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33.9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</a:tr>
            </a:tbl>
          </a:graphicData>
        </a:graphic>
      </p:graphicFrame>
      <p:sp>
        <p:nvSpPr>
          <p:cNvPr id="12" name="Down Arrow 11"/>
          <p:cNvSpPr/>
          <p:nvPr/>
        </p:nvSpPr>
        <p:spPr bwMode="auto">
          <a:xfrm>
            <a:off x="4395285" y="2787075"/>
            <a:ext cx="762000" cy="762000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-110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227321" y="2961412"/>
            <a:ext cx="3421379" cy="413325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Vector Assembler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 [mpg + cyl]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741769"/>
              </p:ext>
            </p:extLst>
          </p:nvPr>
        </p:nvGraphicFramePr>
        <p:xfrm>
          <a:off x="2484120" y="3598259"/>
          <a:ext cx="4945381" cy="1601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345"/>
                <a:gridCol w="661318"/>
                <a:gridCol w="610448"/>
                <a:gridCol w="623069"/>
                <a:gridCol w="1219201"/>
              </a:tblGrid>
              <a:tr h="2681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Car name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mpg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cyl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hp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0794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2"/>
                          </a:solidFill>
                        </a:rPr>
                        <a:t>Features</a:t>
                      </a:r>
                      <a:endParaRPr lang="en-US" sz="1400" dirty="0">
                        <a:solidFill>
                          <a:schemeClr val="bg2"/>
                        </a:solidFill>
                      </a:endParaRPr>
                    </a:p>
                  </a:txBody>
                  <a:tcPr marL="78509" marR="78509" marT="39255" marB="39255">
                    <a:solidFill>
                      <a:srgbClr val="FFFF00"/>
                    </a:solidFill>
                  </a:tcPr>
                </a:tc>
              </a:tr>
              <a:tr h="2681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Mazda</a:t>
                      </a:r>
                      <a:r>
                        <a:rPr lang="en-US" sz="1400" baseline="0" dirty="0" smtClean="0"/>
                        <a:t> RX</a:t>
                      </a:r>
                      <a:endParaRPr lang="en-US" sz="1400" dirty="0" smtClean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110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[21,6]</a:t>
                      </a:r>
                      <a:endParaRPr lang="en-US" sz="1400" dirty="0"/>
                    </a:p>
                  </a:txBody>
                  <a:tcPr marL="78509" marR="78509" marT="39255" marB="39255">
                    <a:solidFill>
                      <a:srgbClr val="FFFF00"/>
                    </a:solidFill>
                  </a:tcPr>
                </a:tc>
              </a:tr>
              <a:tr h="2681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Merc</a:t>
                      </a:r>
                      <a:r>
                        <a:rPr lang="en-US" sz="1400" baseline="0" dirty="0" smtClean="0"/>
                        <a:t> 240D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62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[24,4]</a:t>
                      </a:r>
                    </a:p>
                  </a:txBody>
                  <a:tcPr marL="78509" marR="78509" marT="39255" marB="39255">
                    <a:solidFill>
                      <a:srgbClr val="FFFF00"/>
                    </a:solidFill>
                  </a:tcPr>
                </a:tc>
              </a:tr>
              <a:tr h="2681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Lincoln</a:t>
                      </a:r>
                      <a:r>
                        <a:rPr lang="en-US" sz="1400" baseline="0" dirty="0" smtClean="0"/>
                        <a:t> Continental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215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[10,8]</a:t>
                      </a:r>
                    </a:p>
                  </a:txBody>
                  <a:tcPr marL="78509" marR="78509" marT="39255" marB="39255">
                    <a:solidFill>
                      <a:srgbClr val="FFFF00"/>
                    </a:solidFill>
                  </a:tcPr>
                </a:tc>
              </a:tr>
              <a:tr h="43437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Toyota</a:t>
                      </a:r>
                      <a:r>
                        <a:rPr lang="en-US" sz="1400" baseline="0" dirty="0" smtClean="0"/>
                        <a:t> Corolla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65</a:t>
                      </a:r>
                      <a:endParaRPr lang="en-US" sz="1400" dirty="0"/>
                    </a:p>
                  </a:txBody>
                  <a:tcPr marL="78509" marR="78509" marT="39255" marB="39255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[34,4]</a:t>
                      </a:r>
                    </a:p>
                  </a:txBody>
                  <a:tcPr marL="78509" marR="78509" marT="39255" marB="39255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9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Algorithm-Summary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2470" y="1039244"/>
          <a:ext cx="8317230" cy="5517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803"/>
                <a:gridCol w="1367883"/>
                <a:gridCol w="2195452"/>
                <a:gridCol w="2914092"/>
              </a:tblGrid>
              <a:tr h="33285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Category</a:t>
                      </a:r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</a:t>
                      </a:r>
                      <a:r>
                        <a:rPr lang="en-US" sz="1400" baseline="0" dirty="0" smtClean="0"/>
                        <a:t> Category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Algorithms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</a:tr>
              <a:tr h="957518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supervised</a:t>
                      </a:r>
                      <a:endParaRPr lang="en-US" sz="1400" b="1" dirty="0"/>
                    </a:p>
                  </a:txBody>
                  <a:tcPr marL="82073" marR="82073" marT="41036" marB="41036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Regressions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Predict stock price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Polynomial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Stepwise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Ridge, Lasso, Elastic Net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</a:tr>
              <a:tr h="1231095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Classifications</a:t>
                      </a:r>
                      <a:endParaRPr lang="en-US" sz="1400" dirty="0"/>
                    </a:p>
                  </a:txBody>
                  <a:tcPr marL="82073" marR="82073" marT="41036" marB="41036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Cancer or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Spam</a:t>
                      </a:r>
                      <a:r>
                        <a:rPr lang="en-US" sz="1400" baseline="0" dirty="0" smtClean="0"/>
                        <a:t> or not</a:t>
                      </a:r>
                      <a:endParaRPr lang="en-US" sz="1400" dirty="0"/>
                    </a:p>
                  </a:txBody>
                  <a:tcPr marL="82073" marR="82073" marT="41036" marB="41036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Logistic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/>
                        <a:t>          </a:t>
                      </a:r>
                      <a:r>
                        <a:rPr lang="en-US" sz="1800" b="1" dirty="0" err="1" smtClean="0"/>
                        <a:t>svm</a:t>
                      </a:r>
                      <a:endParaRPr lang="en-US" sz="1800" b="1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Naïve  Bayes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K</a:t>
                      </a:r>
                      <a:r>
                        <a:rPr lang="en-US" sz="1400" baseline="0" dirty="0" smtClean="0"/>
                        <a:t> Nearest Neighbor (KNN)</a:t>
                      </a:r>
                      <a:endParaRPr lang="en-US" sz="1400" dirty="0"/>
                    </a:p>
                  </a:txBody>
                  <a:tcPr marL="82073" marR="82073" marT="41036" marB="41036">
                    <a:solidFill>
                      <a:srgbClr val="F9C032"/>
                    </a:solidFill>
                  </a:tcPr>
                </a:tc>
              </a:tr>
              <a:tr h="957518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Decision trees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Classification</a:t>
                      </a:r>
                      <a:r>
                        <a:rPr lang="en-US" sz="1400" baseline="0" dirty="0" smtClean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Regression(predict stock prices)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Decision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Random Forests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</a:tr>
              <a:tr h="332852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2073" marR="82073" marT="41036" marB="41036"/>
                </a:tc>
              </a:tr>
              <a:tr h="51979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Unsupervised</a:t>
                      </a:r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Clustering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Cluster DNA data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K-Means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Hierarchical</a:t>
                      </a:r>
                      <a:r>
                        <a:rPr lang="en-US" sz="1400" baseline="0" dirty="0" smtClean="0"/>
                        <a:t> clustering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</a:tr>
              <a:tr h="519796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Dimensionality reduction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Reducing number of dimensions in data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PCA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</a:tr>
              <a:tr h="332852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2073" marR="82073" marT="41036" marB="41036"/>
                </a:tc>
              </a:tr>
              <a:tr h="332852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Recommendations</a:t>
                      </a:r>
                      <a:endParaRPr lang="en-US" sz="1400" b="1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2073" marR="82073" marT="41036" marB="41036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Recommend movies</a:t>
                      </a:r>
                      <a:endParaRPr lang="en-US" sz="1400" dirty="0"/>
                    </a:p>
                  </a:txBody>
                  <a:tcPr marL="82073" marR="82073" marT="41036" marB="41036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Collaborative</a:t>
                      </a:r>
                      <a:r>
                        <a:rPr lang="en-US" sz="1400" baseline="0" dirty="0" smtClean="0"/>
                        <a:t> Filtering</a:t>
                      </a:r>
                      <a:endParaRPr lang="en-US" sz="1400" dirty="0"/>
                    </a:p>
                  </a:txBody>
                  <a:tcPr marL="82073" marR="82073" marT="41036" marB="41036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6667500" y="2743200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38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word-to-vectors-1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996461" y="3048001"/>
          <a:ext cx="742363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039"/>
                <a:gridCol w="990600"/>
                <a:gridCol w="1219200"/>
                <a:gridCol w="1143000"/>
                <a:gridCol w="2590799"/>
              </a:tblGrid>
              <a:tr h="55659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word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cat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cow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dog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1" dirty="0" smtClean="0"/>
                        <a:t>vector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2D050"/>
                    </a:solidFill>
                  </a:tcPr>
                </a:tc>
              </a:tr>
              <a:tr h="32224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doc</a:t>
                      </a:r>
                      <a:r>
                        <a:rPr lang="en-US" sz="1600" b="0" baseline="0" dirty="0" smtClean="0"/>
                        <a:t> 1</a:t>
                      </a:r>
                      <a:endParaRPr lang="en-US" sz="1600" b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[ 1</a:t>
                      </a:r>
                      <a:r>
                        <a:rPr lang="en-US" sz="1600" b="0" baseline="0" dirty="0" smtClean="0"/>
                        <a:t> ,1 ,1 ]</a:t>
                      </a:r>
                      <a:endParaRPr lang="en-US" sz="16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13452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doc</a:t>
                      </a:r>
                      <a:r>
                        <a:rPr lang="en-US" sz="1600" b="0" baseline="0" dirty="0" smtClean="0"/>
                        <a:t> 2</a:t>
                      </a:r>
                      <a:endParaRPr lang="en-US" sz="1600" b="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[ 1</a:t>
                      </a:r>
                      <a:r>
                        <a:rPr lang="en-US" sz="1600" b="0" baseline="0" dirty="0" smtClean="0"/>
                        <a:t> ,0 ,1 ]</a:t>
                      </a:r>
                      <a:endParaRPr lang="en-US" sz="16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doc</a:t>
                      </a:r>
                      <a:r>
                        <a:rPr lang="en-US" sz="1600" b="0" baseline="0" dirty="0" smtClean="0"/>
                        <a:t>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[ 1</a:t>
                      </a:r>
                      <a:r>
                        <a:rPr lang="en-US" sz="1600" b="0" baseline="0" dirty="0" smtClean="0"/>
                        <a:t> ,1 ,0 ]</a:t>
                      </a:r>
                      <a:endParaRPr lang="en-US" sz="1600" b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1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doc</a:t>
                      </a:r>
                      <a:r>
                        <a:rPr lang="en-US" sz="1600" b="0" baseline="0" dirty="0" smtClean="0"/>
                        <a:t> 4</a:t>
                      </a:r>
                      <a:endParaRPr lang="en-US" sz="1600" b="0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0</a:t>
                      </a:r>
                      <a:endParaRPr lang="en-US" sz="1600" b="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2</a:t>
                      </a:r>
                      <a:endParaRPr lang="en-US" sz="16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b="0" dirty="0" smtClean="0"/>
                        <a:t>1</a:t>
                      </a:r>
                      <a:endParaRPr lang="en-US" sz="1600" b="0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[ 0</a:t>
                      </a:r>
                      <a:r>
                        <a:rPr lang="en-US" sz="1600" b="0" baseline="0" dirty="0" smtClean="0"/>
                        <a:t> ,2 ,1 ]</a:t>
                      </a:r>
                      <a:endParaRPr lang="en-US" sz="1600" b="0" dirty="0" smtClean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684334" y="1143000"/>
            <a:ext cx="1792165" cy="609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 smtClean="0">
                <a:solidFill>
                  <a:schemeClr val="bg2"/>
                </a:solidFill>
                <a:latin typeface="Garamond" pitchFamily="-110" charset="0"/>
              </a:rPr>
              <a:t>Document 1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Cat  dog  cow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1143000"/>
            <a:ext cx="1905000" cy="609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 smtClean="0">
                <a:solidFill>
                  <a:schemeClr val="bg2"/>
                </a:solidFill>
                <a:latin typeface="Garamond" pitchFamily="-110" charset="0"/>
              </a:rPr>
              <a:t>Document 2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Cat  dog  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40569" y="1143000"/>
            <a:ext cx="1831731" cy="609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 smtClean="0">
                <a:solidFill>
                  <a:schemeClr val="bg2"/>
                </a:solidFill>
                <a:latin typeface="Garamond" pitchFamily="-110" charset="0"/>
              </a:rPr>
              <a:t>Document 3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Cat  Cow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4334" y="1981200"/>
            <a:ext cx="1792165" cy="6096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u="sng" dirty="0" smtClean="0">
                <a:solidFill>
                  <a:schemeClr val="bg2"/>
                </a:solidFill>
                <a:latin typeface="Garamond" pitchFamily="-110" charset="0"/>
              </a:rPr>
              <a:t>Document 4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2"/>
                </a:solidFill>
                <a:latin typeface="Garamond" pitchFamily="-110" charset="0"/>
              </a:rPr>
              <a:t>Cow  Cow  Dog</a:t>
            </a:r>
            <a:endParaRPr kumimoji="0" lang="en-US" sz="1400" b="0" i="0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143500" y="2000250"/>
            <a:ext cx="1828800" cy="666750"/>
          </a:xfrm>
          <a:prstGeom prst="wedgeRectCallout">
            <a:avLst>
              <a:gd name="adj1" fmla="val -40064"/>
              <a:gd name="adj2" fmla="val 101816"/>
            </a:avLst>
          </a:prstGeom>
          <a:solidFill>
            <a:srgbClr val="B8C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Garamond" pitchFamily="-110" charset="0"/>
              </a:rPr>
              <a:t>Document/Term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bg2"/>
                </a:solidFill>
                <a:latin typeface="Garamond" pitchFamily="-110" charset="0"/>
              </a:rPr>
              <a:t>Matrix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Garamond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Algorithm-Summary-02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1039" y="840611"/>
          <a:ext cx="8176261" cy="5715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327"/>
                <a:gridCol w="1407678"/>
                <a:gridCol w="2259322"/>
                <a:gridCol w="2615934"/>
              </a:tblGrid>
              <a:tr h="3296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Category</a:t>
                      </a:r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</a:t>
                      </a:r>
                      <a:r>
                        <a:rPr lang="en-US" sz="1400" baseline="0" dirty="0" smtClean="0"/>
                        <a:t> Category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Example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Algorithms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</a:tr>
              <a:tr h="1181663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supervised</a:t>
                      </a:r>
                      <a:endParaRPr lang="en-US" sz="1400" b="1" dirty="0"/>
                    </a:p>
                  </a:txBody>
                  <a:tcPr marL="81285" marR="81285" marT="40643" marB="40643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Regressions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Predict</a:t>
                      </a:r>
                      <a:r>
                        <a:rPr lang="en-US" sz="1400" baseline="0" dirty="0" smtClean="0"/>
                        <a:t> house prices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Predict stock price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Linear Regression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Polynomial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Stepwise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Ridge, Lasso, Elastic Net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</a:tr>
              <a:tr h="1211006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Classifications</a:t>
                      </a:r>
                      <a:endParaRPr lang="en-US" sz="1400" dirty="0"/>
                    </a:p>
                  </a:txBody>
                  <a:tcPr marL="81285" marR="81285" marT="40643" marB="40643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Cancer or not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Spam</a:t>
                      </a:r>
                      <a:r>
                        <a:rPr lang="en-US" sz="1400" baseline="0" dirty="0" smtClean="0"/>
                        <a:t> or not</a:t>
                      </a:r>
                      <a:endParaRPr lang="en-US" sz="1400" dirty="0"/>
                    </a:p>
                  </a:txBody>
                  <a:tcPr marL="81285" marR="81285" marT="40643" marB="40643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Logistic Regression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 err="1" smtClean="0"/>
                        <a:t>svm</a:t>
                      </a:r>
                      <a:endParaRPr lang="en-US" sz="1600" b="0" dirty="0" smtClean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 smtClean="0"/>
                        <a:t>    Naïve  Bayes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K</a:t>
                      </a:r>
                      <a:r>
                        <a:rPr lang="en-US" sz="1400" baseline="0" dirty="0" smtClean="0"/>
                        <a:t> Nearest Neighbor (KNN)</a:t>
                      </a:r>
                      <a:endParaRPr lang="en-US" sz="1400" dirty="0"/>
                    </a:p>
                  </a:txBody>
                  <a:tcPr marL="81285" marR="81285" marT="40643" marB="40643">
                    <a:solidFill>
                      <a:srgbClr val="F9C032"/>
                    </a:solidFill>
                  </a:tcPr>
                </a:tc>
              </a:tr>
              <a:tr h="961587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Decision trees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Classification</a:t>
                      </a:r>
                      <a:r>
                        <a:rPr lang="en-US" sz="1400" baseline="0" dirty="0" smtClean="0"/>
                        <a:t> (credit card fraud detection)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aseline="0" dirty="0" smtClean="0"/>
                        <a:t>Regression(predict stock prices)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Decision Trees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Random Forests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</a:tr>
              <a:tr h="329659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</a:tr>
              <a:tr h="521436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Unsupervised</a:t>
                      </a:r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Clustering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Group Uber trips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Cluster DNA data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K-Means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Hierarchical</a:t>
                      </a:r>
                      <a:r>
                        <a:rPr lang="en-US" sz="1400" baseline="0" dirty="0" smtClean="0"/>
                        <a:t> clustering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</a:tr>
              <a:tr h="521436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Dimensionality reduction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Reducing number of dimensions in data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PCA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</a:tr>
              <a:tr h="329659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1400" dirty="0"/>
                    </a:p>
                  </a:txBody>
                  <a:tcPr marL="81285" marR="81285" marT="40643" marB="40643"/>
                </a:tc>
              </a:tr>
              <a:tr h="32965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Recommendations</a:t>
                      </a:r>
                      <a:endParaRPr lang="en-US" sz="1400" b="1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81285" marR="81285" marT="40643" marB="40643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Recommend movies</a:t>
                      </a:r>
                      <a:endParaRPr lang="en-US" sz="1400" dirty="0"/>
                    </a:p>
                  </a:txBody>
                  <a:tcPr marL="81285" marR="81285" marT="40643" marB="40643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/>
                        <a:t>Collaborative</a:t>
                      </a:r>
                      <a:r>
                        <a:rPr lang="en-US" sz="1400" baseline="0" dirty="0" smtClean="0"/>
                        <a:t> Filtering</a:t>
                      </a:r>
                      <a:endParaRPr lang="en-US" sz="1400" dirty="0"/>
                    </a:p>
                  </a:txBody>
                  <a:tcPr marL="81285" marR="81285" marT="40643" marB="40643"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 bwMode="auto">
          <a:xfrm>
            <a:off x="6591300" y="2971800"/>
            <a:ext cx="2286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5821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Bayes-Prediction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4850" y="1000618"/>
          <a:ext cx="8001000" cy="5628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910"/>
                <a:gridCol w="1053687"/>
                <a:gridCol w="1264425"/>
                <a:gridCol w="1404916"/>
                <a:gridCol w="1404916"/>
                <a:gridCol w="1756146"/>
              </a:tblGrid>
              <a:tr h="5346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Weather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 smtClean="0"/>
                        <a:t>Car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Class/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Decision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P(go-out)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P(stay-home)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Prediction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  <a:tr h="30642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Sunny</a:t>
                      </a:r>
                      <a:endParaRPr lang="en-US" sz="1400" b="1" dirty="0"/>
                    </a:p>
                  </a:txBody>
                  <a:tcPr marL="83492" marR="83492" marT="41747" marB="41747"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Working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Go-out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0.32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go-out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Rainy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Broken</a:t>
                      </a: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Go-out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0.24</a:t>
                      </a: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Stay-home</a:t>
                      </a: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F9C032"/>
                    </a:solidFill>
                  </a:tcPr>
                </a:tc>
              </a:tr>
              <a:tr h="5346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Sunny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Go-out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0.32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go-out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Sunny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Go-out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0.32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go-out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  <a:tr h="53468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Sunny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Go-out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0.32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go-out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Rainy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Broken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Stay home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0.24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Stay-home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Rainy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Broken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Stay home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0.24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Stay-home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  <a:tr h="4132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Sunny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Stay home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0.32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0.04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go-out</a:t>
                      </a: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F9C032"/>
                    </a:solidFill>
                  </a:tcPr>
                </a:tc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Sunny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Broken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Stay home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0.16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Stay-home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  <a:tr h="534683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Rainy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Broken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Stay home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dirty="0"/>
                    </a:p>
                  </a:txBody>
                  <a:tcPr marL="83492" marR="83492" marT="41747" marB="41747"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0.24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Stay-home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9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Categorical-Variables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04850" y="2922112"/>
          <a:ext cx="761238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193"/>
                <a:gridCol w="841036"/>
                <a:gridCol w="841036"/>
                <a:gridCol w="1349862"/>
                <a:gridCol w="1087053"/>
                <a:gridCol w="1219200"/>
                <a:gridCol w="11430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Age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Income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Marital Status</a:t>
                      </a:r>
                      <a:endParaRPr lang="en-US" sz="1600" dirty="0"/>
                    </a:p>
                  </a:txBody>
                  <a:tcPr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Owns a Home</a:t>
                      </a:r>
                      <a:endParaRPr lang="en-US" sz="1600" dirty="0"/>
                    </a:p>
                  </a:txBody>
                  <a:tcPr>
                    <a:solidFill>
                      <a:srgbClr val="F9C03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CCD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45,000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Single</a:t>
                      </a:r>
                      <a:endParaRPr lang="en-US" sz="1600" dirty="0"/>
                    </a:p>
                  </a:txBody>
                  <a:tcPr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No</a:t>
                      </a:r>
                      <a:endParaRPr lang="en-US" sz="1600" dirty="0"/>
                    </a:p>
                  </a:txBody>
                  <a:tcPr>
                    <a:solidFill>
                      <a:srgbClr val="F9C03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34</a:t>
                      </a:r>
                      <a:endParaRPr lang="en-US" sz="160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84,000</a:t>
                      </a:r>
                      <a:endParaRPr lang="en-US" sz="1600" dirty="0"/>
                    </a:p>
                  </a:txBody>
                  <a:tcPr>
                    <a:solidFill>
                      <a:srgbClr val="E7E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Married</a:t>
                      </a:r>
                      <a:endParaRPr lang="en-US" sz="1600" dirty="0"/>
                    </a:p>
                  </a:txBody>
                  <a:tcPr>
                    <a:solidFill>
                      <a:srgbClr val="F9C0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/>
                        <a:t>Yes</a:t>
                      </a:r>
                      <a:endParaRPr lang="en-US" sz="1600" dirty="0"/>
                    </a:p>
                  </a:txBody>
                  <a:tcPr>
                    <a:solidFill>
                      <a:srgbClr val="F9C03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Classification-02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DD9421A-94C8-483D-9AD3-14634246C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342900" y="1492604"/>
          <a:ext cx="40386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Weather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aseline="0" dirty="0" smtClean="0"/>
                        <a:t>Car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Class/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Decision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Sunny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Working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Go-out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Rainy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Broken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Go-out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Sunny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Working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Go-out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Sunny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Working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Go-out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Sunny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Working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Go-out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Rainy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Broken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Stay home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Rainy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Broken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Stay home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Sunny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Working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Stay home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Sunny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Broken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Stay home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Rainy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 smtClean="0"/>
                        <a:t>Broken</a:t>
                      </a:r>
                      <a:endParaRPr lang="en-US" sz="140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 smtClean="0"/>
                        <a:t>Stay home</a:t>
                      </a:r>
                    </a:p>
                  </a:txBody>
                  <a:tcPr marL="83492" marR="83492" marT="41747" marB="41747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14900" y="1492604"/>
          <a:ext cx="40386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Weather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baseline="0" dirty="0" smtClean="0"/>
                        <a:t>Car</a:t>
                      </a:r>
                      <a:endParaRPr lang="en-US" sz="1400" b="1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Class/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1" dirty="0" smtClean="0"/>
                        <a:t>Decision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1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1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1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0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0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1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1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1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1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1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0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0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0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0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0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0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1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1</a:t>
                      </a:r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0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1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0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0</a:t>
                      </a:r>
                    </a:p>
                  </a:txBody>
                  <a:tcPr marL="83492" marR="83492" marT="41747" marB="41747"/>
                </a:tc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0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 smtClean="0"/>
                        <a:t>0</a:t>
                      </a:r>
                      <a:endParaRPr lang="en-US" sz="1400" b="0" dirty="0"/>
                    </a:p>
                  </a:txBody>
                  <a:tcPr marL="83492" marR="83492" marT="41747" marB="41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0</a:t>
                      </a:r>
                    </a:p>
                  </a:txBody>
                  <a:tcPr marL="83492" marR="83492" marT="41747" marB="4174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79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378572</TotalTime>
  <Words>3525</Words>
  <Application>Microsoft Office PowerPoint</Application>
  <PresentationFormat>Custom</PresentationFormat>
  <Paragraphs>1889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ＭＳ Ｐゴシック</vt:lpstr>
      <vt:lpstr>Arial</vt:lpstr>
      <vt:lpstr>Arial Bold</vt:lpstr>
      <vt:lpstr>CountryBlueprint</vt:lpstr>
      <vt:lpstr>Garamond</vt:lpstr>
      <vt:lpstr>Monotype Sorts</vt:lpstr>
      <vt:lpstr>Times New Roman</vt:lpstr>
      <vt:lpstr>Verdana</vt:lpstr>
      <vt:lpstr>Wingdings</vt:lpstr>
      <vt:lpstr>LPc_New</vt:lpstr>
      <vt:lpstr>00-02</vt:lpstr>
      <vt:lpstr>00-03</vt:lpstr>
      <vt:lpstr>00-04</vt:lpstr>
      <vt:lpstr>18</vt:lpstr>
      <vt:lpstr>Algorithm-Summary</vt:lpstr>
      <vt:lpstr>Algorithm-Summary-02</vt:lpstr>
      <vt:lpstr>Bayes-Prediction</vt:lpstr>
      <vt:lpstr>Categorical-Variables</vt:lpstr>
      <vt:lpstr>Classification-02</vt:lpstr>
      <vt:lpstr>Classification-College-Admission-01</vt:lpstr>
      <vt:lpstr>Confusion-Matrix-01</vt:lpstr>
      <vt:lpstr>Confusion-Matrix-02</vt:lpstr>
      <vt:lpstr>Confusion-Matrix-03-Accuracy</vt:lpstr>
      <vt:lpstr>Confusion-Matrix-04</vt:lpstr>
      <vt:lpstr>confusion-matrix-06-null-error</vt:lpstr>
      <vt:lpstr>confusion-matrix-08-Threshold</vt:lpstr>
      <vt:lpstr>confusion-matrix-09-Threshold</vt:lpstr>
      <vt:lpstr>confusion-matrix-10-TPR-FPR</vt:lpstr>
      <vt:lpstr>confusion-matrix-12</vt:lpstr>
      <vt:lpstr>Cross-Validation-Example</vt:lpstr>
      <vt:lpstr>Data-Exploration-Covariance-Matrix</vt:lpstr>
      <vt:lpstr>Data-Exploration-Structured-Data</vt:lpstr>
      <vt:lpstr>data-practitioner</vt:lpstr>
      <vt:lpstr>Decision-Trees-Alogorithm-Summary</vt:lpstr>
      <vt:lpstr>Dummy-Variables</vt:lpstr>
      <vt:lpstr>factorization-0</vt:lpstr>
      <vt:lpstr>feature-envgineering-1</vt:lpstr>
      <vt:lpstr>Feature-Extraction</vt:lpstr>
      <vt:lpstr>one-hot-encoding-09</vt:lpstr>
      <vt:lpstr>picture1</vt:lpstr>
      <vt:lpstr>Regressions-Generic-01</vt:lpstr>
      <vt:lpstr>Regressions-Generic-02</vt:lpstr>
      <vt:lpstr>Regressions-Generic-06</vt:lpstr>
      <vt:lpstr>Residuals</vt:lpstr>
      <vt:lpstr>Session-Unsupervised-Learning-Why-Dimensionality-Reduction--0</vt:lpstr>
      <vt:lpstr>String-Indexer-06</vt:lpstr>
      <vt:lpstr>Sum-of-Squared</vt:lpstr>
      <vt:lpstr>Threshold-01</vt:lpstr>
      <vt:lpstr>Transformers-03</vt:lpstr>
      <vt:lpstr>UG-01</vt:lpstr>
      <vt:lpstr>UG-04</vt:lpstr>
      <vt:lpstr>UG-06</vt:lpstr>
      <vt:lpstr>UG-07</vt:lpstr>
      <vt:lpstr>UG-08</vt:lpstr>
      <vt:lpstr>UG-10</vt:lpstr>
      <vt:lpstr>UG-11</vt:lpstr>
      <vt:lpstr>UG-12</vt:lpstr>
      <vt:lpstr>UG-14</vt:lpstr>
      <vt:lpstr>vector</vt:lpstr>
      <vt:lpstr>word-to-vectors-1</vt:lpstr>
    </vt:vector>
  </TitlesOfParts>
  <Company>LearningPatterns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Track to Spring</dc:title>
  <dc:creator/>
  <cp:lastModifiedBy>MRT www.Win2Farsi.com</cp:lastModifiedBy>
  <cp:revision>4394</cp:revision>
  <cp:lastPrinted>2017-03-10T22:32:27Z</cp:lastPrinted>
  <dcterms:created xsi:type="dcterms:W3CDTF">2010-07-13T15:22:01Z</dcterms:created>
  <dcterms:modified xsi:type="dcterms:W3CDTF">2019-03-29T10:23:29Z</dcterms:modified>
</cp:coreProperties>
</file>