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5"/>
  </p:notesMasterIdLst>
  <p:handoutMasterIdLst>
    <p:handoutMasterId r:id="rId6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commentAuthors" Target="commentAuthors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add header to every page you want to be secured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only difference between GET and POST attacks is how the victim executes the attack.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These are beyond the scope of the lesson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Validation mitigates the problem more than half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</a:t>
            </a:r>
          </a:p>
          <a:p>
            <a:r>
              <a:t>Cross-Site Request Forgery</a:t>
            </a:r>
          </a:p>
          <a:p>
            <a:r>
              <a:t>Database Vulnerabilities</a:t>
            </a:r>
          </a:p>
          <a:p>
            <a:r>
              <a:t>Session Hijacking</a:t>
            </a:r>
          </a:p>
          <a:p>
            <a:r>
              <a:t>Distributed Denial of Service (DDoS)</a:t>
            </a:r>
          </a:p>
          <a:p>
            <a:r>
              <a:t>Data Protection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Introduction to JavaScript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Method To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First line of protection</a:t>
            </a:r>
          </a:p>
          <a:p>
            <a:pPr lvl="1"/>
            <a:r>
              <a:t> Encoding and in some cases validation is a complementary</a:t>
            </a:r>
          </a:p>
          <a:p>
            <a:r>
              <a:t> Second line of protection</a:t>
            </a:r>
          </a:p>
          <a:p>
            <a:pPr lvl="1"/>
            <a:r>
              <a:t> Inbound validation</a:t>
            </a:r>
          </a:p>
          <a:p>
            <a:r>
              <a:t> If you think of full protection of entire website</a:t>
            </a:r>
          </a:p>
          <a:p>
            <a:pPr lvl="1"/>
            <a:r>
              <a:t> Content security policy (CSP)</a:t>
            </a:r>
          </a:p>
          <a:p>
            <a:pPr lvl="1"/>
            <a:r>
              <a:t> XSS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browser download content from trusted sources</a:t>
            </a:r>
          </a:p>
          <a:p>
            <a:pPr lvl="1"/>
            <a:r>
              <a:t> Validation</a:t>
            </a:r>
          </a:p>
          <a:p>
            <a:r>
              <a:t> Even if injection happens, CSP can avoid downloading to user's computer</a:t>
            </a:r>
          </a:p>
          <a:p>
            <a:pPr lvl="1"/>
            <a:r>
              <a:t> Inbound validation</a:t>
            </a:r>
          </a:p>
          <a:p>
            <a:r>
              <a:t> If you think of full protection of entire website</a:t>
            </a:r>
          </a:p>
          <a:p>
            <a:pPr lvl="1"/>
            <a:r>
              <a:t> Content security policy (CSP)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By default browsers don't use CSP</a:t>
            </a:r>
          </a:p>
          <a:p>
            <a:r>
              <a:t> To enable CSP on your website add the following additional HTTP header "Content-Security-Policy"</a:t>
            </a:r>
          </a:p>
          <a:p>
            <a:r>
              <a:t> Example Policy: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70632"/>
            <a:ext cx="8906256" cy="1755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 Site Scripting:</a:t>
            </a:r>
          </a:p>
          <a:p>
            <a:pPr lvl="1"/>
            <a:r>
              <a:t> Overview: We will run a script attack</a:t>
            </a:r>
          </a:p>
          <a:p>
            <a:pPr lvl="1"/>
            <a:r>
              <a:t> Pre-requisites: Browser-Google Chrome</a:t>
            </a:r>
          </a:p>
          <a:p>
            <a:pPr lvl="1"/>
            <a:r>
              <a:t> Approximate time: 20 minutes</a:t>
            </a:r>
          </a:p>
          <a:p>
            <a:pPr lvl="1"/>
            <a:r>
              <a:t> Instructions: labs/javascript_security_labs/labs/Cross_site_Scripting.md</a:t>
            </a:r>
          </a:p>
          <a:p>
            <a:pPr lvl="1"/>
            <a:r>
              <a:t> https://github.com/elephantscale/secure-coding-labs/blob/main/javascript_security_labs/labs/Cross_site_Scripting.md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rPr b="1"/>
              <a:t>Cross-Site Request Forgery
</a:t>
            </a:r>
            <a:r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Cross-Site Request Forgery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Synonyms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CSRF</a:t>
            </a:r>
          </a:p>
          <a:p>
            <a:r>
              <a:t> XSRF</a:t>
            </a:r>
          </a:p>
          <a:p>
            <a:r>
              <a:t> Sea Surf</a:t>
            </a:r>
          </a:p>
          <a:p>
            <a:r>
              <a:t> Session Riding</a:t>
            </a:r>
          </a:p>
          <a:p>
            <a:r>
              <a:t> Cross-Site Reference Forgery</a:t>
            </a:r>
          </a:p>
          <a:p>
            <a:r>
              <a:t> Hostile Linking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sends a link to the user via for example email or social network</a:t>
            </a:r>
          </a:p>
          <a:p>
            <a:r>
              <a:t> When clicks on the link, user performs the action on the web application they usually use</a:t>
            </a:r>
          </a:p>
          <a:p>
            <a:r>
              <a:t> A state changes on the server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Transferring funds</a:t>
            </a:r>
          </a:p>
          <a:p>
            <a:r>
              <a:t> Changing email address</a:t>
            </a:r>
          </a:p>
          <a:p>
            <a:r>
              <a:t> Changing password</a:t>
            </a:r>
          </a:p>
          <a:p>
            <a:r>
              <a:t> The attacker is not able to perform theft since there is no way to get the response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sr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9344" y="996696"/>
            <a:ext cx="6163056" cy="561441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GET</a:t>
            </a:r>
          </a:p>
          <a:p>
            <a:r>
              <a:t> POST</a:t>
            </a:r>
          </a:p>
          <a:p>
            <a:r>
              <a:t> And others like PUT and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Cross-Site Scripting (XSS)</a:t>
            </a:r>
          </a:p>
          <a:p>
            <a:r>
              <a:t> Cross-Site Request Forgery</a:t>
            </a:r>
          </a:p>
          <a:p>
            <a:r>
              <a:t> Database Injection</a:t>
            </a:r>
          </a:p>
          <a:p>
            <a:r>
              <a:t> Session Hijacking</a:t>
            </a:r>
          </a:p>
          <a:p>
            <a:r>
              <a:t> DDoS</a:t>
            </a:r>
          </a:p>
          <a:p>
            <a:r>
              <a:t> Data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Alice wants to transfer $100 to Bob via bank's website "bank.com"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0784"/>
            <a:ext cx="9372600" cy="740664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1800"/>
            <a:ext cx="93726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Get: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or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r>
              <a:t> - Now via social engineering: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53312"/>
            <a:ext cx="8915400" cy="332301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915400" cy="3025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Normal request:</a:t>
            </a:r>
            <a:r>
              <a:rPr>
                <a:latin typeface="Courier New" panose="02070309020205020404"/>
              </a:rPr>
              <a:t> POST http://bank.com/transfer.do HTTP/1.1</a:t>
            </a:r>
            <a:r>
              <a:rPr>
                <a:latin typeface="Courier New" panose="02070309020205020404"/>
              </a:rPr>
              <a:t> acct=BOB&amp;amount=100</a:t>
            </a:r>
            <a:endParaRPr>
              <a:latin typeface="Courier New" panose="02070309020205020404"/>
            </a:endParaRPr>
          </a:p>
          <a:p>
            <a:r>
              <a:t> Vulnerable request and wait for the victim to submit: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5416"/>
            <a:ext cx="9372600" cy="17739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don't want to wait for the victim and send it automatically: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06624"/>
            <a:ext cx="9372600" cy="12527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Defense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Token Based Mitigation</a:t>
            </a:r>
          </a:p>
          <a:p>
            <a:pPr lvl="1"/>
            <a:r>
              <a:t> Synchronizer Token Pattern</a:t>
            </a:r>
          </a:p>
          <a:p>
            <a:pPr lvl="2"/>
            <a:r>
              <a:t> A state changing operation needs a secure random token</a:t>
            </a:r>
          </a:p>
          <a:p>
            <a:pPr lvl="2"/>
            <a:r>
              <a:t> Every session has a unique token</a:t>
            </a:r>
          </a:p>
          <a:p>
            <a:pPr lvl="1"/>
            <a:r>
              <a:t> Encryption based Token Pattern</a:t>
            </a:r>
          </a:p>
          <a:p>
            <a:pPr lvl="2"/>
            <a:r>
              <a:t> Instead of comparing tokens to validate an action uses cryptography</a:t>
            </a:r>
          </a:p>
          <a:p>
            <a:pPr lvl="2"/>
            <a:r>
              <a:t> For applications that don't maintain states at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Defense In Depth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Verifying origin with standard headers</a:t>
            </a:r>
          </a:p>
          <a:p>
            <a:r>
              <a:t> Double Submit Cookie</a:t>
            </a:r>
          </a:p>
          <a:p>
            <a:r>
              <a:t> Samesite Cookie Attribute</a:t>
            </a:r>
          </a:p>
          <a:p>
            <a:r>
              <a:t> Use of Custom Request Headers</a:t>
            </a:r>
          </a:p>
          <a:p>
            <a:r>
              <a:t> User Interaction Based CSRF Defense (CAPTCHA)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Methods Do Not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a secret cookie</a:t>
            </a:r>
          </a:p>
          <a:p>
            <a:r>
              <a:t> Only accepting POST requests</a:t>
            </a:r>
          </a:p>
          <a:p>
            <a:r>
              <a:t> Multi-Step Transactions</a:t>
            </a:r>
          </a:p>
          <a:p>
            <a:r>
              <a:t> URL Rewriting</a:t>
            </a:r>
          </a:p>
          <a:p>
            <a:r>
              <a:t> HTTPS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rPr b="1"/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Database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common databases:</a:t>
            </a:r>
          </a:p>
          <a:p>
            <a:pPr lvl="1"/>
            <a:r>
              <a:t> SQL</a:t>
            </a:r>
          </a:p>
          <a:p>
            <a:pPr lvl="1"/>
            <a:r>
              <a:t> NoSQL (MongoDB)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Executing malicious SQL instructions by exploiting query parameters</a:t>
            </a:r>
          </a:p>
          <a:p>
            <a:r>
              <a:t> A non-secure query with concatenation:</a:t>
            </a:r>
          </a:p>
          <a:p/>
          <a:p>
            <a:r>
              <a:t> query gets the id from user and gives the address.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67128"/>
            <a:ext cx="9308592" cy="4389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Cross-Site Scripting (XSS)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Retrieving All 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Normal user input: A number like 258</a:t>
            </a:r>
          </a:p>
          <a:p>
            <a:r>
              <a:t> Resulting query:</a:t>
            </a:r>
            <a:r>
              <a:rPr>
                <a:latin typeface="Courier New" panose="02070309020205020404"/>
              </a:rPr>
              <a:t> SELECT address FROM users WHERE id = 258</a:t>
            </a:r>
            <a:endParaRPr>
              <a:latin typeface="Courier New" panose="02070309020205020404"/>
            </a:endParaRPr>
          </a:p>
          <a:p>
            <a:r>
              <a:t> Malicious attacker input:</a:t>
            </a:r>
          </a:p>
          <a:p>
            <a:r>
              <a:t> </a:t>
            </a:r>
          </a:p>
          <a:p/>
          <a:p>
            <a:r>
              <a:t> Resulting query:</a:t>
            </a:r>
          </a:p>
          <a:p/>
          <a:p/>
          <a:p>
            <a:r>
              <a:t> Gets a list of all database tables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5416"/>
            <a:ext cx="9372600" cy="1161288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4256"/>
            <a:ext cx="9372600" cy="152704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File To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input:</a:t>
            </a:r>
          </a:p>
          <a:p>
            <a:r>
              <a:rPr>
                <a:latin typeface="Courier New" panose="02070309020205020404"/>
              </a:rPr>
              <a:t> 1 UNION SELECT "&lt;h1&gt;some text&lt;/h1&gt;" INTO OUTFILE "/home/website/public_html</a:t>
            </a:r>
            <a:endParaRPr>
              <a:latin typeface="Courier New" panose="02070309020205020404"/>
            </a:endParaRPr>
          </a:p>
          <a:p>
            <a:r>
              <a:t> Resulting query would be:</a:t>
            </a:r>
          </a:p>
          <a:p/>
          <a:p>
            <a:r>
              <a:t> It works with the right permission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70048"/>
            <a:ext cx="8915400" cy="25036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expected input is a number</a:t>
            </a:r>
            <a:r>
              <a:t> Input validation will work by not allowing strings as input</a:t>
            </a:r>
          </a:p>
          <a:p>
            <a:r>
              <a:t> If not</a:t>
            </a:r>
            <a:r>
              <a:t> Prepared Statements or Parameterized Queries instead of 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NoSQL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According to DB-Engines.com MongoDB is the most popular NoSQL database</a:t>
            </a:r>
          </a:p>
          <a:p>
            <a:r>
              <a:t> JavaScript can access directly to MongoDB server by the following operations:</a:t>
            </a:r>
          </a:p>
          <a:p>
            <a:pPr lvl="1"/>
            <a:r>
              <a:t> $Where</a:t>
            </a:r>
          </a:p>
          <a:p>
            <a:pPr lvl="1"/>
            <a:r>
              <a:t> mapReduce</a:t>
            </a:r>
          </a:p>
          <a:p>
            <a:pPr lvl="1"/>
            <a:r>
              <a:t> group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used where you need pass a string as query. example:</a:t>
            </a:r>
            <a:r>
              <a:rPr>
                <a:latin typeface="Courier New" panose="02070309020205020404"/>
              </a:rPr>
              <a:t> $where: 'this.UserID = ' + req.query.id</a:t>
            </a:r>
            <a:endParaRPr>
              <a:latin typeface="Courier New" panose="02070309020205020404"/>
            </a:endParaRPr>
          </a:p>
          <a:p>
            <a:r>
              <a:t> Returns the document whose id is the input</a:t>
            </a:r>
          </a:p>
          <a:p>
            <a:r>
              <a:t> Attacker types</a:t>
            </a:r>
            <a:r>
              <a:rPr>
                <a:latin typeface="Courier New" panose="02070309020205020404"/>
              </a:rPr>
              <a:t> "0; return true"</a:t>
            </a:r>
            <a:r>
              <a:t> as input</a:t>
            </a:r>
          </a:p>
          <a:p>
            <a:r>
              <a:t> The equivalent SQL query would be 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70048"/>
            <a:ext cx="7874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Validation</a:t>
            </a:r>
          </a:p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2244217"/>
            <a:ext cx="9372600" cy="5029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rPr b="1"/>
              <a:t>Session Hijacking
</a:t>
            </a:r>
            <a:r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Session Hijacking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Establishment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request is made by the client</a:t>
            </a:r>
          </a:p>
          <a:p>
            <a:r>
              <a:t> Along with a response, the server transmits an identifier</a:t>
            </a:r>
          </a:p>
          <a:p>
            <a:r>
              <a:t> The client reads and persists the identifier sent unchanged (is sent through cookies)</a:t>
            </a:r>
          </a:p>
          <a:p>
            <a:r>
              <a:t> The client sends the identifier read and persisted on step 3 as a request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Establishment,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server reads and validates the identifier</a:t>
            </a:r>
          </a:p>
          <a:p>
            <a:r>
              <a:t> Go to step 2</a:t>
            </a:r>
          </a:p>
          <a:p>
            <a:r>
              <a:t> Identifier is a key part of the process</a:t>
            </a:r>
          </a:p>
          <a:p>
            <a:r>
              <a:t> It must be created on a trusted system (server)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ijack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0" y="914400"/>
            <a:ext cx="4608576" cy="57424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it?</a:t>
            </a:r>
          </a:p>
          <a:p>
            <a:pPr lvl="1"/>
            <a:r>
              <a:t> Code injection attack</a:t>
            </a:r>
          </a:p>
          <a:p>
            <a:pPr lvl="1"/>
            <a:r>
              <a:t> Enables attacker to execute malicious JavaScript in user's browser.</a:t>
            </a:r>
          </a:p>
          <a:p>
            <a:r>
              <a:t> How?</a:t>
            </a:r>
          </a:p>
          <a:p>
            <a:pPr lvl="1"/>
            <a:r>
              <a:t> By injecting a script into the page that the victim will download.</a:t>
            </a:r>
          </a:p>
          <a:p>
            <a:r>
              <a:t> Consequences:</a:t>
            </a:r>
          </a:p>
          <a:p>
            <a:pPr lvl="1"/>
            <a:r>
              <a:t> Cookie theft</a:t>
            </a:r>
          </a:p>
          <a:p>
            <a:pPr lvl="1"/>
            <a:r>
              <a:t> Keylogging</a:t>
            </a:r>
          </a:p>
          <a:p>
            <a:pPr lvl="1"/>
            <a:r>
              <a:t> Phishing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 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protect identifier:</a:t>
            </a:r>
          </a:p>
          <a:p>
            <a:pPr lvl="1"/>
            <a:r>
              <a:t> Always use HTTPS.</a:t>
            </a:r>
          </a:p>
          <a:p>
            <a:pPr lvl="1"/>
            <a:r>
              <a:t> Try not to switch between HTTP and HTTPS.</a:t>
            </a:r>
          </a:p>
          <a:p>
            <a:pPr lvl="1"/>
            <a:r>
              <a:t> If you have to switch, deactivate the previous identifier and generate new one</a:t>
            </a:r>
          </a:p>
          <a:p>
            <a:pPr lvl="1"/>
            <a:r>
              <a:t> Per-request identifier is better than per-session identifier</a:t>
            </a:r>
          </a:p>
          <a:p>
            <a:pPr lvl="1"/>
            <a:r>
              <a:t> From all protected pages logout must be available</a:t>
            </a:r>
          </a:p>
          <a:p>
            <a:pPr lvl="1"/>
            <a:r>
              <a:t> Logout must terminate all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t>Session Hijacking
</a:t>
            </a:r>
            <a:r>
              <a:rPr b="1"/>
              <a:t>Distributed Denial of Service (DDoS)
</a:t>
            </a:r>
            <a:r>
              <a:t>Data Protection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Distributed Denial of Service (DDoS)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attack</a:t>
            </a:r>
          </a:p>
          <a:p>
            <a:r>
              <a:t> Making many systems involved</a:t>
            </a:r>
          </a:p>
          <a:p>
            <a:r>
              <a:t> If not protected JavaScript would be a DDoS weapon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Malicious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372600" cy="23682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Malicious code,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Creates an image 100 times per second</a:t>
            </a:r>
          </a:p>
          <a:p>
            <a:r>
              <a:t> Each visitor of the website containing this code would be a participant to attack to the target_website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dos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632" y="1316736"/>
            <a:ext cx="8403336" cy="422452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Depends on how the attacker inserts the code into the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Cross-Site Scripting (XSS)
</a:t>
            </a:r>
            <a:r>
              <a:t>Cross-Site Request Forgery
</a:t>
            </a:r>
            <a:r>
              <a:t>Database Vulnerabilities
</a:t>
            </a:r>
            <a:r>
              <a:t>Session Hijacking
</a:t>
            </a:r>
            <a:r>
              <a:t>Distributed Denial of Service (DDoS)
</a:t>
            </a:r>
            <a:r>
              <a:rPr b="1"/>
              <a:t>Data Protection
</a:t>
            </a:r>
            <a:endParaRPr b="1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2700"/>
            </a:pPr>
            <a:r>
              <a:t>Data Protection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every user do what they really need not more</a:t>
            </a:r>
          </a:p>
          <a:p>
            <a:r>
              <a:t> Example in an online store:</a:t>
            </a:r>
          </a:p>
          <a:p>
            <a:pPr lvl="1"/>
            <a:r>
              <a:t> Salespersons should have read permission to view catalog</a:t>
            </a:r>
          </a:p>
          <a:p>
            <a:pPr lvl="1"/>
            <a:r>
              <a:t> Market users should have permission to check statistics</a:t>
            </a:r>
          </a:p>
          <a:p>
            <a:pPr lvl="1"/>
            <a:r>
              <a:t> Developers should have permission to modify pages and web application options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Deleting Sensitive Info When Not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Temp and cache files</a:t>
            </a:r>
          </a:p>
          <a:p>
            <a:r>
              <a:t> If you need it encrypt or move it to a protected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x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616" y="1188720"/>
            <a:ext cx="8668512" cy="491947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put comments like</a:t>
            </a:r>
            <a:r>
              <a:rPr>
                <a:latin typeface="Courier New" panose="02070309020205020404"/>
              </a:rPr>
              <a:t> TODO</a:t>
            </a:r>
            <a:r>
              <a:t> list in source-code</a:t>
            </a:r>
          </a:p>
          <a:p>
            <a:r>
              <a:t> Do not comment credentials: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2244344"/>
            <a:ext cx="8940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pass important information through H</a:t>
            </a:r>
            <a:r>
              <a:rPr lang="en-US"/>
              <a:t>T</a:t>
            </a:r>
            <a:r>
              <a:t>TP GET because:</a:t>
            </a:r>
          </a:p>
          <a:p>
            <a:pPr lvl="1"/>
            <a:r>
              <a:t> If not using HTTPS data can be intercepted by</a:t>
            </a:r>
            <a:r>
              <a:rPr>
                <a:latin typeface="Courier New" panose="02070309020205020404"/>
              </a:rPr>
              <a:t> Man In The Middle Attack</a:t>
            </a:r>
            <a:endParaRPr>
              <a:latin typeface="Courier New" panose="02070309020205020404"/>
            </a:endParaRPr>
          </a:p>
          <a:p>
            <a:pPr lvl="1"/>
            <a:r>
              <a:t> User's information can be stored in browser's history including session IDs, pins and tokens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Disable cache control in pages containing sensitive intormation through setting header flags</a:t>
            </a:r>
          </a:p>
          <a:p>
            <a:r>
              <a:t> Example: in an</a:t>
            </a:r>
            <a:r>
              <a:rPr>
                <a:latin typeface="Courier New" panose="02070309020205020404"/>
              </a:rPr>
              <a:t> express</a:t>
            </a:r>
            <a:r>
              <a:t> app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1136"/>
            <a:ext cx="8915400" cy="278828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and password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 every sensitive information</a:t>
            </a:r>
          </a:p>
          <a:p>
            <a:r>
              <a:t> Example of</a:t>
            </a:r>
            <a:r>
              <a:rPr>
                <a:latin typeface="Courier New" panose="02070309020205020404"/>
              </a:rPr>
              <a:t> aes-256-cbc</a:t>
            </a:r>
            <a:r>
              <a:t> in Node.js using</a:t>
            </a:r>
            <a:r>
              <a:rPr>
                <a:latin typeface="Courier New" panose="02070309020205020404"/>
              </a:rPr>
              <a:t> crypto</a:t>
            </a:r>
            <a:r>
              <a:t> module: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8915400" cy="322030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8915400" cy="912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Disable Unnecessary Apps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 simple: Check if there is any unnecessary app or service and disable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Disable Aautocomplete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 whole the form: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825496"/>
            <a:ext cx="93726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JavaScript security:</a:t>
            </a:r>
          </a:p>
          <a:p>
            <a:pPr lvl="1"/>
            <a:r>
              <a:t> Overview: We will run a URL attack</a:t>
            </a:r>
          </a:p>
          <a:p>
            <a:pPr lvl="1"/>
            <a:r>
              <a:t> Pre-requisites: Browser-Google Chrome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labs/javascript_security_labs/README.md</a:t>
            </a:r>
          </a:p>
          <a:p>
            <a:pPr lvl="1"/>
            <a:r>
              <a:t> https://github.com/elephantscale/secure-coding-labs/tree/main/javascript_security_labs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Following server-side script is used to display the last comment:</a:t>
            </a:r>
          </a:p>
          <a:p/>
          <a:p/>
          <a:p>
            <a:r>
              <a:t> Now attacker sends his script as comment "&lt;script&gt;...&lt;/script&gt;"</a:t>
            </a:r>
          </a:p>
          <a:p>
            <a:r>
              <a:t> Finally, user visits the page would get the response like this: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0784"/>
            <a:ext cx="7973568" cy="173736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4064"/>
            <a:ext cx="5788152" cy="1618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Prevent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developers use two methods performing secure input handling</a:t>
            </a:r>
          </a:p>
          <a:p>
            <a:pPr lvl="1"/>
            <a:r>
              <a:t> Encoding: browser considers the malicious script as data, not code.</a:t>
            </a:r>
          </a:p>
          <a:p>
            <a:pPr lvl="1"/>
            <a:r>
              <a:t> Validation: filters the user input so that the browser just run the code without malicious commands.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Encoding user input on server-side: &amp;lt; instead of &lt; and &amp;gt; instead of &gt;</a:t>
            </a:r>
          </a:p>
          <a:p/>
          <a:p/>
          <a:p>
            <a:r>
              <a:t> Resulting HTML would be like this: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47088"/>
            <a:ext cx="7479792" cy="1673352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1728"/>
            <a:ext cx="7479792" cy="1179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Allowing certain tags and elements</a:t>
            </a:r>
          </a:p>
          <a:p>
            <a:pPr lvl="1"/>
            <a:r>
              <a:rPr>
                <a:latin typeface="Courier New" panose="02070309020205020404"/>
              </a:rPr>
              <a:t> &lt;em&gt; &lt;strong&gt;</a:t>
            </a:r>
            <a:r>
              <a:t> allowed</a:t>
            </a:r>
          </a:p>
          <a:p>
            <a:pPr lvl="1"/>
            <a:r>
              <a:rPr>
                <a:latin typeface="Courier New" panose="02070309020205020404"/>
              </a:rPr>
              <a:t> &lt;script&gt;</a:t>
            </a:r>
            <a:r>
              <a:t> not allowed</a:t>
            </a:r>
          </a:p>
          <a:p>
            <a:r>
              <a:t> How?</a:t>
            </a:r>
          </a:p>
          <a:p>
            <a:pPr lvl="1"/>
            <a:r>
              <a:t> Classification strategy</a:t>
            </a:r>
          </a:p>
          <a:p>
            <a:pPr lvl="2"/>
            <a:r>
              <a:t> Blacklisting: High complexity, Updating is a problem</a:t>
            </a:r>
          </a:p>
          <a:p>
            <a:pPr lvl="2"/>
            <a:r>
              <a:t> Whitelisting: Simple, Easy updating so is much better</a:t>
            </a:r>
          </a:p>
          <a:p>
            <a:pPr lvl="1"/>
            <a:r>
              <a:t> Validation outcome</a:t>
            </a:r>
          </a:p>
          <a:p>
            <a:pPr lvl="2"/>
            <a:r>
              <a:t> Rejection: Simple implementation,</a:t>
            </a:r>
          </a:p>
          <a:p>
            <a:pPr lvl="2"/>
            <a:r>
              <a:t> Sanitisation: More useful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11822</Words>
  <Application>WPS Presentation</Application>
  <PresentationFormat>Custom</PresentationFormat>
  <Paragraphs>561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7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Courier New</vt:lpstr>
      <vt:lpstr>Microsoft YaHei</vt:lpstr>
      <vt:lpstr>Arial Unicode MS</vt:lpstr>
      <vt:lpstr>LPc_New</vt:lpstr>
      <vt:lpstr>Introduction to JavaScript Security</vt:lpstr>
      <vt:lpstr>What We Will Cover</vt:lpstr>
      <vt:lpstr>Cross-Site Scripting (XSS)</vt:lpstr>
      <vt:lpstr>What Is It?</vt:lpstr>
      <vt:lpstr>Mechanism</vt:lpstr>
      <vt:lpstr>Example</vt:lpstr>
      <vt:lpstr>How To Prevent</vt:lpstr>
      <vt:lpstr>Encoding</vt:lpstr>
      <vt:lpstr>Validation</vt:lpstr>
      <vt:lpstr>Which Method To Use?</vt:lpstr>
      <vt:lpstr>CSP</vt:lpstr>
      <vt:lpstr>CSP Example</vt:lpstr>
      <vt:lpstr>Lab</vt:lpstr>
      <vt:lpstr>Cross-Site Request Forgery</vt:lpstr>
      <vt:lpstr>Synonyms</vt:lpstr>
      <vt:lpstr>How?</vt:lpstr>
      <vt:lpstr>Examples:</vt:lpstr>
      <vt:lpstr>Mechanism</vt:lpstr>
      <vt:lpstr>Scenarios</vt:lpstr>
      <vt:lpstr>GET</vt:lpstr>
      <vt:lpstr>Get: cont'd</vt:lpstr>
      <vt:lpstr>POST</vt:lpstr>
      <vt:lpstr>POST, cont'd</vt:lpstr>
      <vt:lpstr>Primary Defense Techniques</vt:lpstr>
      <vt:lpstr>Defense In Depth Techniques</vt:lpstr>
      <vt:lpstr>What Methods Do Not Work?</vt:lpstr>
      <vt:lpstr>Database Vulnerabilities</vt:lpstr>
      <vt:lpstr>Common DBs</vt:lpstr>
      <vt:lpstr>SQL Injection</vt:lpstr>
      <vt:lpstr>Retrieving All Database Tables</vt:lpstr>
      <vt:lpstr>Writing File To Disk</vt:lpstr>
      <vt:lpstr>Solution</vt:lpstr>
      <vt:lpstr>NoSQL Injection</vt:lpstr>
      <vt:lpstr>$Where</vt:lpstr>
      <vt:lpstr>Solution</vt:lpstr>
      <vt:lpstr>Session Hijacking</vt:lpstr>
      <vt:lpstr>Session Establishment</vt:lpstr>
      <vt:lpstr>Session Establishment, cont'd</vt:lpstr>
      <vt:lpstr>How?</vt:lpstr>
      <vt:lpstr>Protect Identifier</vt:lpstr>
      <vt:lpstr>Distributed Denial of Service (DDoS)</vt:lpstr>
      <vt:lpstr>What Is It?</vt:lpstr>
      <vt:lpstr>Sample Malicious Code</vt:lpstr>
      <vt:lpstr>Sample Malicious code, cont'd</vt:lpstr>
      <vt:lpstr>Mechanism</vt:lpstr>
      <vt:lpstr>Solution</vt:lpstr>
      <vt:lpstr>Data Protection</vt:lpstr>
      <vt:lpstr>Right Privileges</vt:lpstr>
      <vt:lpstr>Deleting Sensitive Info When Not Needed</vt:lpstr>
      <vt:lpstr>Comments</vt:lpstr>
      <vt:lpstr>URL</vt:lpstr>
      <vt:lpstr>Cache</vt:lpstr>
      <vt:lpstr>encryption and password hash</vt:lpstr>
      <vt:lpstr>Example</vt:lpstr>
      <vt:lpstr>Output</vt:lpstr>
      <vt:lpstr>Disable Unnecessary Apps and Services</vt:lpstr>
      <vt:lpstr>Disable Aautocomplete</vt:lpstr>
      <vt:lpstr>Lab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2021-09-03T04:36:28Z</cp:lastPrinted>
  <dcterms:created xsi:type="dcterms:W3CDTF">2021-09-03T04:36:28Z</dcterms:created>
  <dcterms:modified xsi:type="dcterms:W3CDTF">2021-09-03T04:36:28Z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