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3" r:id="rId20"/>
    <p:sldId id="279" r:id="rId21"/>
    <p:sldId id="272" r:id="rId22"/>
    <p:sldId id="275" r:id="rId23"/>
    <p:sldId id="276" r:id="rId24"/>
    <p:sldId id="280" r:id="rId25"/>
    <p:sldId id="274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81" d="100"/>
          <a:sy n="81" d="100"/>
        </p:scale>
        <p:origin x="2928" y="10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https://www.helpnetsecurity.com/2021/09/14/osi-layer-1/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00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from https://www.helpnetsecurity.com/2021/09/14/osi-layer-1/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3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https://nicolaswindpassinger.com/osi-reference-model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https://nicolaswindpassinger.com/osi-reference-model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Responsible for routing and transferring data packets between different nodes across various networks</a:t>
            </a:r>
          </a:p>
          <a:p>
            <a:r>
              <a:rPr lang="en-US" dirty="0"/>
              <a:t>Includes the IP the Internet Protocol part of TCP/IP</a:t>
            </a:r>
          </a:p>
          <a:p>
            <a:r>
              <a:rPr lang="en-US" dirty="0"/>
              <a:t>Of concern to IoT is that it also includes IPv4 and IPv6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42251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 where data transfer between two directly connected nodes in a network takes place</a:t>
            </a:r>
          </a:p>
          <a:p>
            <a:r>
              <a:rPr lang="en-US" dirty="0"/>
              <a:t>Divided into two sub layers: </a:t>
            </a:r>
          </a:p>
          <a:p>
            <a:pPr lvl="1"/>
            <a:r>
              <a:rPr lang="en-US" dirty="0"/>
              <a:t>Medium access control layer (MAC layer)</a:t>
            </a:r>
          </a:p>
          <a:p>
            <a:pPr lvl="1"/>
            <a:r>
              <a:rPr lang="en-US" dirty="0"/>
              <a:t>Logical link control layer (LLC). </a:t>
            </a:r>
          </a:p>
          <a:p>
            <a:r>
              <a:rPr lang="en-US" dirty="0"/>
              <a:t>Various IEEE 802 standards apply to this layer</a:t>
            </a:r>
          </a:p>
          <a:p>
            <a:pPr lvl="1"/>
            <a:r>
              <a:rPr lang="en-US" dirty="0"/>
              <a:t>IEEE 802.15.4 or low rate Wireless PAN for example</a:t>
            </a:r>
          </a:p>
          <a:p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49871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where networks are organized</a:t>
            </a:r>
          </a:p>
          <a:p>
            <a:r>
              <a:rPr lang="en-US" dirty="0"/>
              <a:t>Foundation of IoT and its connected </a:t>
            </a:r>
          </a:p>
          <a:p>
            <a:r>
              <a:rPr lang="en-US" dirty="0"/>
              <a:t>Includes the essential physical structure needed to make the IoT possible</a:t>
            </a:r>
          </a:p>
          <a:p>
            <a:pPr lvl="1"/>
            <a:r>
              <a:rPr lang="en-US" dirty="0"/>
              <a:t>E.g., cables and radio frequency links</a:t>
            </a:r>
          </a:p>
          <a:p>
            <a:pPr lvl="1"/>
            <a:r>
              <a:rPr lang="en-US" dirty="0"/>
              <a:t>Essential transmission specifications, communication protocols and hardware on a device and data level.=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56729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 Intuitive Model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OSI to figure out why an application isn’t working</a:t>
            </a:r>
          </a:p>
          <a:p>
            <a:pPr marL="342900" lvl="1" indent="0">
              <a:buNone/>
            </a:pPr>
            <a:r>
              <a:rPr lang="en-US" dirty="0"/>
              <a:t>Layer 1: Physical</a:t>
            </a:r>
          </a:p>
          <a:p>
            <a:pPr marL="342900" lvl="1" indent="0">
              <a:buNone/>
            </a:pPr>
            <a:r>
              <a:rPr lang="en-US" dirty="0"/>
              <a:t>	Is the network cable plugged in?</a:t>
            </a:r>
          </a:p>
          <a:p>
            <a:pPr marL="342900" lvl="1" indent="0">
              <a:buNone/>
            </a:pPr>
            <a:r>
              <a:rPr lang="en-US" dirty="0"/>
              <a:t>Layer 2: Data Link</a:t>
            </a:r>
          </a:p>
          <a:p>
            <a:pPr marL="342900" lvl="1" indent="0">
              <a:buNone/>
            </a:pPr>
            <a:r>
              <a:rPr lang="en-US" dirty="0"/>
              <a:t>	Do you have a link light?</a:t>
            </a:r>
          </a:p>
          <a:p>
            <a:pPr marL="342900" lvl="1" indent="0">
              <a:buNone/>
            </a:pPr>
            <a:r>
              <a:rPr lang="en-US" dirty="0"/>
              <a:t>Layer 3: Network</a:t>
            </a:r>
          </a:p>
          <a:p>
            <a:pPr marL="342900" lvl="1" indent="0">
              <a:buNone/>
            </a:pPr>
            <a:r>
              <a:rPr lang="en-US" dirty="0"/>
              <a:t>	Are you getting an IP?</a:t>
            </a:r>
          </a:p>
          <a:p>
            <a:pPr marL="342900" lvl="1" indent="0">
              <a:buNone/>
            </a:pPr>
            <a:r>
              <a:rPr lang="en-US" dirty="0"/>
              <a:t>Layer 4: Transport</a:t>
            </a:r>
          </a:p>
          <a:p>
            <a:pPr marL="342900" lvl="1" indent="0">
              <a:buNone/>
            </a:pPr>
            <a:r>
              <a:rPr lang="en-US" dirty="0"/>
              <a:t>	Can you connect to your default gateway?</a:t>
            </a:r>
          </a:p>
          <a:p>
            <a:pPr marL="342900" lvl="1" indent="0">
              <a:buNone/>
            </a:pPr>
            <a:r>
              <a:rPr lang="en-US" dirty="0"/>
              <a:t>Layer 5: Session</a:t>
            </a:r>
          </a:p>
          <a:p>
            <a:pPr marL="342900" lvl="1" indent="0">
              <a:buNone/>
            </a:pPr>
            <a:r>
              <a:rPr lang="en-US" dirty="0"/>
              <a:t>	Do you have DNS server information? </a:t>
            </a:r>
          </a:p>
          <a:p>
            <a:pPr marL="342900" lvl="1" indent="0">
              <a:buNone/>
            </a:pPr>
            <a:r>
              <a:rPr lang="en-US" dirty="0"/>
              <a:t>	Can you ping 4.2.2.2 but not google.com?</a:t>
            </a:r>
          </a:p>
          <a:p>
            <a:pPr marL="342900" lvl="1" indent="0">
              <a:buNone/>
            </a:pPr>
            <a:r>
              <a:rPr lang="en-US" dirty="0"/>
              <a:t>Layers 6&amp;7: Presentation &amp; Application – </a:t>
            </a:r>
          </a:p>
          <a:p>
            <a:pPr marL="342900" lvl="1" indent="0">
              <a:buNone/>
            </a:pPr>
            <a:r>
              <a:rPr lang="en-US" dirty="0"/>
              <a:t>	Can you browse to a site?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CC632-9864-46F1-8EAB-FCD3BB9CEC9A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Common Attacks by Layer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Attacks at Each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CC632-9864-46F1-8EAB-FCD3BB9CEC9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6300" y="1558131"/>
          <a:ext cx="7900988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Engineering,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/Password sniffing.</a:t>
                      </a:r>
                    </a:p>
                    <a:p>
                      <a:pPr algn="ctr"/>
                      <a:r>
                        <a:rPr lang="en-US" dirty="0"/>
                        <a:t>Lack of role-based security for admin and support.</a:t>
                      </a:r>
                    </a:p>
                    <a:p>
                      <a:pPr algn="ctr"/>
                      <a:r>
                        <a:rPr lang="en-US" dirty="0"/>
                        <a:t>Spoofing authentication credentials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Phishing, TLS/SSL sniffing</a:t>
                      </a:r>
                    </a:p>
                    <a:p>
                      <a:pPr algn="ctr"/>
                      <a:r>
                        <a:rPr lang="en-US" dirty="0"/>
                        <a:t>Breaking weak or faulty encryption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Hacking – Telnet and FTP hacking</a:t>
                      </a:r>
                    </a:p>
                    <a:p>
                      <a:pPr algn="ctr"/>
                      <a:r>
                        <a:rPr lang="en-US" dirty="0"/>
                        <a:t>Access to unsecured applications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 Sessions sniffing</a:t>
                      </a:r>
                    </a:p>
                    <a:p>
                      <a:pPr algn="ctr"/>
                      <a:r>
                        <a:rPr lang="en-US" dirty="0"/>
                        <a:t>Port sniffing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 in the Middle Attacks</a:t>
                      </a:r>
                    </a:p>
                    <a:p>
                      <a:pPr algn="ctr"/>
                      <a:r>
                        <a:rPr lang="en-US" dirty="0"/>
                        <a:t>Port sniffing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Link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Spoofing MAC/ARP sniffing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Sniffing, physical device compromise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Refers to the applications that support the end user functions</a:t>
            </a:r>
          </a:p>
          <a:p>
            <a:pPr lvl="1"/>
            <a:r>
              <a:rPr lang="en-US" dirty="0"/>
              <a:t>Applications at this layer include FTP, SMTP and other services</a:t>
            </a:r>
          </a:p>
          <a:p>
            <a:pPr lvl="1"/>
            <a:r>
              <a:rPr lang="en-US" dirty="0"/>
              <a:t>Supports user applications with that authentication and authorization</a:t>
            </a:r>
          </a:p>
          <a:p>
            <a:r>
              <a:rPr lang="en-US" dirty="0"/>
              <a:t>Main security challenge for </a:t>
            </a:r>
            <a:r>
              <a:rPr lang="en-US" dirty="0" err="1"/>
              <a:t>IIoT</a:t>
            </a:r>
            <a:r>
              <a:rPr lang="en-US" dirty="0"/>
              <a:t> is unauthorized access to control systems</a:t>
            </a:r>
          </a:p>
          <a:p>
            <a:pPr lvl="1"/>
            <a:r>
              <a:rPr lang="en-US" dirty="0"/>
              <a:t>Entry point to introduce additional vectors – </a:t>
            </a:r>
            <a:r>
              <a:rPr lang="en-US" dirty="0" err="1"/>
              <a:t>e.g</a:t>
            </a:r>
            <a:r>
              <a:rPr lang="en-US" dirty="0"/>
              <a:t>, creating backdoors for future attacks</a:t>
            </a:r>
          </a:p>
          <a:p>
            <a:pPr lvl="1"/>
            <a:r>
              <a:rPr lang="en-US" dirty="0"/>
              <a:t>Common attack vector using social engineering, phishing and other deceptive exploits</a:t>
            </a:r>
          </a:p>
          <a:p>
            <a:r>
              <a:rPr lang="en-US" dirty="0"/>
              <a:t>First line of defense is strong organizational procedures and policies on issuing, revoking and changing authentication credentials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UserID</a:t>
            </a:r>
            <a:r>
              <a:rPr lang="en-US" dirty="0"/>
              <a:t>/Password is common authentication</a:t>
            </a:r>
          </a:p>
          <a:p>
            <a:pPr lvl="1"/>
            <a:r>
              <a:rPr lang="en-US" dirty="0"/>
              <a:t>Often implemented with weak account policy</a:t>
            </a:r>
          </a:p>
          <a:p>
            <a:pPr lvl="1"/>
            <a:r>
              <a:rPr lang="en-US" dirty="0"/>
              <a:t>Users suffer from password fatigue</a:t>
            </a:r>
          </a:p>
          <a:p>
            <a:pPr lvl="2"/>
            <a:r>
              <a:rPr lang="en-US" dirty="0"/>
              <a:t>Tend to use the same password across accounts</a:t>
            </a:r>
          </a:p>
          <a:p>
            <a:pPr lvl="2"/>
            <a:r>
              <a:rPr lang="en-US" dirty="0"/>
              <a:t>Tend to use short easy to guess passwords</a:t>
            </a:r>
          </a:p>
          <a:p>
            <a:pPr lvl="2"/>
            <a:r>
              <a:rPr lang="en-US" dirty="0"/>
              <a:t>Tend to not change their passwords</a:t>
            </a:r>
          </a:p>
          <a:p>
            <a:r>
              <a:rPr lang="en-US" dirty="0"/>
              <a:t>Mitigations</a:t>
            </a:r>
          </a:p>
          <a:p>
            <a:pPr lvl="1"/>
            <a:r>
              <a:rPr lang="en-US" dirty="0"/>
              <a:t>Password policy requiring strong passwords and regular rotations</a:t>
            </a:r>
          </a:p>
          <a:p>
            <a:pPr lvl="1"/>
            <a:r>
              <a:rPr lang="en-US" dirty="0"/>
              <a:t>Use generated tokens instead of passwords</a:t>
            </a:r>
          </a:p>
          <a:p>
            <a:pPr lvl="2"/>
            <a:r>
              <a:rPr lang="en-US" dirty="0"/>
              <a:t>These have higher entropy and are harder to crack</a:t>
            </a:r>
          </a:p>
          <a:p>
            <a:pPr lvl="2"/>
            <a:r>
              <a:rPr lang="en-US" dirty="0"/>
              <a:t>Eliminates the problem of password reuse</a:t>
            </a:r>
          </a:p>
          <a:p>
            <a:pPr lvl="1"/>
            <a:r>
              <a:rPr lang="en-US" dirty="0"/>
              <a:t>MFA – multi-factor authentication</a:t>
            </a:r>
          </a:p>
          <a:p>
            <a:pPr lvl="2"/>
            <a:r>
              <a:rPr lang="en-US" dirty="0"/>
              <a:t>Requires authentication from two of three possible sources</a:t>
            </a:r>
          </a:p>
          <a:p>
            <a:pPr lvl="3"/>
            <a:r>
              <a:rPr lang="en-US" dirty="0"/>
              <a:t>What the user knows – password or token</a:t>
            </a:r>
          </a:p>
          <a:p>
            <a:pPr lvl="3"/>
            <a:r>
              <a:rPr lang="en-US" dirty="0"/>
              <a:t>Where the user is – specific IP address</a:t>
            </a:r>
          </a:p>
          <a:p>
            <a:pPr lvl="3"/>
            <a:r>
              <a:rPr lang="en-US" dirty="0"/>
              <a:t>Something the user has – mobile phone for a confirmation code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is performed at this layer</a:t>
            </a:r>
          </a:p>
          <a:p>
            <a:r>
              <a:rPr lang="en-US" dirty="0"/>
              <a:t>Common attacks often involve weak or missing encryption</a:t>
            </a:r>
          </a:p>
          <a:p>
            <a:pPr lvl="1"/>
            <a:r>
              <a:rPr lang="en-US" dirty="0"/>
              <a:t>There must be both encryption for data in transit and encryption for data at rest</a:t>
            </a:r>
          </a:p>
          <a:p>
            <a:r>
              <a:rPr lang="en-US" dirty="0"/>
              <a:t>Exploitable weaknesses can occur when:</a:t>
            </a:r>
          </a:p>
          <a:p>
            <a:pPr lvl="1"/>
            <a:r>
              <a:rPr lang="en-US" dirty="0"/>
              <a:t>An encryption standard is used that is too weak, one that has known weaknesses for example</a:t>
            </a:r>
          </a:p>
          <a:p>
            <a:pPr lvl="1"/>
            <a:r>
              <a:rPr lang="en-US" dirty="0"/>
              <a:t>Flawed implementation of the encryption such as:</a:t>
            </a:r>
          </a:p>
          <a:p>
            <a:pPr lvl="2"/>
            <a:r>
              <a:rPr lang="en-US" dirty="0"/>
              <a:t>Keys are too short</a:t>
            </a:r>
          </a:p>
          <a:p>
            <a:pPr lvl="2"/>
            <a:r>
              <a:rPr lang="en-US" dirty="0"/>
              <a:t>Salts are not used in digests allowing the use of rainbow tables to reverse engineer passwords</a:t>
            </a:r>
          </a:p>
          <a:p>
            <a:pPr lvl="2"/>
            <a:r>
              <a:rPr lang="en-US" dirty="0"/>
              <a:t>Using an encryption library that has not been fully vetted</a:t>
            </a:r>
          </a:p>
          <a:p>
            <a:pPr lvl="2"/>
            <a:r>
              <a:rPr lang="en-US" dirty="0"/>
              <a:t>Using a home-grown encryption library that is not full tested</a:t>
            </a:r>
          </a:p>
          <a:p>
            <a:pPr lvl="1"/>
            <a:r>
              <a:rPr lang="en-US" dirty="0"/>
              <a:t>Flawed application of an encryption application</a:t>
            </a:r>
          </a:p>
          <a:p>
            <a:pPr lvl="2"/>
            <a:r>
              <a:rPr lang="en-US" dirty="0"/>
              <a:t>Failure to encrypt data when it should be</a:t>
            </a:r>
          </a:p>
          <a:p>
            <a:pPr lvl="2"/>
            <a:r>
              <a:rPr lang="en-US" dirty="0"/>
              <a:t>Not encrypting some data that is accessible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level security can be subverted at the application level</a:t>
            </a:r>
          </a:p>
          <a:p>
            <a:r>
              <a:rPr lang="en-US" dirty="0"/>
              <a:t>Called a Man in the Browser (</a:t>
            </a:r>
            <a:r>
              <a:rPr lang="en-US" dirty="0" err="1"/>
              <a:t>MiTB</a:t>
            </a:r>
            <a:r>
              <a:rPr lang="en-US" dirty="0"/>
              <a:t>) attack</a:t>
            </a:r>
          </a:p>
          <a:p>
            <a:pPr lvl="1"/>
            <a:r>
              <a:rPr lang="en-US" dirty="0"/>
              <a:t>Access is gained at the application level to steal or alter data before it become encrypted</a:t>
            </a:r>
          </a:p>
          <a:p>
            <a:r>
              <a:rPr lang="en-US" dirty="0"/>
              <a:t>Often the result of human engineering</a:t>
            </a:r>
          </a:p>
          <a:p>
            <a:pPr lvl="1"/>
            <a:r>
              <a:rPr lang="en-US" dirty="0"/>
              <a:t>Compromised user installs malware</a:t>
            </a:r>
          </a:p>
          <a:p>
            <a:pPr lvl="1"/>
            <a:r>
              <a:rPr lang="en-US" dirty="0"/>
              <a:t>Or malware is installed from a phishing or other attack</a:t>
            </a:r>
          </a:p>
          <a:p>
            <a:r>
              <a:rPr lang="en-US" dirty="0"/>
              <a:t>Can be mitigated to a degree by isolation</a:t>
            </a:r>
          </a:p>
          <a:p>
            <a:pPr lvl="1"/>
            <a:r>
              <a:rPr lang="en-US" dirty="0"/>
              <a:t>Applications used for systems control do not have access to other applications</a:t>
            </a:r>
          </a:p>
          <a:p>
            <a:pPr lvl="1"/>
            <a:r>
              <a:rPr lang="en-US" dirty="0"/>
              <a:t>No public access to the user control apps</a:t>
            </a:r>
          </a:p>
          <a:p>
            <a:pPr lvl="1"/>
            <a:r>
              <a:rPr lang="en-US" dirty="0"/>
              <a:t>Only the absolute minimum network access to private networks</a:t>
            </a:r>
          </a:p>
          <a:p>
            <a:r>
              <a:rPr lang="en-US" dirty="0"/>
              <a:t>Ideally, control systems only connect to the system they control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The OSI Layers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Browser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 descr="Timeli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8" y="1749202"/>
            <a:ext cx="8420100" cy="47994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attacks at this level deal with interfering with sessions or some sort of session hijack</a:t>
            </a:r>
          </a:p>
          <a:p>
            <a:r>
              <a:rPr lang="en-US" dirty="0"/>
              <a:t>Man in the Middle (</a:t>
            </a:r>
            <a:r>
              <a:rPr lang="en-US" dirty="0" err="1"/>
              <a:t>MiTD</a:t>
            </a:r>
            <a:r>
              <a:rPr lang="en-US" dirty="0"/>
              <a:t>) attacks occur when an adversary can intercept communications between two parties in a session</a:t>
            </a:r>
          </a:p>
          <a:p>
            <a:r>
              <a:rPr lang="en-US" dirty="0"/>
              <a:t>A main risk is that an adversary could take over an automated system by hijacking a session between the system and an operator</a:t>
            </a:r>
          </a:p>
          <a:p>
            <a:r>
              <a:rPr lang="en-US" dirty="0"/>
              <a:t>Some potential exploits</a:t>
            </a:r>
          </a:p>
          <a:p>
            <a:pPr lvl="1"/>
            <a:r>
              <a:rPr lang="en-US" dirty="0"/>
              <a:t>Failure to use regular confirmation of identity of participant</a:t>
            </a:r>
          </a:p>
          <a:p>
            <a:pPr lvl="2"/>
            <a:r>
              <a:rPr lang="en-US" dirty="0"/>
              <a:t>Ignoring warning about expired TSL certificate for example</a:t>
            </a:r>
          </a:p>
          <a:p>
            <a:pPr lvl="1"/>
            <a:r>
              <a:rPr lang="en-US" dirty="0"/>
              <a:t>Failure to rotate credentials during a session</a:t>
            </a:r>
          </a:p>
          <a:p>
            <a:pPr lvl="2"/>
            <a:r>
              <a:rPr lang="en-US" dirty="0"/>
              <a:t>The longer a set of credentials is used, the more likely they are to be hacked</a:t>
            </a:r>
          </a:p>
          <a:p>
            <a:pPr lvl="1"/>
            <a:r>
              <a:rPr lang="en-US" dirty="0"/>
              <a:t>Failure to securely transmit session information</a:t>
            </a:r>
          </a:p>
          <a:p>
            <a:pPr lvl="2"/>
            <a:r>
              <a:rPr lang="en-US" dirty="0"/>
              <a:t>Often makes the session tokens or ids guessable by an adversary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based attacks probe for open ports</a:t>
            </a:r>
          </a:p>
          <a:p>
            <a:pPr lvl="1"/>
            <a:r>
              <a:rPr lang="en-US" dirty="0"/>
              <a:t>Can be used to inject malware</a:t>
            </a:r>
          </a:p>
          <a:p>
            <a:pPr lvl="1"/>
            <a:r>
              <a:rPr lang="en-US" dirty="0"/>
              <a:t>Malware often opens other ports as a backdoor</a:t>
            </a:r>
          </a:p>
          <a:p>
            <a:r>
              <a:rPr lang="en-US" dirty="0"/>
              <a:t>Mitigations involve</a:t>
            </a:r>
          </a:p>
          <a:p>
            <a:pPr lvl="1"/>
            <a:r>
              <a:rPr lang="en-US" dirty="0"/>
              <a:t>Regular port scans</a:t>
            </a:r>
          </a:p>
          <a:p>
            <a:pPr lvl="1"/>
            <a:r>
              <a:rPr lang="en-US" dirty="0"/>
              <a:t>Use of non-standard ports to confound probing for commonly used ports</a:t>
            </a:r>
          </a:p>
          <a:p>
            <a:pPr lvl="1"/>
            <a:r>
              <a:rPr lang="en-US" dirty="0"/>
              <a:t>Firewalls to block access to most ports except those explicitly allowed on a whitelist</a:t>
            </a:r>
          </a:p>
          <a:p>
            <a:r>
              <a:rPr lang="en-US" dirty="0"/>
              <a:t>Known or published IP addresses are potential targets</a:t>
            </a:r>
          </a:p>
          <a:p>
            <a:r>
              <a:rPr lang="en-US" dirty="0"/>
              <a:t>Mitigations involve</a:t>
            </a:r>
          </a:p>
          <a:p>
            <a:pPr lvl="1"/>
            <a:r>
              <a:rPr lang="en-US" dirty="0"/>
              <a:t>Use of an API gateway to map external IP addresses to internal addresses</a:t>
            </a:r>
          </a:p>
          <a:p>
            <a:pPr lvl="1"/>
            <a:r>
              <a:rPr lang="en-US" dirty="0"/>
              <a:t>Use of filtering and firewalling on the gateway</a:t>
            </a:r>
          </a:p>
          <a:p>
            <a:pPr lvl="1"/>
            <a:r>
              <a:rPr lang="en-US" dirty="0"/>
              <a:t>Establishment of a DNZ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and Honey Pots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994975"/>
            <a:ext cx="8902700" cy="26967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DMZs connect internal networks to the outside world</a:t>
            </a:r>
          </a:p>
          <a:p>
            <a:pPr lvl="2"/>
            <a:r>
              <a:rPr lang="en-US" dirty="0"/>
              <a:t>Internal networks cannot be accessed directly</a:t>
            </a:r>
          </a:p>
          <a:p>
            <a:pPr lvl="2"/>
            <a:r>
              <a:rPr lang="en-US" dirty="0"/>
              <a:t>Must go through the DMZ</a:t>
            </a:r>
          </a:p>
          <a:p>
            <a:pPr lvl="2"/>
            <a:r>
              <a:rPr lang="en-US" dirty="0"/>
              <a:t>Including standard application-level attacks</a:t>
            </a:r>
          </a:p>
          <a:p>
            <a:pPr lvl="1"/>
            <a:r>
              <a:rPr lang="en-US" dirty="0"/>
              <a:t>Honeypots are fake networks</a:t>
            </a:r>
          </a:p>
          <a:p>
            <a:pPr lvl="2"/>
            <a:r>
              <a:rPr lang="en-US" dirty="0"/>
              <a:t>Designed to distract attackers</a:t>
            </a:r>
          </a:p>
          <a:p>
            <a:pPr lvl="2"/>
            <a:r>
              <a:rPr lang="en-US" dirty="0"/>
              <a:t>They wind up attacking the honeypot instead of the industrial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906430"/>
            <a:ext cx="5930159" cy="2996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at which most network hardware operates</a:t>
            </a:r>
          </a:p>
          <a:p>
            <a:pPr lvl="1"/>
            <a:r>
              <a:rPr lang="en-US" dirty="0"/>
              <a:t>Switches, routers, firewalls, etc.</a:t>
            </a:r>
          </a:p>
          <a:p>
            <a:r>
              <a:rPr lang="en-US" dirty="0"/>
              <a:t>Attacker can reroute traffic via a compromised router</a:t>
            </a:r>
          </a:p>
          <a:p>
            <a:pPr lvl="1"/>
            <a:r>
              <a:rPr lang="en-US" dirty="0"/>
              <a:t>Many commercial routers have security flaws</a:t>
            </a:r>
          </a:p>
          <a:p>
            <a:r>
              <a:rPr lang="en-US" dirty="0"/>
              <a:t>Malware insertion into network devices is a common attack</a:t>
            </a:r>
          </a:p>
          <a:p>
            <a:pPr lvl="1"/>
            <a:r>
              <a:rPr lang="en-US" dirty="0"/>
              <a:t>Used by the NSA as part of their Tailored Access Operations (TAO)</a:t>
            </a:r>
          </a:p>
          <a:p>
            <a:pPr lvl="1"/>
            <a:r>
              <a:rPr lang="en-US" dirty="0"/>
              <a:t>Network devices are physically intercepted during shipment</a:t>
            </a:r>
          </a:p>
          <a:p>
            <a:pPr lvl="1"/>
            <a:r>
              <a:rPr lang="en-US" dirty="0"/>
              <a:t>Malware is installed to create backdoors</a:t>
            </a:r>
          </a:p>
          <a:p>
            <a:r>
              <a:rPr lang="en-US" dirty="0"/>
              <a:t>Security analyses often overlook off the shelf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 Attack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3" y="1862931"/>
            <a:ext cx="7434273" cy="40626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involve</a:t>
            </a:r>
          </a:p>
          <a:p>
            <a:pPr lvl="1"/>
            <a:r>
              <a:rPr lang="en-US" dirty="0"/>
              <a:t>Using NAT and other address translation strategies</a:t>
            </a:r>
          </a:p>
          <a:p>
            <a:pPr lvl="1"/>
            <a:r>
              <a:rPr lang="en-US" dirty="0"/>
              <a:t>Physically secure network equipment</a:t>
            </a:r>
          </a:p>
          <a:p>
            <a:pPr lvl="1"/>
            <a:r>
              <a:rPr lang="en-US" dirty="0"/>
              <a:t>Breeches at this layer commonly occur inside the organization</a:t>
            </a:r>
          </a:p>
          <a:p>
            <a:pPr lvl="1"/>
            <a:r>
              <a:rPr lang="en-US" dirty="0"/>
              <a:t>The use of VPNs where possible</a:t>
            </a:r>
          </a:p>
          <a:p>
            <a:pPr lvl="1"/>
            <a:r>
              <a:rPr lang="en-US" dirty="0"/>
              <a:t>However, this does add a layer of latency and complexity</a:t>
            </a:r>
          </a:p>
          <a:p>
            <a:pPr lvl="1"/>
            <a:r>
              <a:rPr lang="en-US" dirty="0"/>
              <a:t>Full security audits of all network equipment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layer works on the MAC address and packet layer</a:t>
            </a:r>
          </a:p>
          <a:p>
            <a:r>
              <a:rPr lang="en-US" dirty="0"/>
              <a:t>Common attack is to force a Network Interface Controller (NIC) into promiscuous mode</a:t>
            </a:r>
          </a:p>
          <a:p>
            <a:pPr lvl="1"/>
            <a:r>
              <a:rPr lang="en-US" dirty="0"/>
              <a:t>This allows it to absorb traffic intended for other machines</a:t>
            </a:r>
          </a:p>
          <a:p>
            <a:r>
              <a:rPr lang="en-US" dirty="0"/>
              <a:t>This is also the layer where attackers may spoof a MAC address</a:t>
            </a:r>
          </a:p>
          <a:p>
            <a:r>
              <a:rPr lang="en-US" dirty="0"/>
              <a:t>Mitigation</a:t>
            </a:r>
          </a:p>
          <a:p>
            <a:pPr lvl="1"/>
            <a:r>
              <a:rPr lang="en-US" dirty="0"/>
              <a:t>A common mitigation is to create separate virtual LANS (VLANs) on a single physical LAN</a:t>
            </a:r>
          </a:p>
          <a:p>
            <a:pPr lvl="1"/>
            <a:r>
              <a:rPr lang="en-US" dirty="0"/>
              <a:t>Access control lists can then be applied to the different VLANs</a:t>
            </a:r>
          </a:p>
          <a:p>
            <a:pPr lvl="1"/>
            <a:r>
              <a:rPr lang="en-US" dirty="0"/>
              <a:t>Disabling unused ports also helps at this layer too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attack is compromised physical devices</a:t>
            </a:r>
          </a:p>
          <a:p>
            <a:pPr lvl="1"/>
            <a:r>
              <a:rPr lang="en-US" dirty="0"/>
              <a:t>Access to the devices creates opportunities for insertion of malware or physical taps or attacks</a:t>
            </a:r>
          </a:p>
          <a:p>
            <a:r>
              <a:rPr lang="en-US" dirty="0"/>
              <a:t>First line of defense</a:t>
            </a:r>
          </a:p>
          <a:p>
            <a:pPr lvl="1"/>
            <a:r>
              <a:rPr lang="en-US" dirty="0"/>
              <a:t>Physically isolate and lock up all the equipment</a:t>
            </a:r>
          </a:p>
          <a:p>
            <a:pPr lvl="1"/>
            <a:r>
              <a:rPr lang="en-US" dirty="0"/>
              <a:t>Allow access only to vetted people who need access</a:t>
            </a:r>
          </a:p>
          <a:p>
            <a:pPr lvl="1"/>
            <a:r>
              <a:rPr lang="en-US" dirty="0"/>
              <a:t>Use the lowest level of access needed</a:t>
            </a:r>
          </a:p>
          <a:p>
            <a:r>
              <a:rPr lang="en-US" dirty="0"/>
              <a:t>Social engineering attacks try to convince staff to allow access to bad actors</a:t>
            </a:r>
          </a:p>
          <a:p>
            <a:pPr lvl="1"/>
            <a:r>
              <a:rPr lang="en-US" dirty="0"/>
              <a:t>Mitigation is to have strongly enforced security measures</a:t>
            </a:r>
          </a:p>
          <a:p>
            <a:pPr lvl="1"/>
            <a:r>
              <a:rPr lang="en-US" dirty="0"/>
              <a:t>“We will not open the server room for anyone who claims to have lost their keycard.”</a:t>
            </a:r>
          </a:p>
          <a:p>
            <a:r>
              <a:rPr lang="en-US" dirty="0"/>
              <a:t>Physical interception is done by accessing cables and other devices – data taps for example</a:t>
            </a:r>
          </a:p>
          <a:p>
            <a:pPr lvl="1"/>
            <a:r>
              <a:rPr lang="en-US" dirty="0"/>
              <a:t>Also done by monitoring EM signals from monitors and other devices</a:t>
            </a:r>
          </a:p>
          <a:p>
            <a:pPr marL="40513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vector to disable physical devices</a:t>
            </a:r>
          </a:p>
          <a:p>
            <a:pPr lvl="1"/>
            <a:r>
              <a:rPr lang="en-US" dirty="0"/>
              <a:t>Power overloads</a:t>
            </a:r>
          </a:p>
          <a:p>
            <a:pPr lvl="1"/>
            <a:r>
              <a:rPr lang="en-US" dirty="0"/>
              <a:t>EM pulses or physical damage</a:t>
            </a:r>
          </a:p>
          <a:p>
            <a:r>
              <a:rPr lang="en-US" dirty="0"/>
              <a:t>Mitigations</a:t>
            </a:r>
          </a:p>
          <a:p>
            <a:pPr lvl="1"/>
            <a:r>
              <a:rPr lang="en-US" dirty="0"/>
              <a:t>Any device, cable or other “thing” connected to the network is vulnerable</a:t>
            </a:r>
          </a:p>
          <a:p>
            <a:pPr lvl="1"/>
            <a:r>
              <a:rPr lang="en-US" dirty="0"/>
              <a:t>Use proper shielding and physical isolation when necessary</a:t>
            </a:r>
          </a:p>
          <a:p>
            <a:pPr lvl="1"/>
            <a:r>
              <a:rPr lang="en-US" dirty="0"/>
              <a:t>Have a good disaster recover plan for loss of physical assets</a:t>
            </a:r>
          </a:p>
          <a:p>
            <a:pPr marL="40513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Layers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2"/>
            <a:ext cx="8902700" cy="1295400"/>
          </a:xfrm>
        </p:spPr>
        <p:txBody>
          <a:bodyPr/>
          <a:lstStyle/>
          <a:p>
            <a:r>
              <a:rPr lang="en-US" dirty="0"/>
              <a:t>Open System Interconnection or OSI layers</a:t>
            </a:r>
          </a:p>
          <a:p>
            <a:r>
              <a:rPr lang="en-US" dirty="0"/>
              <a:t>Reference model for how information from software in one device moves to an application on another computer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3144695"/>
            <a:ext cx="5638800" cy="4324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Defense in Depth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994976"/>
            <a:ext cx="8902700" cy="1782355"/>
          </a:xfrm>
        </p:spPr>
        <p:txBody>
          <a:bodyPr/>
          <a:lstStyle/>
          <a:p>
            <a:r>
              <a:rPr lang="en-US" dirty="0"/>
              <a:t>Any IoT security solution must include a security model and plan for each of the OSI levels or their equivalent</a:t>
            </a:r>
          </a:p>
          <a:p>
            <a:r>
              <a:rPr lang="en-US" dirty="0"/>
              <a:t>Any deployed system is as insecure as the security at its weakest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39D705-ED6C-4F84-9EFD-84EEDF6F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81" y="2936757"/>
            <a:ext cx="5695238" cy="44285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mitigations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32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41610B2-2D53-4AD6-9BD7-3C4A3981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48531"/>
            <a:ext cx="6919193" cy="67083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D863-177D-4422-A93F-353A84E9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One Attacks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11E-1FBB-4CC8-9F7A-33AE76F9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cybersecurity improvements push attackers toward alternative paths</a:t>
            </a:r>
          </a:p>
          <a:p>
            <a:pPr lvl="1"/>
            <a:r>
              <a:rPr lang="en-US" dirty="0"/>
              <a:t>The physical layer has become a fertile ground for attacks</a:t>
            </a:r>
          </a:p>
          <a:p>
            <a:pPr lvl="1"/>
            <a:r>
              <a:rPr lang="en-US" dirty="0"/>
              <a:t>Effectively, the soft underbelly of cybersecurity</a:t>
            </a:r>
          </a:p>
          <a:p>
            <a:r>
              <a:rPr lang="en-US" dirty="0"/>
              <a:t>Can take the form of a compromised employee planting a device on the network</a:t>
            </a:r>
          </a:p>
          <a:p>
            <a:r>
              <a:rPr lang="en-US" dirty="0"/>
              <a:t>Rogue and insecure hardware is often missed during security audits</a:t>
            </a:r>
          </a:p>
          <a:p>
            <a:pPr lvl="1"/>
            <a:r>
              <a:rPr lang="en-US" dirty="0"/>
              <a:t>Legitimate hardware can be altered to provide insecure access</a:t>
            </a:r>
          </a:p>
          <a:p>
            <a:r>
              <a:rPr lang="en-US" dirty="0"/>
              <a:t>Zero-trust network security causes attackers to look at physical access via hardware exploits</a:t>
            </a:r>
          </a:p>
          <a:p>
            <a:pPr lvl="1"/>
            <a:r>
              <a:rPr lang="en-US" dirty="0"/>
              <a:t>Even air-gapping is not an effective solution</a:t>
            </a:r>
          </a:p>
          <a:p>
            <a:pPr lvl="1"/>
            <a:r>
              <a:rPr lang="en-US" dirty="0"/>
              <a:t>For example, STUXNET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56D9F-17B5-4088-8901-BC3201E9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A0D83-08E4-4B1E-87F4-585E8001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88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D863-177D-4422-A93F-353A84E9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Security 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E11E-1FBB-4CC8-9F7A-33AE76F9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Firmware can be updated with compromised versions</a:t>
            </a:r>
          </a:p>
          <a:p>
            <a:pPr lvl="1"/>
            <a:r>
              <a:rPr lang="en-US" dirty="0"/>
              <a:t>Often overlooked in security testing</a:t>
            </a:r>
          </a:p>
          <a:p>
            <a:r>
              <a:rPr lang="en-US" dirty="0"/>
              <a:t>Recommended mitigation</a:t>
            </a:r>
          </a:p>
          <a:p>
            <a:pPr lvl="1"/>
            <a:r>
              <a:rPr lang="en-US" dirty="0"/>
              <a:t>automated security validation tools that can scan for configuration anomalies within their platform and evaluate security-sensitive bits within their firmware</a:t>
            </a:r>
          </a:p>
          <a:p>
            <a:r>
              <a:rPr lang="en-US" dirty="0"/>
              <a:t>Hardware uses multiple components from different manufacturers, each using a different supply chain</a:t>
            </a:r>
          </a:p>
          <a:p>
            <a:pPr lvl="1"/>
            <a:r>
              <a:rPr lang="en-US" dirty="0"/>
              <a:t>Security has to be enforced across the supply chain</a:t>
            </a:r>
          </a:p>
          <a:p>
            <a:r>
              <a:rPr lang="en-US" dirty="0"/>
              <a:t>Problem made more urgent by the increased use of  systems on chips (SoCs)</a:t>
            </a:r>
          </a:p>
          <a:p>
            <a:pPr lvl="1"/>
            <a:r>
              <a:rPr lang="en-US" dirty="0"/>
              <a:t>SoCs consolidate multiple traditional components on a single chip</a:t>
            </a:r>
          </a:p>
          <a:p>
            <a:pPr lvl="1"/>
            <a:r>
              <a:rPr lang="en-US" dirty="0"/>
              <a:t>Bypasses the more traditional network </a:t>
            </a:r>
            <a:r>
              <a:rPr lang="en-US"/>
              <a:t>security analysis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56D9F-17B5-4088-8901-BC3201E9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A0D83-08E4-4B1E-87F4-585E8001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Layers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994976"/>
            <a:ext cx="8433562" cy="1248955"/>
          </a:xfrm>
        </p:spPr>
        <p:txBody>
          <a:bodyPr/>
          <a:lstStyle/>
          <a:p>
            <a:r>
              <a:rPr lang="en-US" dirty="0"/>
              <a:t>Maps to various implementations</a:t>
            </a:r>
          </a:p>
          <a:p>
            <a:r>
              <a:rPr lang="en-US" dirty="0"/>
              <a:t>TCP/IP architecture for example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8" name="Picture 7" descr="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243931"/>
            <a:ext cx="6324600" cy="50535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and IoT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994976"/>
            <a:ext cx="8433562" cy="1248955"/>
          </a:xfrm>
        </p:spPr>
        <p:txBody>
          <a:bodyPr/>
          <a:lstStyle/>
          <a:p>
            <a:r>
              <a:rPr lang="en-US" dirty="0"/>
              <a:t>OSI maps to different protocols and standards for web and IoT worlds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7" name="Picture 6" descr="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78" y="2080624"/>
            <a:ext cx="7346444" cy="45685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Represents processes on the level of applications and users, IoT and otherwise</a:t>
            </a:r>
          </a:p>
          <a:p>
            <a:r>
              <a:rPr lang="en-US" dirty="0"/>
              <a:t>Links the business application access to network services</a:t>
            </a:r>
          </a:p>
          <a:p>
            <a:r>
              <a:rPr lang="en-US" dirty="0"/>
              <a:t>Messaging protocols found at this layer CoAP, MQTT, XMPP, AMPQP and HTTP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14057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Formats and encrypts data for communication.</a:t>
            </a:r>
          </a:p>
          <a:p>
            <a:r>
              <a:rPr lang="en-US" dirty="0"/>
              <a:t>Resolves compatibility issues in the communication between the application and the network. </a:t>
            </a:r>
          </a:p>
          <a:p>
            <a:r>
              <a:rPr lang="en-US" dirty="0"/>
              <a:t>For example, TLS class of cryptographic protocols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2127156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Connections between local and remote applications are initiated, managed and terminated here</a:t>
            </a:r>
          </a:p>
          <a:p>
            <a:r>
              <a:rPr lang="en-US" dirty="0"/>
              <a:t>Manages sessions over multiple devices on the same network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28535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Manages the host-to-host data transmission</a:t>
            </a:r>
          </a:p>
          <a:p>
            <a:r>
              <a:rPr lang="en-US" dirty="0"/>
              <a:t>Ensures that data transfers between hosts are completed.</a:t>
            </a:r>
          </a:p>
          <a:p>
            <a:r>
              <a:rPr lang="en-US" dirty="0"/>
              <a:t>Manages error recovery and retransmission of lost data. </a:t>
            </a:r>
          </a:p>
          <a:p>
            <a:r>
              <a:rPr lang="en-US" dirty="0"/>
              <a:t>TCP and UDP are two common protocols in this layer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35393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2570</Words>
  <Application>Microsoft Office PowerPoint</Application>
  <PresentationFormat>Custom</PresentationFormat>
  <Paragraphs>384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OSI Security Model</vt:lpstr>
      <vt:lpstr>The OSI Layers</vt:lpstr>
      <vt:lpstr>The OSI Layers</vt:lpstr>
      <vt:lpstr>The OSI Layers</vt:lpstr>
      <vt:lpstr>The OSI and IoT</vt:lpstr>
      <vt:lpstr>Application Layer</vt:lpstr>
      <vt:lpstr>Presentation Layer</vt:lpstr>
      <vt:lpstr>Session Layer</vt:lpstr>
      <vt:lpstr>Transport Layer</vt:lpstr>
      <vt:lpstr>Network Layer</vt:lpstr>
      <vt:lpstr>Data Link Layer</vt:lpstr>
      <vt:lpstr>Physical Layer</vt:lpstr>
      <vt:lpstr>OST Intuitive Model</vt:lpstr>
      <vt:lpstr>Common Attacks by Layer</vt:lpstr>
      <vt:lpstr>Examples of Attacks at Each Level</vt:lpstr>
      <vt:lpstr>Application Level Security </vt:lpstr>
      <vt:lpstr>Application Level Security </vt:lpstr>
      <vt:lpstr>Presentation Level Security </vt:lpstr>
      <vt:lpstr>Presentation Level Security </vt:lpstr>
      <vt:lpstr>Man in the Browser</vt:lpstr>
      <vt:lpstr>Session Level Security </vt:lpstr>
      <vt:lpstr>Transport Level Security </vt:lpstr>
      <vt:lpstr>Demilitarized Zone and Honey Pots </vt:lpstr>
      <vt:lpstr>Network Layer Security</vt:lpstr>
      <vt:lpstr>ARP Spoofing Attack</vt:lpstr>
      <vt:lpstr>Network Layer Security</vt:lpstr>
      <vt:lpstr>Data Link Layer Security</vt:lpstr>
      <vt:lpstr>Physical Layer Security</vt:lpstr>
      <vt:lpstr>Physical Layer Security</vt:lpstr>
      <vt:lpstr>Defense in Depth</vt:lpstr>
      <vt:lpstr>Defense in Depth</vt:lpstr>
      <vt:lpstr>OSI mitigations</vt:lpstr>
      <vt:lpstr>Layer One Attacks</vt:lpstr>
      <vt:lpstr>Hardware Security Challenges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Rod Davison</cp:lastModifiedBy>
  <cp:revision>4172</cp:revision>
  <cp:lastPrinted>2021-11-01T00:40:55Z</cp:lastPrinted>
  <dcterms:created xsi:type="dcterms:W3CDTF">2021-11-01T00:40:55Z</dcterms:created>
  <dcterms:modified xsi:type="dcterms:W3CDTF">2021-11-01T13:46:17Z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