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0"/>
  </p:notesMasterIdLst>
  <p:handoutMasterIdLst>
    <p:handoutMasterId r:id="rId41"/>
  </p:handoutMasterIdLst>
  <p:sldIdLst>
    <p:sldId id="256" r:id="rId2"/>
    <p:sldId id="257" r:id="rId3"/>
    <p:sldId id="279"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372600" cy="8297863"/>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MS PGothic"/>
        <a:cs typeface="MS PGothic"/>
      </a:defRPr>
    </a:lvl1pPr>
    <a:lvl2pPr marL="457200" algn="l" rtl="0" fontAlgn="base">
      <a:spcBef>
        <a:spcPct val="0"/>
      </a:spcBef>
      <a:spcAft>
        <a:spcPct val="0"/>
      </a:spcAft>
      <a:defRPr sz="1000" kern="1200">
        <a:solidFill>
          <a:schemeClr val="tx1"/>
        </a:solidFill>
        <a:latin typeface="Garamond" pitchFamily="18" charset="0"/>
        <a:ea typeface="MS PGothic"/>
        <a:cs typeface="MS PGothic"/>
      </a:defRPr>
    </a:lvl2pPr>
    <a:lvl3pPr marL="914400" algn="l" rtl="0" fontAlgn="base">
      <a:spcBef>
        <a:spcPct val="0"/>
      </a:spcBef>
      <a:spcAft>
        <a:spcPct val="0"/>
      </a:spcAft>
      <a:defRPr sz="1000" kern="1200">
        <a:solidFill>
          <a:schemeClr val="tx1"/>
        </a:solidFill>
        <a:latin typeface="Garamond" pitchFamily="18" charset="0"/>
        <a:ea typeface="MS PGothic"/>
        <a:cs typeface="MS PGothic"/>
      </a:defRPr>
    </a:lvl3pPr>
    <a:lvl4pPr marL="1371600" algn="l" rtl="0" fontAlgn="base">
      <a:spcBef>
        <a:spcPct val="0"/>
      </a:spcBef>
      <a:spcAft>
        <a:spcPct val="0"/>
      </a:spcAft>
      <a:defRPr sz="1000" kern="1200">
        <a:solidFill>
          <a:schemeClr val="tx1"/>
        </a:solidFill>
        <a:latin typeface="Garamond" pitchFamily="18" charset="0"/>
        <a:ea typeface="MS PGothic"/>
        <a:cs typeface="MS PGothic"/>
      </a:defRPr>
    </a:lvl4pPr>
    <a:lvl5pPr marL="1828800" algn="l" rtl="0" fontAlgn="base">
      <a:spcBef>
        <a:spcPct val="0"/>
      </a:spcBef>
      <a:spcAft>
        <a:spcPct val="0"/>
      </a:spcAft>
      <a:defRPr sz="1000" kern="1200">
        <a:solidFill>
          <a:schemeClr val="tx1"/>
        </a:solidFill>
        <a:latin typeface="Garamond" pitchFamily="18" charset="0"/>
        <a:ea typeface="MS PGothic"/>
        <a:cs typeface="MS PGothic"/>
      </a:defRPr>
    </a:lvl5pPr>
    <a:lvl6pPr marL="2286000" algn="l" defTabSz="914400" rtl="0" eaLnBrk="1" latinLnBrk="0" hangingPunct="1">
      <a:defRPr sz="1000" kern="1200">
        <a:solidFill>
          <a:schemeClr val="tx1"/>
        </a:solidFill>
        <a:latin typeface="Garamond" pitchFamily="18" charset="0"/>
        <a:ea typeface="MS PGothic"/>
        <a:cs typeface="MS PGothic"/>
      </a:defRPr>
    </a:lvl6pPr>
    <a:lvl7pPr marL="2743200" algn="l" defTabSz="914400" rtl="0" eaLnBrk="1" latinLnBrk="0" hangingPunct="1">
      <a:defRPr sz="1000" kern="1200">
        <a:solidFill>
          <a:schemeClr val="tx1"/>
        </a:solidFill>
        <a:latin typeface="Garamond" pitchFamily="18" charset="0"/>
        <a:ea typeface="MS PGothic"/>
        <a:cs typeface="MS PGothic"/>
      </a:defRPr>
    </a:lvl7pPr>
    <a:lvl8pPr marL="3200400" algn="l" defTabSz="914400" rtl="0" eaLnBrk="1" latinLnBrk="0" hangingPunct="1">
      <a:defRPr sz="1000" kern="1200">
        <a:solidFill>
          <a:schemeClr val="tx1"/>
        </a:solidFill>
        <a:latin typeface="Garamond" pitchFamily="18" charset="0"/>
        <a:ea typeface="MS PGothic"/>
        <a:cs typeface="MS PGothic"/>
      </a:defRPr>
    </a:lvl8pPr>
    <a:lvl9pPr marL="3657600" algn="l" defTabSz="914400" rtl="0" eaLnBrk="1" latinLnBrk="0" hangingPunct="1">
      <a:defRPr sz="1000" kern="1200">
        <a:solidFill>
          <a:schemeClr val="tx1"/>
        </a:solidFill>
        <a:latin typeface="Garamond" pitchFamily="18" charset="0"/>
        <a:ea typeface="MS PGothic"/>
        <a:cs typeface="MS PGothic"/>
      </a:defRPr>
    </a:lvl9pPr>
  </p:defaultTextStyle>
  <p:extLst>
    <p:ext uri="{EFAFB233-063F-42B5-8137-9DF3F51BA10A}">
      <p15:sldGuideLst xmlns:p15="http://schemas.microsoft.com/office/powerpoint/2012/main">
        <p15:guide id="1" orient="horz" pos="2614">
          <p15:clr>
            <a:srgbClr val="A4A3A4"/>
          </p15:clr>
        </p15:guide>
        <p15:guide id="2" pos="2952">
          <p15:clr>
            <a:srgbClr val="A4A3A4"/>
          </p15:clr>
        </p15:guide>
      </p15:sldGuideLst>
    </p:ext>
    <p:ext uri="{2D200454-40CA-4A62-9FC3-DE9A4176ACB9}">
      <p15:notesGuideLst xmlns:p15="http://schemas.microsoft.com/office/powerpoint/2012/main">
        <p15:guide id="1" orient="horz" pos="3024">
          <p15:clr>
            <a:srgbClr val="A4A3A4"/>
          </p15:clr>
        </p15:guide>
        <p15:guide id="2" pos="23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69" autoAdjust="0"/>
    <p:restoredTop sz="86012" autoAdjust="0"/>
  </p:normalViewPr>
  <p:slideViewPr>
    <p:cSldViewPr>
      <p:cViewPr varScale="1">
        <p:scale>
          <a:sx n="81" d="100"/>
          <a:sy n="81" d="100"/>
        </p:scale>
        <p:origin x="2928" y="102"/>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ftr" sz="quarter" idx="2"/>
          </p:nvPr>
        </p:nvSpPr>
        <p:spPr bwMode="auto">
          <a:xfrm>
            <a:off x="0" y="9123363"/>
            <a:ext cx="3170238" cy="477837"/>
          </a:xfrm>
          <a:prstGeom prst="rect">
            <a:avLst/>
          </a:prstGeom>
          <a:noFill/>
          <a:ln w="9525">
            <a:noFill/>
            <a:miter lim="800000"/>
          </a:ln>
        </p:spPr>
        <p:txBody>
          <a:bodyPr vert="horz" wrap="square" lIns="96603" tIns="48303" rIns="96603" bIns="48303" numCol="1" anchor="b" anchorCtr="0" compatLnSpc="1"/>
          <a:lstStyle>
            <a:lvl1pPr defTabSz="965200">
              <a:defRPr sz="1200">
                <a:latin typeface="Times New Roman" panose="02020603050405020304" pitchFamily="-110" charset="0"/>
              </a:defRPr>
            </a:lvl1pPr>
          </a:lstStyle>
          <a:p>
            <a:pPr>
              <a:defRPr/>
            </a:pPr>
            <a:r>
              <a:rPr lang="en-US" dirty="0"/>
              <a:t>Copyright © 2017 Elephant Scale. All rights reserved.</a:t>
            </a:r>
          </a:p>
        </p:txBody>
      </p:sp>
      <p:sp>
        <p:nvSpPr>
          <p:cNvPr id="1029" name="Rectangle 5"/>
          <p:cNvSpPr>
            <a:spLocks noGrp="1" noChangeArrowheads="1"/>
          </p:cNvSpPr>
          <p:nvPr>
            <p:ph type="sldNum" sz="quarter" idx="3"/>
          </p:nvPr>
        </p:nvSpPr>
        <p:spPr bwMode="auto">
          <a:xfrm>
            <a:off x="4144963" y="9123363"/>
            <a:ext cx="3170237" cy="477837"/>
          </a:xfrm>
          <a:prstGeom prst="rect">
            <a:avLst/>
          </a:prstGeom>
          <a:noFill/>
          <a:ln w="9525">
            <a:noFill/>
            <a:miter lim="800000"/>
          </a:ln>
        </p:spPr>
        <p:txBody>
          <a:bodyPr vert="horz" wrap="square" lIns="96603" tIns="48303" rIns="96603" bIns="48303" numCol="1" anchor="b" anchorCtr="0" compatLnSpc="1"/>
          <a:lstStyle>
            <a:lvl1pPr algn="r" defTabSz="965200">
              <a:defRPr sz="1200">
                <a:latin typeface="Times New Roman" panose="02020603050405020304" pitchFamily="-110" charset="0"/>
              </a:defRPr>
            </a:lvl1pPr>
          </a:lstStyle>
          <a:p>
            <a:pPr>
              <a:defRPr/>
            </a:pPr>
            <a:fld id="{97E62689-8C7D-4291-A094-4E689FEC4C3B}" type="slidenum">
              <a:rPr lang="en-US"/>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1" noRot="1" noChangeAspect="1" noChangeArrowheads="1" noTextEdit="1"/>
          </p:cNvSpPr>
          <p:nvPr>
            <p:ph type="sldImg" idx="2"/>
          </p:nvPr>
        </p:nvSpPr>
        <p:spPr bwMode="auto">
          <a:xfrm>
            <a:off x="968375" y="473075"/>
            <a:ext cx="5365750" cy="4751388"/>
          </a:xfrm>
          <a:prstGeom prst="rect">
            <a:avLst/>
          </a:prstGeom>
          <a:noFill/>
          <a:ln w="12700">
            <a:solidFill>
              <a:srgbClr val="000000"/>
            </a:solidFill>
            <a:miter lim="800000"/>
          </a:ln>
        </p:spPr>
      </p:sp>
      <p:sp>
        <p:nvSpPr>
          <p:cNvPr id="438280" name="Rectangle 8"/>
          <p:cNvSpPr>
            <a:spLocks noGrp="1" noChangeArrowheads="1"/>
          </p:cNvSpPr>
          <p:nvPr>
            <p:ph type="ftr" sz="quarter" idx="4"/>
          </p:nvPr>
        </p:nvSpPr>
        <p:spPr bwMode="auto">
          <a:xfrm>
            <a:off x="1365250" y="9388475"/>
            <a:ext cx="4578350" cy="173038"/>
          </a:xfrm>
          <a:prstGeom prst="rect">
            <a:avLst/>
          </a:prstGeom>
          <a:noFill/>
          <a:ln w="9525">
            <a:noFill/>
            <a:miter lim="800000"/>
          </a:ln>
          <a:effectLst/>
        </p:spPr>
        <p:txBody>
          <a:bodyPr vert="horz" wrap="square" lIns="0" tIns="0" rIns="0" bIns="0" numCol="1" anchor="b" anchorCtr="1" compatLnSpc="1"/>
          <a:lstStyle>
            <a:lvl1pPr algn="ctr" defTabSz="965200" eaLnBrk="0" hangingPunct="0">
              <a:defRPr sz="900">
                <a:latin typeface="Arial" panose="020B0604020202020204" pitchFamily="34" charset="0"/>
              </a:defRPr>
            </a:lvl1pPr>
          </a:lstStyle>
          <a:p>
            <a:pPr>
              <a:defRPr/>
            </a:pPr>
            <a:r>
              <a:rPr lang="en-US" dirty="0"/>
              <a:t>Copyright © 2017 Elephant Scale. All rights reserved.</a:t>
            </a:r>
          </a:p>
        </p:txBody>
      </p:sp>
      <p:sp>
        <p:nvSpPr>
          <p:cNvPr id="438281" name="Rectangle 9"/>
          <p:cNvSpPr>
            <a:spLocks noGrp="1" noChangeArrowheads="1"/>
          </p:cNvSpPr>
          <p:nvPr>
            <p:ph type="sldNum" sz="quarter" idx="5"/>
          </p:nvPr>
        </p:nvSpPr>
        <p:spPr bwMode="auto">
          <a:xfrm>
            <a:off x="6400800" y="9388475"/>
            <a:ext cx="554038" cy="173038"/>
          </a:xfrm>
          <a:prstGeom prst="rect">
            <a:avLst/>
          </a:prstGeom>
          <a:noFill/>
          <a:ln w="9525">
            <a:noFill/>
            <a:miter lim="800000"/>
          </a:ln>
          <a:effectLst/>
        </p:spPr>
        <p:txBody>
          <a:bodyPr vert="horz" wrap="square" lIns="0" tIns="0" rIns="0" bIns="0" numCol="1" anchor="b" anchorCtr="0" compatLnSpc="1"/>
          <a:lstStyle>
            <a:lvl1pPr algn="r" defTabSz="965200" eaLnBrk="0" hangingPunct="0">
              <a:defRPr b="1">
                <a:latin typeface="Arial" panose="020B0604020202020204" pitchFamily="34" charset="0"/>
              </a:defRPr>
            </a:lvl1pPr>
          </a:lstStyle>
          <a:p>
            <a:pPr>
              <a:defRPr/>
            </a:pPr>
            <a:fld id="{EFAADD5D-AF76-45EE-AA5F-6DAC73BF167A}" type="slidenum">
              <a:rPr lang="en-US"/>
              <a:t>‹#›</a:t>
            </a:fld>
            <a:endParaRPr lang="en-US" dirty="0"/>
          </a:p>
        </p:txBody>
      </p:sp>
      <p:sp>
        <p:nvSpPr>
          <p:cNvPr id="438306" name="Text Box 34"/>
          <p:cNvSpPr txBox="1">
            <a:spLocks noChangeArrowheads="1"/>
          </p:cNvSpPr>
          <p:nvPr/>
        </p:nvSpPr>
        <p:spPr bwMode="auto">
          <a:xfrm>
            <a:off x="271463" y="5176838"/>
            <a:ext cx="617537" cy="254000"/>
          </a:xfrm>
          <a:prstGeom prst="rect">
            <a:avLst/>
          </a:prstGeom>
          <a:noFill/>
          <a:ln w="9525">
            <a:noFill/>
            <a:miter lim="800000"/>
          </a:ln>
        </p:spPr>
        <p:txBody>
          <a:bodyPr wrap="none" lIns="96386" tIns="48194" rIns="96386" bIns="48194"/>
          <a:lstStyle/>
          <a:p>
            <a:pPr defTabSz="960755">
              <a:defRPr/>
            </a:pPr>
            <a:r>
              <a:rPr lang="en-US" sz="1200" b="1" u="sng" dirty="0">
                <a:latin typeface="Times New Roman" panose="02020603050405020304" pitchFamily="-110" charset="0"/>
                <a:cs typeface="Times New Roman" panose="02020603050405020304" pitchFamily="-110" charset="0"/>
              </a:rPr>
              <a:t>Notes:</a:t>
            </a:r>
          </a:p>
        </p:txBody>
      </p:sp>
      <p:sp>
        <p:nvSpPr>
          <p:cNvPr id="438309" name="Rectangle 37"/>
          <p:cNvSpPr>
            <a:spLocks noGrp="1" noChangeArrowheads="1"/>
          </p:cNvSpPr>
          <p:nvPr>
            <p:ph type="body" sz="quarter" idx="3"/>
          </p:nvPr>
        </p:nvSpPr>
        <p:spPr bwMode="gray">
          <a:xfrm>
            <a:off x="322263" y="5462588"/>
            <a:ext cx="6607175" cy="3751262"/>
          </a:xfrm>
          <a:prstGeom prst="rect">
            <a:avLst/>
          </a:prstGeom>
          <a:noFill/>
          <a:ln w="9525">
            <a:noFill/>
            <a:miter lim="800000"/>
          </a:ln>
        </p:spPr>
        <p:txBody>
          <a:bodyPr vert="horz" wrap="square" lIns="91537" tIns="45768" rIns="91537" bIns="45768" numCol="1" anchor="t" anchorCtr="0" compatLnSpc="1"/>
          <a:lstStyle/>
          <a:p>
            <a:pPr lvl="0"/>
            <a:endParaRPr lang="en-US" noProof="0" dirty="0"/>
          </a:p>
        </p:txBody>
      </p:sp>
      <p:sp>
        <p:nvSpPr>
          <p:cNvPr id="438317" name="Line 45"/>
          <p:cNvSpPr>
            <a:spLocks noChangeShapeType="1"/>
          </p:cNvSpPr>
          <p:nvPr/>
        </p:nvSpPr>
        <p:spPr bwMode="auto">
          <a:xfrm>
            <a:off x="322263" y="9324975"/>
            <a:ext cx="6653212" cy="0"/>
          </a:xfrm>
          <a:prstGeom prst="line">
            <a:avLst/>
          </a:prstGeom>
          <a:noFill/>
          <a:ln w="12700">
            <a:solidFill>
              <a:srgbClr val="000000"/>
            </a:solidFill>
            <a:round/>
          </a:ln>
          <a:effectLst/>
        </p:spPr>
        <p:txBody>
          <a:bodyPr/>
          <a:lstStyle/>
          <a:p>
            <a:pPr algn="ctr">
              <a:spcBef>
                <a:spcPct val="30000"/>
              </a:spcBef>
              <a:defRPr/>
            </a:pPr>
            <a:endParaRPr lang="en-US" dirty="0">
              <a:latin typeface="Garamond" pitchFamily="18" charset="0"/>
              <a:ea typeface="+mn-ea"/>
              <a:cs typeface="+mn-cs"/>
            </a:endParaRPr>
          </a:p>
        </p:txBody>
      </p:sp>
    </p:spTree>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anose="05000000000000000000" pitchFamily="2" charset="2"/>
      <a:buNone/>
      <a:defRPr sz="1200" kern="1200">
        <a:solidFill>
          <a:schemeClr val="tx1"/>
        </a:solidFill>
        <a:latin typeface="Times New Roman" panose="02020603050405020304" pitchFamily="-110" charset="0"/>
        <a:ea typeface="MS PGothic" pitchFamily="-110" charset="-128"/>
        <a:cs typeface="MS PGothic"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anose="02020603050405020304" pitchFamily="-110" charset="0"/>
        <a:ea typeface="MS PGothic" pitchFamily="-110" charset="-128"/>
        <a:cs typeface="MS PGothic"/>
      </a:defRPr>
    </a:lvl2pPr>
    <a:lvl3pPr marL="744855" indent="-173355" algn="l" rtl="0" eaLnBrk="0" fontAlgn="base" hangingPunct="0">
      <a:spcBef>
        <a:spcPct val="30000"/>
      </a:spcBef>
      <a:spcAft>
        <a:spcPct val="0"/>
      </a:spcAft>
      <a:buChar char="•"/>
      <a:defRPr sz="1200" kern="1200">
        <a:solidFill>
          <a:schemeClr val="tx1"/>
        </a:solidFill>
        <a:latin typeface="Times New Roman" panose="02020603050405020304" pitchFamily="-110" charset="0"/>
        <a:ea typeface="MS PGothic" pitchFamily="-110" charset="-128"/>
        <a:cs typeface="MS PGothic"/>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10" charset="0"/>
        <a:ea typeface="MS PGothic" pitchFamily="-110" charset="-128"/>
        <a:cs typeface="MS PGothic"/>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10" charset="0"/>
        <a:ea typeface="MS PGothic" pitchFamily="-110" charset="-128"/>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4"/>
          </p:nvPr>
        </p:nvSpPr>
        <p:spPr/>
        <p:txBody>
          <a:bodyPr/>
          <a:lstStyle/>
          <a:p>
            <a:pPr>
              <a:defRPr/>
            </a:pPr>
            <a:r>
              <a:rPr lang="en-US"/>
              <a:t>Copyright © 2017 Elephant Scale. All rights reserved.</a:t>
            </a:r>
            <a:endParaRPr lang="en-US" dirty="0"/>
          </a:p>
        </p:txBody>
      </p:sp>
      <p:sp>
        <p:nvSpPr>
          <p:cNvPr id="5" name="Slide Number Placeholder 4"/>
          <p:cNvSpPr>
            <a:spLocks noGrp="1"/>
          </p:cNvSpPr>
          <p:nvPr>
            <p:ph type="sldNum" sz="quarter" idx="5"/>
          </p:nvPr>
        </p:nvSpPr>
        <p:spPr/>
        <p:txBody>
          <a:bodyPr/>
          <a:lstStyle/>
          <a:p>
            <a:pPr>
              <a:defRPr/>
            </a:pPr>
            <a:fld id="{EFAADD5D-AF76-45EE-AA5F-6DAC73BF167A}" type="slidenum">
              <a:rPr lang="en-US" smtClean="0"/>
              <a:t>29</a:t>
            </a:fld>
            <a:endParaRPr lang="en-US" dirty="0"/>
          </a:p>
        </p:txBody>
      </p:sp>
    </p:spTree>
    <p:extLst>
      <p:ext uri="{BB962C8B-B14F-4D97-AF65-F5344CB8AC3E}">
        <p14:creationId xmlns:p14="http://schemas.microsoft.com/office/powerpoint/2010/main" val="710603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4"/>
          </p:nvPr>
        </p:nvSpPr>
        <p:spPr/>
        <p:txBody>
          <a:bodyPr/>
          <a:lstStyle/>
          <a:p>
            <a:pPr>
              <a:defRPr/>
            </a:pPr>
            <a:r>
              <a:rPr lang="en-US"/>
              <a:t>Copyright © 2017 Elephant Scale. All rights reserved.</a:t>
            </a:r>
            <a:endParaRPr lang="en-US" dirty="0"/>
          </a:p>
        </p:txBody>
      </p:sp>
      <p:sp>
        <p:nvSpPr>
          <p:cNvPr id="5" name="Slide Number Placeholder 4"/>
          <p:cNvSpPr>
            <a:spLocks noGrp="1"/>
          </p:cNvSpPr>
          <p:nvPr>
            <p:ph type="sldNum" sz="quarter" idx="5"/>
          </p:nvPr>
        </p:nvSpPr>
        <p:spPr/>
        <p:txBody>
          <a:bodyPr/>
          <a:lstStyle/>
          <a:p>
            <a:pPr>
              <a:defRPr/>
            </a:pPr>
            <a:fld id="{EFAADD5D-AF76-45EE-AA5F-6DAC73BF167A}" type="slidenum">
              <a:rPr lang="en-US" smtClean="0"/>
              <a:t>30</a:t>
            </a:fld>
            <a:endParaRPr lang="en-US" dirty="0"/>
          </a:p>
        </p:txBody>
      </p:sp>
    </p:spTree>
    <p:extLst>
      <p:ext uri="{BB962C8B-B14F-4D97-AF65-F5344CB8AC3E}">
        <p14:creationId xmlns:p14="http://schemas.microsoft.com/office/powerpoint/2010/main" val="557314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4"/>
          </p:nvPr>
        </p:nvSpPr>
        <p:spPr/>
        <p:txBody>
          <a:bodyPr/>
          <a:lstStyle/>
          <a:p>
            <a:pPr>
              <a:defRPr/>
            </a:pPr>
            <a:r>
              <a:rPr lang="en-US"/>
              <a:t>Copyright © 2017 Elephant Scale. All rights reserved.</a:t>
            </a:r>
            <a:endParaRPr lang="en-US" dirty="0"/>
          </a:p>
        </p:txBody>
      </p:sp>
      <p:sp>
        <p:nvSpPr>
          <p:cNvPr id="5" name="Slide Number Placeholder 4"/>
          <p:cNvSpPr>
            <a:spLocks noGrp="1"/>
          </p:cNvSpPr>
          <p:nvPr>
            <p:ph type="sldNum" sz="quarter" idx="5"/>
          </p:nvPr>
        </p:nvSpPr>
        <p:spPr/>
        <p:txBody>
          <a:bodyPr/>
          <a:lstStyle/>
          <a:p>
            <a:pPr>
              <a:defRPr/>
            </a:pPr>
            <a:fld id="{EFAADD5D-AF76-45EE-AA5F-6DAC73BF167A}" type="slidenum">
              <a:rPr lang="en-US" smtClean="0"/>
              <a:t>31</a:t>
            </a:fld>
            <a:endParaRPr lang="en-US" dirty="0"/>
          </a:p>
        </p:txBody>
      </p:sp>
    </p:spTree>
    <p:extLst>
      <p:ext uri="{BB962C8B-B14F-4D97-AF65-F5344CB8AC3E}">
        <p14:creationId xmlns:p14="http://schemas.microsoft.com/office/powerpoint/2010/main" val="139161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4"/>
          </p:nvPr>
        </p:nvSpPr>
        <p:spPr/>
        <p:txBody>
          <a:bodyPr/>
          <a:lstStyle/>
          <a:p>
            <a:pPr>
              <a:defRPr/>
            </a:pPr>
            <a:r>
              <a:rPr lang="en-US"/>
              <a:t>Copyright © 2017 Elephant Scale. All rights reserved.</a:t>
            </a:r>
            <a:endParaRPr lang="en-US" dirty="0"/>
          </a:p>
        </p:txBody>
      </p:sp>
      <p:sp>
        <p:nvSpPr>
          <p:cNvPr id="5" name="Slide Number Placeholder 4"/>
          <p:cNvSpPr>
            <a:spLocks noGrp="1"/>
          </p:cNvSpPr>
          <p:nvPr>
            <p:ph type="sldNum" sz="quarter" idx="5"/>
          </p:nvPr>
        </p:nvSpPr>
        <p:spPr/>
        <p:txBody>
          <a:bodyPr/>
          <a:lstStyle/>
          <a:p>
            <a:pPr>
              <a:defRPr/>
            </a:pPr>
            <a:fld id="{EFAADD5D-AF76-45EE-AA5F-6DAC73BF167A}" type="slidenum">
              <a:rPr lang="en-US" smtClean="0"/>
              <a:t>32</a:t>
            </a:fld>
            <a:endParaRPr lang="en-US" dirty="0"/>
          </a:p>
        </p:txBody>
      </p:sp>
    </p:spTree>
    <p:extLst>
      <p:ext uri="{BB962C8B-B14F-4D97-AF65-F5344CB8AC3E}">
        <p14:creationId xmlns:p14="http://schemas.microsoft.com/office/powerpoint/2010/main" val="17505124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rotWithShape="1">
          <a:blip r:embed="rId2"/>
          <a:srcRect t="19473"/>
          <a:stretch>
            <a:fillRect/>
          </a:stretch>
        </p:blipFill>
        <p:spPr bwMode="auto">
          <a:xfrm>
            <a:off x="1" y="-1801"/>
            <a:ext cx="2498725" cy="8308927"/>
          </a:xfrm>
          <a:prstGeom prst="rect">
            <a:avLst/>
          </a:prstGeom>
          <a:noFill/>
          <a:ln w="9525">
            <a:noFill/>
            <a:miter lim="800000"/>
            <a:headEnd/>
            <a:tailEnd/>
          </a:ln>
        </p:spPr>
      </p:pic>
      <p:sp>
        <p:nvSpPr>
          <p:cNvPr id="1104898" name="Rectangle 2"/>
          <p:cNvSpPr>
            <a:spLocks noGrp="1" noChangeArrowheads="1"/>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p>
        </p:txBody>
      </p:sp>
      <p:sp>
        <p:nvSpPr>
          <p:cNvPr id="1104900" name="Rectangle 4"/>
          <p:cNvSpPr>
            <a:spLocks noGrp="1" noChangeArrowheads="1"/>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pPr algn="l">
              <a:defRPr/>
            </a:pPr>
            <a:r>
              <a:rPr lang="en-US" dirty="0"/>
              <a:t>Copyright © 2021 Elephant Scale. All rights reserved.</a:t>
            </a:r>
          </a:p>
        </p:txBody>
      </p:sp>
      <p:sp>
        <p:nvSpPr>
          <p:cNvPr id="9" name="Slide Number Placeholder 8"/>
          <p:cNvSpPr>
            <a:spLocks noGrp="1"/>
          </p:cNvSpPr>
          <p:nvPr>
            <p:ph type="sldNum" sz="quarter" idx="12"/>
          </p:nvPr>
        </p:nvSpPr>
        <p:spPr/>
        <p:txBody>
          <a:bodyPr/>
          <a:lstStyle/>
          <a:p>
            <a:pPr>
              <a:defRPr/>
            </a:pPr>
            <a:fld id="{77EF9825-4C23-4085-A4E3-B5565466BD91}" type="slidenum">
              <a:rPr lang="en-US" smtClean="0"/>
              <a:t>‹#›</a:t>
            </a:fld>
            <a:endParaRPr lang="en-US" dirty="0"/>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2500" y="994975"/>
            <a:ext cx="4375150" cy="33210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2500" y="4500439"/>
            <a:ext cx="4375150" cy="3322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1"/>
          </p:nvPr>
        </p:nvSpPr>
        <p:spPr/>
        <p:txBody>
          <a:bodyPr/>
          <a:lstStyle>
            <a:lvl1pPr>
              <a:defRPr/>
            </a:lvl1pPr>
          </a:lstStyle>
          <a:p>
            <a:pPr>
              <a:defRPr/>
            </a:pPr>
            <a:fld id="{040E4B02-67B9-4228-B08B-2561CEE6B946}" type="slidenum">
              <a:rPr lang="en-US"/>
              <a:t>‹#›</a:t>
            </a:fld>
            <a:endParaRPr lang="en-US" dirty="0"/>
          </a:p>
        </p:txBody>
      </p:sp>
      <p:sp>
        <p:nvSpPr>
          <p:cNvPr id="8" name="Rectangle 5"/>
          <p:cNvSpPr>
            <a:spLocks noGrp="1" noChangeArrowheads="1"/>
          </p:cNvSpPr>
          <p:nvPr>
            <p:ph type="ftr" sz="quarter" idx="12"/>
          </p:nvPr>
        </p:nvSpPr>
        <p:spPr/>
        <p:txBody>
          <a:bodyPr/>
          <a:lstStyle>
            <a:lvl1pPr>
              <a:defRPr/>
            </a:lvl1pPr>
          </a:lstStyle>
          <a:p>
            <a:pPr algn="l">
              <a:defRPr/>
            </a:pPr>
            <a:r>
              <a:rPr lang="en-US" dirty="0"/>
              <a:t>Copyright © 2021 Elephant Scale. All rights reserved.</a:t>
            </a:r>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sldNum" sz="quarter" idx="11"/>
          </p:nvPr>
        </p:nvSpPr>
        <p:spPr/>
        <p:txBody>
          <a:bodyPr/>
          <a:lstStyle>
            <a:lvl1pPr>
              <a:defRPr/>
            </a:lvl1pPr>
          </a:lstStyle>
          <a:p>
            <a:pPr>
              <a:defRPr/>
            </a:pPr>
            <a:fld id="{A86CC632-9864-46F1-8EAB-FCD3BB9CEC9A}" type="slidenum">
              <a:rPr lang="en-US"/>
              <a:t>‹#›</a:t>
            </a:fld>
            <a:endParaRPr lang="en-US" dirty="0"/>
          </a:p>
        </p:txBody>
      </p:sp>
      <p:sp>
        <p:nvSpPr>
          <p:cNvPr id="7" name="Rectangle 5"/>
          <p:cNvSpPr>
            <a:spLocks noGrp="1" noChangeArrowheads="1"/>
          </p:cNvSpPr>
          <p:nvPr>
            <p:ph type="ftr" sz="quarter" idx="12"/>
          </p:nvPr>
        </p:nvSpPr>
        <p:spPr/>
        <p:txBody>
          <a:bodyPr/>
          <a:lstStyle>
            <a:lvl1pPr>
              <a:defRPr/>
            </a:lvl1pPr>
          </a:lstStyle>
          <a:p>
            <a:pPr algn="l">
              <a:defRPr/>
            </a:pPr>
            <a:r>
              <a:rPr lang="en-US" dirty="0"/>
              <a:t>Copyright © 2021 Elephant Scale. All rights reserved.</a:t>
            </a:r>
          </a:p>
        </p:txBody>
      </p:sp>
    </p:spTree>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34950" y="994976"/>
            <a:ext cx="8902700" cy="6828450"/>
          </a:xfrm>
          <a:prstGeom prst="rect">
            <a:avLst/>
          </a:prstGeom>
          <a:noFill/>
          <a:ln w="9525">
            <a:noFill/>
            <a:miter lim="800000"/>
          </a:ln>
        </p:spPr>
        <p:txBody>
          <a:bodyPr vert="horz" wrap="square" lIns="92007" tIns="46005" rIns="92007" bIns="46005" numCol="1" anchor="t" anchorCtr="0" compatLnSpc="1">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03876" name="Rectangle 4"/>
          <p:cNvSpPr>
            <a:spLocks noGrp="1" noChangeArrowheads="1"/>
          </p:cNvSpPr>
          <p:nvPr>
            <p:ph type="sldNum" sz="quarter" idx="4"/>
          </p:nvPr>
        </p:nvSpPr>
        <p:spPr bwMode="hidden">
          <a:xfrm>
            <a:off x="8777288" y="7961724"/>
            <a:ext cx="546100" cy="272754"/>
          </a:xfrm>
          <a:prstGeom prst="rect">
            <a:avLst/>
          </a:prstGeom>
          <a:noFill/>
          <a:ln w="9525">
            <a:noFill/>
            <a:miter lim="800000"/>
          </a:ln>
          <a:effectLst/>
        </p:spPr>
        <p:txBody>
          <a:bodyPr vert="horz" wrap="square" lIns="0" tIns="0" rIns="0" bIns="0" numCol="1" anchor="b" anchorCtr="0" compatLnSpc="1"/>
          <a:lstStyle>
            <a:lvl1pPr algn="r" eaLnBrk="0" hangingPunct="0">
              <a:defRPr b="1">
                <a:solidFill>
                  <a:srgbClr val="000000"/>
                </a:solidFill>
                <a:latin typeface="Arial" panose="020B0604020202020204" pitchFamily="34" charset="0"/>
                <a:ea typeface="MS PGothic" charset="0"/>
                <a:cs typeface="MS PGothic" charset="0"/>
              </a:defRPr>
            </a:lvl1pPr>
          </a:lstStyle>
          <a:p>
            <a:pPr>
              <a:defRPr/>
            </a:pPr>
            <a:fld id="{77EF9825-4C23-4085-A4E3-B5565466BD91}" type="slidenum">
              <a:rPr lang="en-US"/>
              <a:t>‹#›</a:t>
            </a:fld>
            <a:endParaRPr lang="en-US" dirty="0"/>
          </a:p>
        </p:txBody>
      </p:sp>
      <p:sp>
        <p:nvSpPr>
          <p:cNvPr id="1103877" name="Rectangle 5"/>
          <p:cNvSpPr>
            <a:spLocks noGrp="1" noChangeArrowheads="1"/>
          </p:cNvSpPr>
          <p:nvPr>
            <p:ph type="ftr" sz="quarter" idx="3"/>
          </p:nvPr>
        </p:nvSpPr>
        <p:spPr bwMode="hidden">
          <a:xfrm>
            <a:off x="234950" y="8032785"/>
            <a:ext cx="5441950" cy="138499"/>
          </a:xfrm>
          <a:prstGeom prst="rect">
            <a:avLst/>
          </a:prstGeom>
          <a:noFill/>
          <a:ln w="9525">
            <a:noFill/>
            <a:miter lim="800000"/>
          </a:ln>
          <a:effectLst/>
        </p:spPr>
        <p:txBody>
          <a:bodyPr vert="horz" wrap="square" lIns="0" tIns="0" rIns="0" bIns="0" numCol="1" anchor="t" anchorCtr="0" compatLnSpc="1">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2021 Elephant Scale. All rights reserved.</a:t>
            </a:r>
          </a:p>
        </p:txBody>
      </p:sp>
      <p:pic>
        <p:nvPicPr>
          <p:cNvPr id="1030" name="Picture 6"/>
          <p:cNvPicPr preferRelativeResize="0">
            <a:picLocks noChangeArrowheads="1"/>
          </p:cNvPicPr>
          <p:nvPr/>
        </p:nvPicPr>
        <p:blipFill>
          <a:blip r:embed="rId6"/>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1" noChangeArrowheads="1"/>
          </p:cNvSpPr>
          <p:nvPr>
            <p:ph type="title"/>
          </p:nvPr>
        </p:nvSpPr>
        <p:spPr bwMode="invGray">
          <a:xfrm>
            <a:off x="704850" y="1"/>
            <a:ext cx="8667750" cy="835549"/>
          </a:xfrm>
          <a:prstGeom prst="rect">
            <a:avLst/>
          </a:prstGeom>
          <a:solidFill>
            <a:schemeClr val="tx2"/>
          </a:solidFill>
          <a:ln w="9525">
            <a:noFill/>
            <a:miter lim="800000"/>
          </a:ln>
        </p:spPr>
        <p:txBody>
          <a:bodyPr vert="horz" wrap="square" lIns="92007" tIns="46005" rIns="92007" bIns="46005" numCol="1" anchor="b" anchorCtr="0" compatLnSpc="1"/>
          <a:lstStyle/>
          <a:p>
            <a:pPr lvl="0"/>
            <a:r>
              <a:rPr lang="en-US" dirty="0"/>
              <a:t>Click to edit Master title style</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rtl="0" eaLnBrk="0" fontAlgn="base" hangingPunct="0">
        <a:spcBef>
          <a:spcPct val="0"/>
        </a:spcBef>
        <a:spcAft>
          <a:spcPct val="0"/>
        </a:spcAft>
        <a:defRPr sz="2600" b="1">
          <a:solidFill>
            <a:schemeClr val="tx1"/>
          </a:solidFill>
          <a:latin typeface="+mj-lt"/>
          <a:ea typeface="MS PGothic" pitchFamily="-110" charset="-128"/>
          <a:cs typeface="MS PGothic" pitchFamily="-110" charset="-128"/>
        </a:defRPr>
      </a:lvl1pPr>
      <a:lvl2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2pPr>
      <a:lvl3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3pPr>
      <a:lvl4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4pPr>
      <a:lvl5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5pPr>
      <a:lvl6pPr marL="457200" algn="l" rtl="0" eaLnBrk="0" fontAlgn="base" hangingPunct="0">
        <a:spcBef>
          <a:spcPct val="0"/>
        </a:spcBef>
        <a:spcAft>
          <a:spcPct val="0"/>
        </a:spcAft>
        <a:defRPr sz="2600" b="1">
          <a:solidFill>
            <a:schemeClr val="tx1"/>
          </a:solidFill>
          <a:latin typeface="Verdana" panose="020B0604030504040204" pitchFamily="-110" charset="0"/>
        </a:defRPr>
      </a:lvl6pPr>
      <a:lvl7pPr marL="914400" algn="l" rtl="0" eaLnBrk="0" fontAlgn="base" hangingPunct="0">
        <a:spcBef>
          <a:spcPct val="0"/>
        </a:spcBef>
        <a:spcAft>
          <a:spcPct val="0"/>
        </a:spcAft>
        <a:defRPr sz="2600" b="1">
          <a:solidFill>
            <a:schemeClr val="tx1"/>
          </a:solidFill>
          <a:latin typeface="Verdana" panose="020B0604030504040204" pitchFamily="-110" charset="0"/>
        </a:defRPr>
      </a:lvl7pPr>
      <a:lvl8pPr marL="1371600" algn="l" rtl="0" eaLnBrk="0" fontAlgn="base" hangingPunct="0">
        <a:spcBef>
          <a:spcPct val="0"/>
        </a:spcBef>
        <a:spcAft>
          <a:spcPct val="0"/>
        </a:spcAft>
        <a:defRPr sz="2600" b="1">
          <a:solidFill>
            <a:schemeClr val="tx1"/>
          </a:solidFill>
          <a:latin typeface="Verdana" panose="020B0604030504040204" pitchFamily="-110" charset="0"/>
        </a:defRPr>
      </a:lvl8pPr>
      <a:lvl9pPr marL="1828800" algn="l" rtl="0" eaLnBrk="0" fontAlgn="base" hangingPunct="0">
        <a:spcBef>
          <a:spcPct val="0"/>
        </a:spcBef>
        <a:spcAft>
          <a:spcPct val="0"/>
        </a:spcAft>
        <a:defRPr sz="2600" b="1">
          <a:solidFill>
            <a:schemeClr val="tx1"/>
          </a:solidFill>
          <a:latin typeface="Verdana" panose="020B0604030504040204" pitchFamily="-110" charset="0"/>
        </a:defRPr>
      </a:lvl9pPr>
    </p:titleStyle>
    <p:bodyStyle>
      <a:lvl1pPr marL="290830" indent="-290830" algn="l" rtl="0" eaLnBrk="0" fontAlgn="base" hangingPunct="0">
        <a:spcBef>
          <a:spcPct val="20000"/>
        </a:spcBef>
        <a:spcAft>
          <a:spcPct val="0"/>
        </a:spcAft>
        <a:buClr>
          <a:schemeClr val="tx2"/>
        </a:buClr>
        <a:buSzPct val="65000"/>
        <a:buFont typeface="Wingdings" panose="05000000000000000000" pitchFamily="2" charset="2"/>
        <a:buChar char=""/>
        <a:defRPr sz="2400">
          <a:solidFill>
            <a:srgbClr val="000000"/>
          </a:solidFill>
          <a:latin typeface="+mn-lt"/>
          <a:ea typeface="MS PGothic" pitchFamily="-110" charset="-128"/>
          <a:cs typeface="MS PGothic" pitchFamily="-110" charset="-128"/>
        </a:defRPr>
      </a:lvl1pPr>
      <a:lvl2pPr marL="633730" indent="-228600" algn="l" rtl="0" eaLnBrk="0" fontAlgn="base" hangingPunct="0">
        <a:spcBef>
          <a:spcPct val="20000"/>
        </a:spcBef>
        <a:spcAft>
          <a:spcPct val="0"/>
        </a:spcAft>
        <a:buClr>
          <a:srgbClr val="000000"/>
        </a:buClr>
        <a:buChar char="–"/>
        <a:defRPr sz="2200">
          <a:solidFill>
            <a:srgbClr val="000000"/>
          </a:solidFill>
          <a:latin typeface="+mn-lt"/>
          <a:ea typeface="MS PGothic" pitchFamily="-110" charset="-128"/>
          <a:cs typeface="MS PGothic"/>
        </a:defRPr>
      </a:lvl2pPr>
      <a:lvl3pPr marL="970280" indent="-222250" algn="l" rtl="0" eaLnBrk="0" fontAlgn="base" hangingPunct="0">
        <a:spcBef>
          <a:spcPct val="20000"/>
        </a:spcBef>
        <a:spcAft>
          <a:spcPct val="0"/>
        </a:spcAft>
        <a:buChar char="•"/>
        <a:defRPr sz="2000">
          <a:solidFill>
            <a:srgbClr val="000000"/>
          </a:solidFill>
          <a:latin typeface="+mn-lt"/>
          <a:ea typeface="MS PGothic" pitchFamily="-110" charset="-128"/>
          <a:cs typeface="MS PGothic"/>
        </a:defRPr>
      </a:lvl3pPr>
      <a:lvl4pPr marL="1259205"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MS PGothic" pitchFamily="-110" charset="-128"/>
          <a:cs typeface="MS PGothic"/>
        </a:defRPr>
      </a:lvl4pPr>
      <a:lvl5pPr marL="2056130" indent="-230505" algn="l" rtl="0" eaLnBrk="0" fontAlgn="base" hangingPunct="0">
        <a:spcBef>
          <a:spcPct val="20000"/>
        </a:spcBef>
        <a:spcAft>
          <a:spcPct val="0"/>
        </a:spcAft>
        <a:buClr>
          <a:schemeClr val="tx1"/>
        </a:buClr>
        <a:defRPr sz="800">
          <a:solidFill>
            <a:schemeClr val="tx1"/>
          </a:solidFill>
          <a:latin typeface="Times New Roman" panose="02020603050405020304" pitchFamily="-110" charset="0"/>
          <a:ea typeface="MS PGothic" pitchFamily="-110" charset="-128"/>
          <a:cs typeface="MS PGothic"/>
        </a:defRPr>
      </a:lvl5pPr>
      <a:lvl6pPr marL="2513330" indent="-230505" algn="l" rtl="0" eaLnBrk="0" fontAlgn="base" hangingPunct="0">
        <a:spcBef>
          <a:spcPct val="20000"/>
        </a:spcBef>
        <a:spcAft>
          <a:spcPct val="0"/>
        </a:spcAft>
        <a:buClr>
          <a:schemeClr val="tx1"/>
        </a:buClr>
        <a:defRPr sz="800">
          <a:solidFill>
            <a:schemeClr val="tx1"/>
          </a:solidFill>
          <a:latin typeface="Times New Roman" panose="02020603050405020304" pitchFamily="-110" charset="0"/>
          <a:ea typeface="MS PGothic" pitchFamily="-110" charset="-128"/>
        </a:defRPr>
      </a:lvl6pPr>
      <a:lvl7pPr marL="2970530" indent="-230505" algn="l" rtl="0" eaLnBrk="0" fontAlgn="base" hangingPunct="0">
        <a:spcBef>
          <a:spcPct val="20000"/>
        </a:spcBef>
        <a:spcAft>
          <a:spcPct val="0"/>
        </a:spcAft>
        <a:buClr>
          <a:schemeClr val="tx1"/>
        </a:buClr>
        <a:defRPr sz="800">
          <a:solidFill>
            <a:schemeClr val="tx1"/>
          </a:solidFill>
          <a:latin typeface="Times New Roman" panose="02020603050405020304" pitchFamily="-110" charset="0"/>
          <a:ea typeface="MS PGothic" pitchFamily="-110" charset="-128"/>
        </a:defRPr>
      </a:lvl7pPr>
      <a:lvl8pPr marL="3427730" indent="-230505" algn="l" rtl="0" eaLnBrk="0" fontAlgn="base" hangingPunct="0">
        <a:spcBef>
          <a:spcPct val="20000"/>
        </a:spcBef>
        <a:spcAft>
          <a:spcPct val="0"/>
        </a:spcAft>
        <a:buClr>
          <a:schemeClr val="tx1"/>
        </a:buClr>
        <a:defRPr sz="800">
          <a:solidFill>
            <a:schemeClr val="tx1"/>
          </a:solidFill>
          <a:latin typeface="Times New Roman" panose="02020603050405020304" pitchFamily="-110" charset="0"/>
          <a:ea typeface="MS PGothic" pitchFamily="-110" charset="-128"/>
        </a:defRPr>
      </a:lvl8pPr>
      <a:lvl9pPr marL="3884930" indent="-230505" algn="l" rtl="0" eaLnBrk="0" fontAlgn="base" hangingPunct="0">
        <a:spcBef>
          <a:spcPct val="20000"/>
        </a:spcBef>
        <a:spcAft>
          <a:spcPct val="0"/>
        </a:spcAft>
        <a:buClr>
          <a:schemeClr val="tx1"/>
        </a:buClr>
        <a:defRPr sz="800">
          <a:solidFill>
            <a:schemeClr val="tx1"/>
          </a:solidFill>
          <a:latin typeface="Times New Roman" panose="02020603050405020304" pitchFamily="-110" charset="0"/>
          <a:ea typeface="MS PGothic"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a:lstStyle/>
          <a:p>
            <a:endParaRPr/>
          </a:p>
        </p:txBody>
      </p:sp>
      <p:sp>
        <p:nvSpPr>
          <p:cNvPr id="3" name="Title 2"/>
          <p:cNvSpPr>
            <a:spLocks noGrp="1"/>
          </p:cNvSpPr>
          <p:nvPr>
            <p:ph type="ctrTitle" sz="quarter"/>
          </p:nvPr>
        </p:nvSpPr>
        <p:spPr/>
        <p:txBody>
          <a:bodyPr/>
          <a:lstStyle/>
          <a:p>
            <a:r>
              <a:rPr lang="en-US" dirty="0"/>
              <a:t>Security Design</a:t>
            </a:r>
            <a:endParaRPr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8D54-FA73-489A-85A4-D28D8DBD722C}"/>
              </a:ext>
            </a:extLst>
          </p:cNvPr>
          <p:cNvSpPr>
            <a:spLocks noGrp="1"/>
          </p:cNvSpPr>
          <p:nvPr>
            <p:ph type="title"/>
          </p:nvPr>
        </p:nvSpPr>
        <p:spPr/>
        <p:txBody>
          <a:bodyPr/>
          <a:lstStyle/>
          <a:p>
            <a:r>
              <a:rPr lang="en-US" dirty="0"/>
              <a:t>Secure Operating System</a:t>
            </a:r>
            <a:endParaRPr lang="en-CA" dirty="0"/>
          </a:p>
        </p:txBody>
      </p:sp>
      <p:sp>
        <p:nvSpPr>
          <p:cNvPr id="3" name="Content Placeholder 2">
            <a:extLst>
              <a:ext uri="{FF2B5EF4-FFF2-40B4-BE49-F238E27FC236}">
                <a16:creationId xmlns:a16="http://schemas.microsoft.com/office/drawing/2014/main" id="{7C0464F6-36EB-489F-B326-4F950BEB339D}"/>
              </a:ext>
            </a:extLst>
          </p:cNvPr>
          <p:cNvSpPr>
            <a:spLocks noGrp="1"/>
          </p:cNvSpPr>
          <p:nvPr>
            <p:ph idx="1"/>
          </p:nvPr>
        </p:nvSpPr>
        <p:spPr/>
        <p:txBody>
          <a:bodyPr>
            <a:normAutofit/>
          </a:bodyPr>
          <a:lstStyle/>
          <a:p>
            <a:r>
              <a:rPr lang="en-US" dirty="0"/>
              <a:t>The OS should have only the components that support the functioning of the device – everything else is removed</a:t>
            </a:r>
          </a:p>
          <a:p>
            <a:r>
              <a:rPr lang="en-US" dirty="0"/>
              <a:t>Should use the latest stable OS components</a:t>
            </a:r>
          </a:p>
          <a:p>
            <a:r>
              <a:rPr lang="en-US" dirty="0"/>
              <a:t>OS should use the most secure settings available</a:t>
            </a:r>
          </a:p>
          <a:p>
            <a:r>
              <a:rPr lang="en-US" dirty="0"/>
              <a:t>Apply secure boot principles (last section) to the OS</a:t>
            </a:r>
          </a:p>
          <a:p>
            <a:r>
              <a:rPr lang="en-US" dirty="0"/>
              <a:t>Disable all unused ports, protocols and services</a:t>
            </a:r>
          </a:p>
          <a:p>
            <a:r>
              <a:rPr lang="en-US" dirty="0"/>
              <a:t>Apply tested updates</a:t>
            </a:r>
          </a:p>
          <a:p>
            <a:r>
              <a:rPr lang="en-US" dirty="0"/>
              <a:t>Disable write access to the root file system for users and applications</a:t>
            </a:r>
          </a:p>
          <a:p>
            <a:r>
              <a:rPr lang="en-US" dirty="0"/>
              <a:t>Do not use “root” – create an administrator account that has only the rights needed for administering the device</a:t>
            </a:r>
          </a:p>
          <a:p>
            <a:r>
              <a:rPr lang="en-US" dirty="0"/>
              <a:t>Use an encrypted file system</a:t>
            </a:r>
          </a:p>
          <a:p>
            <a:r>
              <a:rPr lang="en-US" dirty="0"/>
              <a:t>Document the OS security configuration</a:t>
            </a:r>
          </a:p>
          <a:p>
            <a:r>
              <a:rPr lang="en-US" dirty="0"/>
              <a:t>Apply minimum access rights to all files and directories</a:t>
            </a:r>
          </a:p>
          <a:p>
            <a:endParaRPr lang="en-US" dirty="0"/>
          </a:p>
        </p:txBody>
      </p:sp>
      <p:sp>
        <p:nvSpPr>
          <p:cNvPr id="4" name="Footer Placeholder 3">
            <a:extLst>
              <a:ext uri="{FF2B5EF4-FFF2-40B4-BE49-F238E27FC236}">
                <a16:creationId xmlns:a16="http://schemas.microsoft.com/office/drawing/2014/main" id="{740AA03C-C9C7-4F5D-8840-AE82E857BF30}"/>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98D47AEF-DFBA-42E6-82BC-9534BD4B989A}"/>
              </a:ext>
            </a:extLst>
          </p:cNvPr>
          <p:cNvSpPr>
            <a:spLocks noGrp="1"/>
          </p:cNvSpPr>
          <p:nvPr>
            <p:ph type="sldNum" sz="quarter" idx="12"/>
          </p:nvPr>
        </p:nvSpPr>
        <p:spPr/>
        <p:txBody>
          <a:bodyPr/>
          <a:lstStyle/>
          <a:p>
            <a:pPr>
              <a:defRPr/>
            </a:pPr>
            <a:fld id="{77EF9825-4C23-4085-A4E3-B5565466BD91}" type="slidenum">
              <a:rPr lang="en-US" smtClean="0"/>
              <a:t>10</a:t>
            </a:fld>
            <a:endParaRPr lang="en-US" dirty="0"/>
          </a:p>
        </p:txBody>
      </p:sp>
    </p:spTree>
    <p:extLst>
      <p:ext uri="{BB962C8B-B14F-4D97-AF65-F5344CB8AC3E}">
        <p14:creationId xmlns:p14="http://schemas.microsoft.com/office/powerpoint/2010/main" val="3330837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8D54-FA73-489A-85A4-D28D8DBD722C}"/>
              </a:ext>
            </a:extLst>
          </p:cNvPr>
          <p:cNvSpPr>
            <a:spLocks noGrp="1"/>
          </p:cNvSpPr>
          <p:nvPr>
            <p:ph type="title"/>
          </p:nvPr>
        </p:nvSpPr>
        <p:spPr/>
        <p:txBody>
          <a:bodyPr/>
          <a:lstStyle/>
          <a:p>
            <a:r>
              <a:rPr lang="en-US" dirty="0"/>
              <a:t>Application Security</a:t>
            </a:r>
            <a:endParaRPr lang="en-CA" dirty="0"/>
          </a:p>
        </p:txBody>
      </p:sp>
      <p:sp>
        <p:nvSpPr>
          <p:cNvPr id="3" name="Content Placeholder 2">
            <a:extLst>
              <a:ext uri="{FF2B5EF4-FFF2-40B4-BE49-F238E27FC236}">
                <a16:creationId xmlns:a16="http://schemas.microsoft.com/office/drawing/2014/main" id="{7C0464F6-36EB-489F-B326-4F950BEB339D}"/>
              </a:ext>
            </a:extLst>
          </p:cNvPr>
          <p:cNvSpPr>
            <a:spLocks noGrp="1"/>
          </p:cNvSpPr>
          <p:nvPr>
            <p:ph idx="1"/>
          </p:nvPr>
        </p:nvSpPr>
        <p:spPr/>
        <p:txBody>
          <a:bodyPr>
            <a:normAutofit/>
          </a:bodyPr>
          <a:lstStyle/>
          <a:p>
            <a:r>
              <a:rPr lang="en-US" dirty="0"/>
              <a:t>Document the security design of applications</a:t>
            </a:r>
          </a:p>
          <a:p>
            <a:r>
              <a:rPr lang="en-US" dirty="0"/>
              <a:t>Applications must have the lowest privilege level possible</a:t>
            </a:r>
          </a:p>
          <a:p>
            <a:r>
              <a:rPr lang="en-US" dirty="0"/>
              <a:t>Applications have access only to resources they need</a:t>
            </a:r>
          </a:p>
          <a:p>
            <a:r>
              <a:rPr lang="en-US" dirty="0"/>
              <a:t>Applications should be isolated from each other</a:t>
            </a:r>
          </a:p>
          <a:p>
            <a:r>
              <a:rPr lang="en-US" dirty="0"/>
              <a:t>Ensure applications were created with secure development principles – for example, secure code standards compliance</a:t>
            </a:r>
          </a:p>
          <a:p>
            <a:r>
              <a:rPr lang="en-US" dirty="0"/>
              <a:t>Ensure SDLC incorporate security into all phases of development, design and test</a:t>
            </a:r>
          </a:p>
          <a:p>
            <a:r>
              <a:rPr lang="en-US" dirty="0"/>
              <a:t>Use secure coding techniques as documented for that language</a:t>
            </a:r>
          </a:p>
          <a:p>
            <a:r>
              <a:rPr lang="en-US" dirty="0"/>
              <a:t>Ensure all errors and exceptions are handled securely</a:t>
            </a:r>
          </a:p>
          <a:p>
            <a:r>
              <a:rPr lang="en-US" dirty="0"/>
              <a:t>Ensure no hard coded credentials in the code</a:t>
            </a:r>
          </a:p>
          <a:p>
            <a:r>
              <a:rPr lang="en-US" dirty="0"/>
              <a:t>Ensure no secrets are recorded in errors or log files</a:t>
            </a:r>
          </a:p>
          <a:p>
            <a:r>
              <a:rPr lang="en-US" dirty="0"/>
              <a:t>Never deploy debug version of code</a:t>
            </a:r>
          </a:p>
          <a:p>
            <a:r>
              <a:rPr lang="en-US" dirty="0"/>
              <a:t>Plan for network connectivity loss to avoid insecure states</a:t>
            </a:r>
          </a:p>
        </p:txBody>
      </p:sp>
      <p:sp>
        <p:nvSpPr>
          <p:cNvPr id="4" name="Footer Placeholder 3">
            <a:extLst>
              <a:ext uri="{FF2B5EF4-FFF2-40B4-BE49-F238E27FC236}">
                <a16:creationId xmlns:a16="http://schemas.microsoft.com/office/drawing/2014/main" id="{740AA03C-C9C7-4F5D-8840-AE82E857BF30}"/>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98D47AEF-DFBA-42E6-82BC-9534BD4B989A}"/>
              </a:ext>
            </a:extLst>
          </p:cNvPr>
          <p:cNvSpPr>
            <a:spLocks noGrp="1"/>
          </p:cNvSpPr>
          <p:nvPr>
            <p:ph type="sldNum" sz="quarter" idx="12"/>
          </p:nvPr>
        </p:nvSpPr>
        <p:spPr/>
        <p:txBody>
          <a:bodyPr/>
          <a:lstStyle/>
          <a:p>
            <a:pPr>
              <a:defRPr/>
            </a:pPr>
            <a:fld id="{77EF9825-4C23-4085-A4E3-B5565466BD91}" type="slidenum">
              <a:rPr lang="en-US" smtClean="0"/>
              <a:t>11</a:t>
            </a:fld>
            <a:endParaRPr lang="en-US" dirty="0"/>
          </a:p>
        </p:txBody>
      </p:sp>
    </p:spTree>
    <p:extLst>
      <p:ext uri="{BB962C8B-B14F-4D97-AF65-F5344CB8AC3E}">
        <p14:creationId xmlns:p14="http://schemas.microsoft.com/office/powerpoint/2010/main" val="283441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8D54-FA73-489A-85A4-D28D8DBD722C}"/>
              </a:ext>
            </a:extLst>
          </p:cNvPr>
          <p:cNvSpPr>
            <a:spLocks noGrp="1"/>
          </p:cNvSpPr>
          <p:nvPr>
            <p:ph type="title"/>
          </p:nvPr>
        </p:nvSpPr>
        <p:spPr/>
        <p:txBody>
          <a:bodyPr/>
          <a:lstStyle/>
          <a:p>
            <a:r>
              <a:rPr lang="en-US" dirty="0"/>
              <a:t>Credential Management</a:t>
            </a:r>
            <a:endParaRPr lang="en-CA" dirty="0"/>
          </a:p>
        </p:txBody>
      </p:sp>
      <p:sp>
        <p:nvSpPr>
          <p:cNvPr id="3" name="Content Placeholder 2">
            <a:extLst>
              <a:ext uri="{FF2B5EF4-FFF2-40B4-BE49-F238E27FC236}">
                <a16:creationId xmlns:a16="http://schemas.microsoft.com/office/drawing/2014/main" id="{7C0464F6-36EB-489F-B326-4F950BEB339D}"/>
              </a:ext>
            </a:extLst>
          </p:cNvPr>
          <p:cNvSpPr>
            <a:spLocks noGrp="1"/>
          </p:cNvSpPr>
          <p:nvPr>
            <p:ph idx="1"/>
          </p:nvPr>
        </p:nvSpPr>
        <p:spPr/>
        <p:txBody>
          <a:bodyPr>
            <a:normAutofit/>
          </a:bodyPr>
          <a:lstStyle/>
          <a:p>
            <a:r>
              <a:rPr lang="en-US" dirty="0"/>
              <a:t>Device should be uniquely identifiable by means of a factory-set tamper resistant hardware identifier or equivalent</a:t>
            </a:r>
          </a:p>
          <a:p>
            <a:r>
              <a:rPr lang="en-US" dirty="0"/>
              <a:t>Use good password management techniques</a:t>
            </a:r>
          </a:p>
          <a:p>
            <a:r>
              <a:rPr lang="en-US" dirty="0"/>
              <a:t>Password credentials must use an industry standard hash function, along with a unique non-guessable salt value</a:t>
            </a:r>
          </a:p>
          <a:p>
            <a:r>
              <a:rPr lang="en-US" dirty="0"/>
              <a:t>All credentials must be strongly encrypted</a:t>
            </a:r>
          </a:p>
          <a:p>
            <a:r>
              <a:rPr lang="en-US" dirty="0"/>
              <a:t>Use a secure storage for credentials, e.g. </a:t>
            </a:r>
            <a:r>
              <a:rPr lang="en-US" dirty="0" err="1"/>
              <a:t>Hashicorp</a:t>
            </a:r>
            <a:r>
              <a:rPr lang="en-US" dirty="0"/>
              <a:t> Vault</a:t>
            </a:r>
          </a:p>
          <a:p>
            <a:r>
              <a:rPr lang="en-US" dirty="0"/>
              <a:t>Use multi-factor authentication wherever possible</a:t>
            </a:r>
          </a:p>
          <a:p>
            <a:r>
              <a:rPr lang="en-US" dirty="0"/>
              <a:t>Ensure a trusted time source is used for signing</a:t>
            </a:r>
          </a:p>
          <a:p>
            <a:r>
              <a:rPr lang="en-US" dirty="0"/>
              <a:t>Manage digital certificates carefully, including replacing certificates</a:t>
            </a:r>
          </a:p>
          <a:p>
            <a:pPr lvl="1"/>
            <a:r>
              <a:rPr lang="en-US" dirty="0"/>
              <a:t>Certificates should be used to identify only one device</a:t>
            </a:r>
          </a:p>
          <a:p>
            <a:r>
              <a:rPr lang="en-US" dirty="0"/>
              <a:t>Factory resets should remove all data and stored credentials on a device</a:t>
            </a:r>
          </a:p>
        </p:txBody>
      </p:sp>
      <p:sp>
        <p:nvSpPr>
          <p:cNvPr id="4" name="Footer Placeholder 3">
            <a:extLst>
              <a:ext uri="{FF2B5EF4-FFF2-40B4-BE49-F238E27FC236}">
                <a16:creationId xmlns:a16="http://schemas.microsoft.com/office/drawing/2014/main" id="{740AA03C-C9C7-4F5D-8840-AE82E857BF30}"/>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98D47AEF-DFBA-42E6-82BC-9534BD4B989A}"/>
              </a:ext>
            </a:extLst>
          </p:cNvPr>
          <p:cNvSpPr>
            <a:spLocks noGrp="1"/>
          </p:cNvSpPr>
          <p:nvPr>
            <p:ph type="sldNum" sz="quarter" idx="12"/>
          </p:nvPr>
        </p:nvSpPr>
        <p:spPr/>
        <p:txBody>
          <a:bodyPr/>
          <a:lstStyle/>
          <a:p>
            <a:pPr>
              <a:defRPr/>
            </a:pPr>
            <a:fld id="{77EF9825-4C23-4085-A4E3-B5565466BD91}" type="slidenum">
              <a:rPr lang="en-US" smtClean="0"/>
              <a:t>12</a:t>
            </a:fld>
            <a:endParaRPr lang="en-US" dirty="0"/>
          </a:p>
        </p:txBody>
      </p:sp>
    </p:spTree>
    <p:extLst>
      <p:ext uri="{BB962C8B-B14F-4D97-AF65-F5344CB8AC3E}">
        <p14:creationId xmlns:p14="http://schemas.microsoft.com/office/powerpoint/2010/main" val="3454819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8D54-FA73-489A-85A4-D28D8DBD722C}"/>
              </a:ext>
            </a:extLst>
          </p:cNvPr>
          <p:cNvSpPr>
            <a:spLocks noGrp="1"/>
          </p:cNvSpPr>
          <p:nvPr>
            <p:ph type="title"/>
          </p:nvPr>
        </p:nvSpPr>
        <p:spPr/>
        <p:txBody>
          <a:bodyPr/>
          <a:lstStyle/>
          <a:p>
            <a:r>
              <a:rPr lang="en-US" dirty="0"/>
              <a:t>Encryption</a:t>
            </a:r>
            <a:endParaRPr lang="en-CA" dirty="0"/>
          </a:p>
        </p:txBody>
      </p:sp>
      <p:sp>
        <p:nvSpPr>
          <p:cNvPr id="3" name="Content Placeholder 2">
            <a:extLst>
              <a:ext uri="{FF2B5EF4-FFF2-40B4-BE49-F238E27FC236}">
                <a16:creationId xmlns:a16="http://schemas.microsoft.com/office/drawing/2014/main" id="{7C0464F6-36EB-489F-B326-4F950BEB339D}"/>
              </a:ext>
            </a:extLst>
          </p:cNvPr>
          <p:cNvSpPr>
            <a:spLocks noGrp="1"/>
          </p:cNvSpPr>
          <p:nvPr>
            <p:ph idx="1"/>
          </p:nvPr>
        </p:nvSpPr>
        <p:spPr/>
        <p:txBody>
          <a:bodyPr>
            <a:normAutofit/>
          </a:bodyPr>
          <a:lstStyle/>
          <a:p>
            <a:r>
              <a:rPr lang="en-US" dirty="0"/>
              <a:t>Apply the level of encryption appropriate for that data classification</a:t>
            </a:r>
          </a:p>
          <a:p>
            <a:r>
              <a:rPr lang="en-US" dirty="0"/>
              <a:t>Use industry standard tools and the strongest and most recent version of algorithms</a:t>
            </a:r>
          </a:p>
          <a:p>
            <a:r>
              <a:rPr lang="en-US" dirty="0"/>
              <a:t>When connections allow a selection of different protocols, remove the weaker ones from the list of options</a:t>
            </a:r>
          </a:p>
          <a:p>
            <a:r>
              <a:rPr lang="en-US" dirty="0"/>
              <a:t>Do not use insecure protocols like HTTP or FTP</a:t>
            </a:r>
          </a:p>
          <a:p>
            <a:r>
              <a:rPr lang="en-US" dirty="0"/>
              <a:t>Store keys securely with a secrets manager</a:t>
            </a:r>
          </a:p>
          <a:p>
            <a:r>
              <a:rPr lang="en-US" dirty="0"/>
              <a:t>Ensure keys can be updated remotely and securely</a:t>
            </a:r>
          </a:p>
          <a:p>
            <a:r>
              <a:rPr lang="en-US" dirty="0"/>
              <a:t>Avoid using global keys</a:t>
            </a:r>
          </a:p>
          <a:p>
            <a:pPr lvl="1"/>
            <a:r>
              <a:rPr lang="en-US" dirty="0"/>
              <a:t>Each device that uses encryption should have its own keys</a:t>
            </a:r>
          </a:p>
          <a:p>
            <a:pPr lvl="1"/>
            <a:endParaRPr lang="en-US" dirty="0"/>
          </a:p>
        </p:txBody>
      </p:sp>
      <p:sp>
        <p:nvSpPr>
          <p:cNvPr id="4" name="Footer Placeholder 3">
            <a:extLst>
              <a:ext uri="{FF2B5EF4-FFF2-40B4-BE49-F238E27FC236}">
                <a16:creationId xmlns:a16="http://schemas.microsoft.com/office/drawing/2014/main" id="{740AA03C-C9C7-4F5D-8840-AE82E857BF30}"/>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98D47AEF-DFBA-42E6-82BC-9534BD4B989A}"/>
              </a:ext>
            </a:extLst>
          </p:cNvPr>
          <p:cNvSpPr>
            <a:spLocks noGrp="1"/>
          </p:cNvSpPr>
          <p:nvPr>
            <p:ph type="sldNum" sz="quarter" idx="12"/>
          </p:nvPr>
        </p:nvSpPr>
        <p:spPr/>
        <p:txBody>
          <a:bodyPr/>
          <a:lstStyle/>
          <a:p>
            <a:pPr>
              <a:defRPr/>
            </a:pPr>
            <a:fld id="{77EF9825-4C23-4085-A4E3-B5565466BD91}" type="slidenum">
              <a:rPr lang="en-US" smtClean="0"/>
              <a:t>13</a:t>
            </a:fld>
            <a:endParaRPr lang="en-US" dirty="0"/>
          </a:p>
        </p:txBody>
      </p:sp>
    </p:spTree>
    <p:extLst>
      <p:ext uri="{BB962C8B-B14F-4D97-AF65-F5344CB8AC3E}">
        <p14:creationId xmlns:p14="http://schemas.microsoft.com/office/powerpoint/2010/main" val="248000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8D54-FA73-489A-85A4-D28D8DBD722C}"/>
              </a:ext>
            </a:extLst>
          </p:cNvPr>
          <p:cNvSpPr>
            <a:spLocks noGrp="1"/>
          </p:cNvSpPr>
          <p:nvPr>
            <p:ph type="title"/>
          </p:nvPr>
        </p:nvSpPr>
        <p:spPr/>
        <p:txBody>
          <a:bodyPr/>
          <a:lstStyle/>
          <a:p>
            <a:r>
              <a:rPr lang="en-US" dirty="0"/>
              <a:t>Network Connections</a:t>
            </a:r>
            <a:endParaRPr lang="en-CA" dirty="0"/>
          </a:p>
        </p:txBody>
      </p:sp>
      <p:sp>
        <p:nvSpPr>
          <p:cNvPr id="3" name="Content Placeholder 2">
            <a:extLst>
              <a:ext uri="{FF2B5EF4-FFF2-40B4-BE49-F238E27FC236}">
                <a16:creationId xmlns:a16="http://schemas.microsoft.com/office/drawing/2014/main" id="{7C0464F6-36EB-489F-B326-4F950BEB339D}"/>
              </a:ext>
            </a:extLst>
          </p:cNvPr>
          <p:cNvSpPr>
            <a:spLocks noGrp="1"/>
          </p:cNvSpPr>
          <p:nvPr>
            <p:ph idx="1"/>
          </p:nvPr>
        </p:nvSpPr>
        <p:spPr/>
        <p:txBody>
          <a:bodyPr>
            <a:normAutofit/>
          </a:bodyPr>
          <a:lstStyle/>
          <a:p>
            <a:r>
              <a:rPr lang="en-US" dirty="0"/>
              <a:t>Network access points are high risk points of attack</a:t>
            </a:r>
          </a:p>
          <a:p>
            <a:r>
              <a:rPr lang="en-US" dirty="0"/>
              <a:t>Activate only the network interfaces that are required</a:t>
            </a:r>
          </a:p>
          <a:p>
            <a:r>
              <a:rPr lang="en-US" dirty="0"/>
              <a:t>Run only the services on the network that are required</a:t>
            </a:r>
          </a:p>
          <a:p>
            <a:r>
              <a:rPr lang="en-US" dirty="0"/>
              <a:t>Open only ports that are required</a:t>
            </a:r>
          </a:p>
          <a:p>
            <a:r>
              <a:rPr lang="en-US" dirty="0"/>
              <a:t>Always use a correctly configured firewall</a:t>
            </a:r>
          </a:p>
          <a:p>
            <a:r>
              <a:rPr lang="en-US" dirty="0"/>
              <a:t>Always use secure protocols like HTTPS, SFTP</a:t>
            </a:r>
          </a:p>
          <a:p>
            <a:r>
              <a:rPr lang="en-US" dirty="0"/>
              <a:t>Never send or store credentials in plain text</a:t>
            </a:r>
          </a:p>
          <a:p>
            <a:r>
              <a:rPr lang="en-US" dirty="0"/>
              <a:t>Authenticate every inbound connection to ensure it is from a legitimate source</a:t>
            </a:r>
          </a:p>
          <a:p>
            <a:r>
              <a:rPr lang="en-US" dirty="0"/>
              <a:t>Authenticate the destination of any sensitive data before it is sent</a:t>
            </a:r>
          </a:p>
        </p:txBody>
      </p:sp>
      <p:sp>
        <p:nvSpPr>
          <p:cNvPr id="4" name="Footer Placeholder 3">
            <a:extLst>
              <a:ext uri="{FF2B5EF4-FFF2-40B4-BE49-F238E27FC236}">
                <a16:creationId xmlns:a16="http://schemas.microsoft.com/office/drawing/2014/main" id="{740AA03C-C9C7-4F5D-8840-AE82E857BF30}"/>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98D47AEF-DFBA-42E6-82BC-9534BD4B989A}"/>
              </a:ext>
            </a:extLst>
          </p:cNvPr>
          <p:cNvSpPr>
            <a:spLocks noGrp="1"/>
          </p:cNvSpPr>
          <p:nvPr>
            <p:ph type="sldNum" sz="quarter" idx="12"/>
          </p:nvPr>
        </p:nvSpPr>
        <p:spPr/>
        <p:txBody>
          <a:bodyPr/>
          <a:lstStyle/>
          <a:p>
            <a:pPr>
              <a:defRPr/>
            </a:pPr>
            <a:fld id="{77EF9825-4C23-4085-A4E3-B5565466BD91}" type="slidenum">
              <a:rPr lang="en-US" smtClean="0"/>
              <a:t>14</a:t>
            </a:fld>
            <a:endParaRPr lang="en-US" dirty="0"/>
          </a:p>
        </p:txBody>
      </p:sp>
    </p:spTree>
    <p:extLst>
      <p:ext uri="{BB962C8B-B14F-4D97-AF65-F5344CB8AC3E}">
        <p14:creationId xmlns:p14="http://schemas.microsoft.com/office/powerpoint/2010/main" val="4066229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8D54-FA73-489A-85A4-D28D8DBD722C}"/>
              </a:ext>
            </a:extLst>
          </p:cNvPr>
          <p:cNvSpPr>
            <a:spLocks noGrp="1"/>
          </p:cNvSpPr>
          <p:nvPr>
            <p:ph type="title"/>
          </p:nvPr>
        </p:nvSpPr>
        <p:spPr/>
        <p:txBody>
          <a:bodyPr/>
          <a:lstStyle/>
          <a:p>
            <a:r>
              <a:rPr lang="en-US" dirty="0"/>
              <a:t>Software Updates</a:t>
            </a:r>
            <a:endParaRPr lang="en-CA" dirty="0"/>
          </a:p>
        </p:txBody>
      </p:sp>
      <p:sp>
        <p:nvSpPr>
          <p:cNvPr id="3" name="Content Placeholder 2">
            <a:extLst>
              <a:ext uri="{FF2B5EF4-FFF2-40B4-BE49-F238E27FC236}">
                <a16:creationId xmlns:a16="http://schemas.microsoft.com/office/drawing/2014/main" id="{7C0464F6-36EB-489F-B326-4F950BEB339D}"/>
              </a:ext>
            </a:extLst>
          </p:cNvPr>
          <p:cNvSpPr>
            <a:spLocks noGrp="1"/>
          </p:cNvSpPr>
          <p:nvPr>
            <p:ph idx="1"/>
          </p:nvPr>
        </p:nvSpPr>
        <p:spPr/>
        <p:txBody>
          <a:bodyPr>
            <a:normAutofit/>
          </a:bodyPr>
          <a:lstStyle/>
          <a:p>
            <a:r>
              <a:rPr lang="en-US" dirty="0"/>
              <a:t>Encrypt update packages to prevent tampering</a:t>
            </a:r>
          </a:p>
          <a:p>
            <a:r>
              <a:rPr lang="en-US" dirty="0"/>
              <a:t>Cryptographically validate the integrity and authenticity of a software update package before installation begins</a:t>
            </a:r>
          </a:p>
          <a:p>
            <a:r>
              <a:rPr lang="en-US" dirty="0"/>
              <a:t>Ensure that the package cannot be modified or replaced by an attacker between being validated and installed</a:t>
            </a:r>
          </a:p>
          <a:p>
            <a:pPr lvl="1"/>
            <a:r>
              <a:rPr lang="en-US" dirty="0"/>
              <a:t>TOCTOU (Time of Check to Time of Use) attack</a:t>
            </a:r>
          </a:p>
          <a:p>
            <a:r>
              <a:rPr lang="en-US" dirty="0"/>
              <a:t>The installation must resolve and validate all required dependencies for the update</a:t>
            </a:r>
          </a:p>
          <a:p>
            <a:pPr lvl="1"/>
            <a:r>
              <a:rPr lang="en-US" dirty="0"/>
              <a:t>If this fails, the system should be left in a secure and stable state</a:t>
            </a:r>
          </a:p>
          <a:p>
            <a:r>
              <a:rPr lang="en-US" dirty="0"/>
              <a:t>Unsure the system goes into a safe and secure state if the update fails</a:t>
            </a:r>
          </a:p>
          <a:p>
            <a:r>
              <a:rPr lang="en-US" dirty="0"/>
              <a:t>Institute anti-rollback to prevent attackers from reverting the software back to an earlier unsecure version</a:t>
            </a:r>
          </a:p>
        </p:txBody>
      </p:sp>
      <p:sp>
        <p:nvSpPr>
          <p:cNvPr id="4" name="Footer Placeholder 3">
            <a:extLst>
              <a:ext uri="{FF2B5EF4-FFF2-40B4-BE49-F238E27FC236}">
                <a16:creationId xmlns:a16="http://schemas.microsoft.com/office/drawing/2014/main" id="{740AA03C-C9C7-4F5D-8840-AE82E857BF30}"/>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98D47AEF-DFBA-42E6-82BC-9534BD4B989A}"/>
              </a:ext>
            </a:extLst>
          </p:cNvPr>
          <p:cNvSpPr>
            <a:spLocks noGrp="1"/>
          </p:cNvSpPr>
          <p:nvPr>
            <p:ph type="sldNum" sz="quarter" idx="12"/>
          </p:nvPr>
        </p:nvSpPr>
        <p:spPr/>
        <p:txBody>
          <a:bodyPr/>
          <a:lstStyle/>
          <a:p>
            <a:pPr>
              <a:defRPr/>
            </a:pPr>
            <a:fld id="{77EF9825-4C23-4085-A4E3-B5565466BD91}" type="slidenum">
              <a:rPr lang="en-US" smtClean="0"/>
              <a:t>15</a:t>
            </a:fld>
            <a:endParaRPr lang="en-US" dirty="0"/>
          </a:p>
        </p:txBody>
      </p:sp>
    </p:spTree>
    <p:extLst>
      <p:ext uri="{BB962C8B-B14F-4D97-AF65-F5344CB8AC3E}">
        <p14:creationId xmlns:p14="http://schemas.microsoft.com/office/powerpoint/2010/main" val="1391014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8D54-FA73-489A-85A4-D28D8DBD722C}"/>
              </a:ext>
            </a:extLst>
          </p:cNvPr>
          <p:cNvSpPr>
            <a:spLocks noGrp="1"/>
          </p:cNvSpPr>
          <p:nvPr>
            <p:ph type="title"/>
          </p:nvPr>
        </p:nvSpPr>
        <p:spPr/>
        <p:txBody>
          <a:bodyPr/>
          <a:lstStyle/>
          <a:p>
            <a:r>
              <a:rPr lang="en-US" dirty="0"/>
              <a:t>Logging</a:t>
            </a:r>
            <a:endParaRPr lang="en-CA" dirty="0"/>
          </a:p>
        </p:txBody>
      </p:sp>
      <p:sp>
        <p:nvSpPr>
          <p:cNvPr id="3" name="Content Placeholder 2">
            <a:extLst>
              <a:ext uri="{FF2B5EF4-FFF2-40B4-BE49-F238E27FC236}">
                <a16:creationId xmlns:a16="http://schemas.microsoft.com/office/drawing/2014/main" id="{7C0464F6-36EB-489F-B326-4F950BEB339D}"/>
              </a:ext>
            </a:extLst>
          </p:cNvPr>
          <p:cNvSpPr>
            <a:spLocks noGrp="1"/>
          </p:cNvSpPr>
          <p:nvPr>
            <p:ph idx="1"/>
          </p:nvPr>
        </p:nvSpPr>
        <p:spPr/>
        <p:txBody>
          <a:bodyPr>
            <a:normAutofit lnSpcReduction="10000"/>
          </a:bodyPr>
          <a:lstStyle/>
          <a:p>
            <a:r>
              <a:rPr lang="en-US" dirty="0"/>
              <a:t>All logged data  must comply with appropriate data protection regulations</a:t>
            </a:r>
          </a:p>
          <a:p>
            <a:r>
              <a:rPr lang="en-US" dirty="0"/>
              <a:t>Logging function runs in its own process</a:t>
            </a:r>
          </a:p>
          <a:p>
            <a:r>
              <a:rPr lang="en-US" dirty="0"/>
              <a:t>Log files are stored separate from operational and other files</a:t>
            </a:r>
          </a:p>
          <a:p>
            <a:r>
              <a:rPr lang="en-US" dirty="0"/>
              <a:t>Set maximum log file size and enable log file rotation</a:t>
            </a:r>
          </a:p>
          <a:p>
            <a:r>
              <a:rPr lang="en-US" dirty="0"/>
              <a:t>Minimum logging must include</a:t>
            </a:r>
          </a:p>
          <a:p>
            <a:pPr lvl="1"/>
            <a:r>
              <a:rPr lang="en-US" dirty="0"/>
              <a:t>Start up and shut down parameters</a:t>
            </a:r>
          </a:p>
          <a:p>
            <a:pPr lvl="1"/>
            <a:r>
              <a:rPr lang="en-US" dirty="0"/>
              <a:t>Access and login attempts</a:t>
            </a:r>
          </a:p>
          <a:p>
            <a:pPr lvl="1"/>
            <a:r>
              <a:rPr lang="en-US" dirty="0"/>
              <a:t>Unexpected events</a:t>
            </a:r>
          </a:p>
          <a:p>
            <a:r>
              <a:rPr lang="en-US" dirty="0"/>
              <a:t>Restrict access rights to log files to the minimum required to function</a:t>
            </a:r>
          </a:p>
          <a:p>
            <a:r>
              <a:rPr lang="en-US" dirty="0"/>
              <a:t>If logging to a central repository, send log data over a secure channel to avoid eavesdropping or tampering</a:t>
            </a:r>
          </a:p>
          <a:p>
            <a:r>
              <a:rPr lang="en-US" dirty="0"/>
              <a:t>Monitor and analyze logs regularly to extract valuable information and insight</a:t>
            </a:r>
          </a:p>
          <a:p>
            <a:r>
              <a:rPr lang="en-US" dirty="0"/>
              <a:t>Synchronize to an accurate time source for accurate timestamps</a:t>
            </a:r>
          </a:p>
        </p:txBody>
      </p:sp>
      <p:sp>
        <p:nvSpPr>
          <p:cNvPr id="4" name="Footer Placeholder 3">
            <a:extLst>
              <a:ext uri="{FF2B5EF4-FFF2-40B4-BE49-F238E27FC236}">
                <a16:creationId xmlns:a16="http://schemas.microsoft.com/office/drawing/2014/main" id="{740AA03C-C9C7-4F5D-8840-AE82E857BF30}"/>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98D47AEF-DFBA-42E6-82BC-9534BD4B989A}"/>
              </a:ext>
            </a:extLst>
          </p:cNvPr>
          <p:cNvSpPr>
            <a:spLocks noGrp="1"/>
          </p:cNvSpPr>
          <p:nvPr>
            <p:ph type="sldNum" sz="quarter" idx="12"/>
          </p:nvPr>
        </p:nvSpPr>
        <p:spPr/>
        <p:txBody>
          <a:bodyPr/>
          <a:lstStyle/>
          <a:p>
            <a:pPr>
              <a:defRPr/>
            </a:pPr>
            <a:fld id="{77EF9825-4C23-4085-A4E3-B5565466BD91}" type="slidenum">
              <a:rPr lang="en-US" smtClean="0"/>
              <a:t>16</a:t>
            </a:fld>
            <a:endParaRPr lang="en-US" dirty="0"/>
          </a:p>
        </p:txBody>
      </p:sp>
    </p:spTree>
    <p:extLst>
      <p:ext uri="{BB962C8B-B14F-4D97-AF65-F5344CB8AC3E}">
        <p14:creationId xmlns:p14="http://schemas.microsoft.com/office/powerpoint/2010/main" val="979061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08E82-B2C8-430C-BB0B-68178A7F82D6}"/>
              </a:ext>
            </a:extLst>
          </p:cNvPr>
          <p:cNvSpPr>
            <a:spLocks noGrp="1"/>
          </p:cNvSpPr>
          <p:nvPr>
            <p:ph type="title"/>
          </p:nvPr>
        </p:nvSpPr>
        <p:spPr/>
        <p:txBody>
          <a:bodyPr/>
          <a:lstStyle/>
          <a:p>
            <a:r>
              <a:rPr lang="en-CA" dirty="0"/>
              <a:t>Software Update Policy</a:t>
            </a:r>
          </a:p>
        </p:txBody>
      </p:sp>
      <p:sp>
        <p:nvSpPr>
          <p:cNvPr id="3" name="Content Placeholder 2">
            <a:extLst>
              <a:ext uri="{FF2B5EF4-FFF2-40B4-BE49-F238E27FC236}">
                <a16:creationId xmlns:a16="http://schemas.microsoft.com/office/drawing/2014/main" id="{C6952363-3F23-47D8-A6CE-FD021C927A06}"/>
              </a:ext>
            </a:extLst>
          </p:cNvPr>
          <p:cNvSpPr>
            <a:spLocks noGrp="1"/>
          </p:cNvSpPr>
          <p:nvPr>
            <p:ph idx="1"/>
          </p:nvPr>
        </p:nvSpPr>
        <p:spPr/>
        <p:txBody>
          <a:bodyPr/>
          <a:lstStyle/>
          <a:p>
            <a:r>
              <a:rPr lang="en-US" dirty="0"/>
              <a:t>Both system builders and users must have a policy about updating software on devices in the field including</a:t>
            </a:r>
          </a:p>
          <a:p>
            <a:pPr lvl="1"/>
            <a:r>
              <a:rPr lang="en-US" dirty="0"/>
              <a:t>Management of all connected devices over their complete device lifecycle</a:t>
            </a:r>
          </a:p>
          <a:p>
            <a:pPr lvl="1"/>
            <a:r>
              <a:rPr lang="en-US" dirty="0"/>
              <a:t>A clear, publicized, process for managing software errata</a:t>
            </a:r>
          </a:p>
          <a:p>
            <a:pPr lvl="1"/>
            <a:r>
              <a:rPr lang="en-US" dirty="0"/>
              <a:t>Clearly defined mechanisms within the software architecture for software updates</a:t>
            </a:r>
          </a:p>
          <a:p>
            <a:pPr lvl="1"/>
            <a:r>
              <a:rPr lang="en-US" dirty="0"/>
              <a:t>Conformance with standards for software patching</a:t>
            </a:r>
          </a:p>
          <a:p>
            <a:endParaRPr lang="en-US" dirty="0"/>
          </a:p>
          <a:p>
            <a:pPr lvl="1"/>
            <a:endParaRPr lang="en-US" dirty="0"/>
          </a:p>
          <a:p>
            <a:endParaRPr lang="en-CA" dirty="0"/>
          </a:p>
        </p:txBody>
      </p:sp>
      <p:sp>
        <p:nvSpPr>
          <p:cNvPr id="4" name="Footer Placeholder 3">
            <a:extLst>
              <a:ext uri="{FF2B5EF4-FFF2-40B4-BE49-F238E27FC236}">
                <a16:creationId xmlns:a16="http://schemas.microsoft.com/office/drawing/2014/main" id="{92D3FC58-5ADE-48B9-9FF4-484A317F8FBA}"/>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7AA582B2-7BFC-43A5-B2E0-F553C1119062}"/>
              </a:ext>
            </a:extLst>
          </p:cNvPr>
          <p:cNvSpPr>
            <a:spLocks noGrp="1"/>
          </p:cNvSpPr>
          <p:nvPr>
            <p:ph type="sldNum" sz="quarter" idx="12"/>
          </p:nvPr>
        </p:nvSpPr>
        <p:spPr/>
        <p:txBody>
          <a:bodyPr/>
          <a:lstStyle/>
          <a:p>
            <a:pPr>
              <a:defRPr/>
            </a:pPr>
            <a:fld id="{77EF9825-4C23-4085-A4E3-B5565466BD91}" type="slidenum">
              <a:rPr lang="en-US" smtClean="0"/>
              <a:t>17</a:t>
            </a:fld>
            <a:endParaRPr lang="en-US" dirty="0"/>
          </a:p>
        </p:txBody>
      </p:sp>
    </p:spTree>
    <p:extLst>
      <p:ext uri="{BB962C8B-B14F-4D97-AF65-F5344CB8AC3E}">
        <p14:creationId xmlns:p14="http://schemas.microsoft.com/office/powerpoint/2010/main" val="3428102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28E50-8E76-43F1-8FE3-2C9AC6E30CE5}"/>
              </a:ext>
            </a:extLst>
          </p:cNvPr>
          <p:cNvSpPr>
            <a:spLocks noGrp="1"/>
          </p:cNvSpPr>
          <p:nvPr>
            <p:ph type="title"/>
          </p:nvPr>
        </p:nvSpPr>
        <p:spPr/>
        <p:txBody>
          <a:bodyPr/>
          <a:lstStyle/>
          <a:p>
            <a:r>
              <a:rPr lang="en-CA" dirty="0"/>
              <a:t>Secure Boot Process</a:t>
            </a:r>
          </a:p>
        </p:txBody>
      </p:sp>
      <p:sp>
        <p:nvSpPr>
          <p:cNvPr id="3" name="Content Placeholder 2">
            <a:extLst>
              <a:ext uri="{FF2B5EF4-FFF2-40B4-BE49-F238E27FC236}">
                <a16:creationId xmlns:a16="http://schemas.microsoft.com/office/drawing/2014/main" id="{81EC2005-8FE5-4C18-A0AF-256C8EAD0432}"/>
              </a:ext>
            </a:extLst>
          </p:cNvPr>
          <p:cNvSpPr>
            <a:spLocks noGrp="1"/>
          </p:cNvSpPr>
          <p:nvPr>
            <p:ph idx="1"/>
          </p:nvPr>
        </p:nvSpPr>
        <p:spPr/>
        <p:txBody>
          <a:bodyPr/>
          <a:lstStyle/>
          <a:p>
            <a:r>
              <a:rPr lang="en-US" dirty="0"/>
              <a:t>The secure boot cannot be bypassed</a:t>
            </a:r>
          </a:p>
          <a:p>
            <a:r>
              <a:rPr lang="en-US" dirty="0"/>
              <a:t>All code loaded as part of the boot process, unless it runs directly from ROM, is verified to ensure:</a:t>
            </a:r>
          </a:p>
          <a:p>
            <a:pPr lvl="1"/>
            <a:r>
              <a:rPr lang="en-US" dirty="0"/>
              <a:t>The code was created by the expected, authorized source</a:t>
            </a:r>
          </a:p>
          <a:p>
            <a:pPr lvl="1"/>
            <a:r>
              <a:rPr lang="en-US" dirty="0"/>
              <a:t>The code has not been modified since it was created</a:t>
            </a:r>
          </a:p>
          <a:p>
            <a:pPr lvl="1"/>
            <a:r>
              <a:rPr lang="en-US" dirty="0"/>
              <a:t>The code is intended for the device type on which it is to be run</a:t>
            </a:r>
          </a:p>
          <a:p>
            <a:r>
              <a:rPr lang="en-US" dirty="0"/>
              <a:t>Verify code after it has been loaded into RAM as opposed to before when it is in persistent storage</a:t>
            </a:r>
          </a:p>
          <a:p>
            <a:r>
              <a:rPr lang="en-US" dirty="0"/>
              <a:t>The boot sequence starts running from ROM, using an immutable root key to verify the first code to be loaded</a:t>
            </a:r>
          </a:p>
          <a:p>
            <a:r>
              <a:rPr lang="en-US" dirty="0"/>
              <a:t>Modules of code are loaded progressively, but only after each previous stage has been successfully verified and booted</a:t>
            </a:r>
          </a:p>
          <a:p>
            <a:r>
              <a:rPr lang="en-US" dirty="0"/>
              <a:t>Any existing data currently installed on the device that will be used as part of the boot configuration is checked for length, type, range etc. prior to use within the boot process</a:t>
            </a:r>
            <a:endParaRPr lang="en-CA" dirty="0"/>
          </a:p>
        </p:txBody>
      </p:sp>
      <p:sp>
        <p:nvSpPr>
          <p:cNvPr id="4" name="Footer Placeholder 3">
            <a:extLst>
              <a:ext uri="{FF2B5EF4-FFF2-40B4-BE49-F238E27FC236}">
                <a16:creationId xmlns:a16="http://schemas.microsoft.com/office/drawing/2014/main" id="{8BAC79DA-54C0-4EC2-9D02-D483DA5915A0}"/>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742482B0-F980-4D5D-A4E3-9288BBF5DA91}"/>
              </a:ext>
            </a:extLst>
          </p:cNvPr>
          <p:cNvSpPr>
            <a:spLocks noGrp="1"/>
          </p:cNvSpPr>
          <p:nvPr>
            <p:ph type="sldNum" sz="quarter" idx="12"/>
          </p:nvPr>
        </p:nvSpPr>
        <p:spPr/>
        <p:txBody>
          <a:bodyPr/>
          <a:lstStyle/>
          <a:p>
            <a:pPr>
              <a:defRPr/>
            </a:pPr>
            <a:fld id="{77EF9825-4C23-4085-A4E3-B5565466BD91}" type="slidenum">
              <a:rPr lang="en-US" smtClean="0"/>
              <a:t>18</a:t>
            </a:fld>
            <a:endParaRPr lang="en-US" dirty="0"/>
          </a:p>
        </p:txBody>
      </p:sp>
    </p:spTree>
    <p:extLst>
      <p:ext uri="{BB962C8B-B14F-4D97-AF65-F5344CB8AC3E}">
        <p14:creationId xmlns:p14="http://schemas.microsoft.com/office/powerpoint/2010/main" val="84963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28E50-8E76-43F1-8FE3-2C9AC6E30CE5}"/>
              </a:ext>
            </a:extLst>
          </p:cNvPr>
          <p:cNvSpPr>
            <a:spLocks noGrp="1"/>
          </p:cNvSpPr>
          <p:nvPr>
            <p:ph type="title"/>
          </p:nvPr>
        </p:nvSpPr>
        <p:spPr/>
        <p:txBody>
          <a:bodyPr/>
          <a:lstStyle/>
          <a:p>
            <a:r>
              <a:rPr lang="en-CA" dirty="0"/>
              <a:t>Secure Boot Process</a:t>
            </a:r>
          </a:p>
        </p:txBody>
      </p:sp>
      <p:sp>
        <p:nvSpPr>
          <p:cNvPr id="3" name="Content Placeholder 2">
            <a:extLst>
              <a:ext uri="{FF2B5EF4-FFF2-40B4-BE49-F238E27FC236}">
                <a16:creationId xmlns:a16="http://schemas.microsoft.com/office/drawing/2014/main" id="{81EC2005-8FE5-4C18-A0AF-256C8EAD0432}"/>
              </a:ext>
            </a:extLst>
          </p:cNvPr>
          <p:cNvSpPr>
            <a:spLocks noGrp="1"/>
          </p:cNvSpPr>
          <p:nvPr>
            <p:ph idx="1"/>
          </p:nvPr>
        </p:nvSpPr>
        <p:spPr/>
        <p:txBody>
          <a:bodyPr/>
          <a:lstStyle/>
          <a:p>
            <a:r>
              <a:rPr lang="en-US" dirty="0"/>
              <a:t>At each stage of the boot process the boot software checks that the hardware configuration matches the expected configuration parameters for that stage</a:t>
            </a:r>
          </a:p>
          <a:p>
            <a:r>
              <a:rPr lang="en-US" dirty="0"/>
              <a:t>The boot process ensures that if an error occurs during any stage of the process, the device “fails gracefully” into a secure state in which RAM has been cleared of residual code</a:t>
            </a:r>
          </a:p>
          <a:p>
            <a:pPr lvl="1"/>
            <a:r>
              <a:rPr lang="en-US" dirty="0"/>
              <a:t>Failed boots do not leave the device open to unauthorized access</a:t>
            </a:r>
          </a:p>
          <a:p>
            <a:r>
              <a:rPr lang="en-US" dirty="0"/>
              <a:t>Bootloader code is updated to address vulnerabilities</a:t>
            </a:r>
            <a:endParaRPr lang="en-CA" dirty="0"/>
          </a:p>
        </p:txBody>
      </p:sp>
      <p:sp>
        <p:nvSpPr>
          <p:cNvPr id="4" name="Footer Placeholder 3">
            <a:extLst>
              <a:ext uri="{FF2B5EF4-FFF2-40B4-BE49-F238E27FC236}">
                <a16:creationId xmlns:a16="http://schemas.microsoft.com/office/drawing/2014/main" id="{8BAC79DA-54C0-4EC2-9D02-D483DA5915A0}"/>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742482B0-F980-4D5D-A4E3-9288BBF5DA91}"/>
              </a:ext>
            </a:extLst>
          </p:cNvPr>
          <p:cNvSpPr>
            <a:spLocks noGrp="1"/>
          </p:cNvSpPr>
          <p:nvPr>
            <p:ph type="sldNum" sz="quarter" idx="12"/>
          </p:nvPr>
        </p:nvSpPr>
        <p:spPr/>
        <p:txBody>
          <a:bodyPr/>
          <a:lstStyle/>
          <a:p>
            <a:pPr>
              <a:defRPr/>
            </a:pPr>
            <a:fld id="{77EF9825-4C23-4085-A4E3-B5565466BD91}" type="slidenum">
              <a:rPr lang="en-US" smtClean="0"/>
              <a:t>19</a:t>
            </a:fld>
            <a:endParaRPr lang="en-US" dirty="0"/>
          </a:p>
        </p:txBody>
      </p:sp>
    </p:spTree>
    <p:extLst>
      <p:ext uri="{BB962C8B-B14F-4D97-AF65-F5344CB8AC3E}">
        <p14:creationId xmlns:p14="http://schemas.microsoft.com/office/powerpoint/2010/main" val="2631874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8D54-FA73-489A-85A4-D28D8DBD722C}"/>
              </a:ext>
            </a:extLst>
          </p:cNvPr>
          <p:cNvSpPr>
            <a:spLocks noGrp="1"/>
          </p:cNvSpPr>
          <p:nvPr>
            <p:ph type="title"/>
          </p:nvPr>
        </p:nvSpPr>
        <p:spPr/>
        <p:txBody>
          <a:bodyPr/>
          <a:lstStyle/>
          <a:p>
            <a:r>
              <a:rPr lang="en-US" dirty="0"/>
              <a:t>Secure by Design</a:t>
            </a:r>
            <a:endParaRPr lang="en-CA" dirty="0"/>
          </a:p>
        </p:txBody>
      </p:sp>
      <p:sp>
        <p:nvSpPr>
          <p:cNvPr id="3" name="Content Placeholder 2">
            <a:extLst>
              <a:ext uri="{FF2B5EF4-FFF2-40B4-BE49-F238E27FC236}">
                <a16:creationId xmlns:a16="http://schemas.microsoft.com/office/drawing/2014/main" id="{7C0464F6-36EB-489F-B326-4F950BEB339D}"/>
              </a:ext>
            </a:extLst>
          </p:cNvPr>
          <p:cNvSpPr>
            <a:spLocks noGrp="1"/>
          </p:cNvSpPr>
          <p:nvPr>
            <p:ph idx="1"/>
          </p:nvPr>
        </p:nvSpPr>
        <p:spPr/>
        <p:txBody>
          <a:bodyPr>
            <a:normAutofit lnSpcReduction="10000"/>
          </a:bodyPr>
          <a:lstStyle/>
          <a:p>
            <a:r>
              <a:rPr lang="en-US" dirty="0"/>
              <a:t>Securing the </a:t>
            </a:r>
            <a:r>
              <a:rPr lang="en-US" dirty="0" err="1"/>
              <a:t>IIoT</a:t>
            </a:r>
            <a:r>
              <a:rPr lang="en-US" dirty="0"/>
              <a:t> does not require radically new ideas, concepts or techniques</a:t>
            </a:r>
          </a:p>
          <a:p>
            <a:r>
              <a:rPr lang="en-US" dirty="0"/>
              <a:t>Instead, existing best practices in all areas of IT security need to be updated and integrated</a:t>
            </a:r>
          </a:p>
          <a:p>
            <a:r>
              <a:rPr lang="en-US" dirty="0"/>
              <a:t>Starting point is the concept of secure by design</a:t>
            </a:r>
          </a:p>
          <a:p>
            <a:pPr lvl="1"/>
            <a:r>
              <a:rPr lang="en-US" dirty="0"/>
              <a:t>Ensures that security is a primary objective at all stages of product creation and deployment</a:t>
            </a:r>
          </a:p>
          <a:p>
            <a:pPr lvl="1"/>
            <a:r>
              <a:rPr lang="en-US" dirty="0"/>
              <a:t>Avoids security being “added on” after development</a:t>
            </a:r>
          </a:p>
          <a:p>
            <a:pPr lvl="1"/>
            <a:r>
              <a:rPr lang="en-US" dirty="0"/>
              <a:t>Remedial security is historically the source of many breeches</a:t>
            </a:r>
          </a:p>
          <a:p>
            <a:r>
              <a:rPr lang="en-US" dirty="0"/>
              <a:t>The problem faced is:</a:t>
            </a:r>
          </a:p>
          <a:p>
            <a:pPr lvl="1"/>
            <a:r>
              <a:rPr lang="en-US" dirty="0"/>
              <a:t>IoT is still in its early stages</a:t>
            </a:r>
          </a:p>
          <a:p>
            <a:pPr lvl="1"/>
            <a:r>
              <a:rPr lang="en-US" dirty="0"/>
              <a:t>Need to extend and integrate cyber security and physical security for cyber-physical systems</a:t>
            </a:r>
          </a:p>
          <a:p>
            <a:r>
              <a:rPr lang="en-US" dirty="0"/>
              <a:t>Three main principles</a:t>
            </a:r>
          </a:p>
          <a:p>
            <a:pPr lvl="1"/>
            <a:r>
              <a:rPr lang="en-US" dirty="0"/>
              <a:t>Threat analysis: starts with a security threat analysis</a:t>
            </a:r>
          </a:p>
          <a:p>
            <a:pPr lvl="1"/>
            <a:r>
              <a:rPr lang="en-US" dirty="0"/>
              <a:t>Defense in depth: full stack security design</a:t>
            </a:r>
          </a:p>
          <a:p>
            <a:pPr lvl="1"/>
            <a:r>
              <a:rPr lang="en-CA" dirty="0"/>
              <a:t>Security everywhere: no part of a system is ignored</a:t>
            </a:r>
          </a:p>
        </p:txBody>
      </p:sp>
      <p:sp>
        <p:nvSpPr>
          <p:cNvPr id="4" name="Footer Placeholder 3">
            <a:extLst>
              <a:ext uri="{FF2B5EF4-FFF2-40B4-BE49-F238E27FC236}">
                <a16:creationId xmlns:a16="http://schemas.microsoft.com/office/drawing/2014/main" id="{740AA03C-C9C7-4F5D-8840-AE82E857BF30}"/>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98D47AEF-DFBA-42E6-82BC-9534BD4B989A}"/>
              </a:ext>
            </a:extLst>
          </p:cNvPr>
          <p:cNvSpPr>
            <a:spLocks noGrp="1"/>
          </p:cNvSpPr>
          <p:nvPr>
            <p:ph type="sldNum" sz="quarter" idx="12"/>
          </p:nvPr>
        </p:nvSpPr>
        <p:spPr/>
        <p:txBody>
          <a:bodyPr/>
          <a:lstStyle/>
          <a:p>
            <a:pPr>
              <a:defRPr/>
            </a:pPr>
            <a:fld id="{77EF9825-4C23-4085-A4E3-B5565466BD91}" type="slidenum">
              <a:rPr lang="en-US" smtClean="0"/>
              <a:t>2</a:t>
            </a:fld>
            <a:endParaRPr lang="en-US" dirty="0"/>
          </a:p>
        </p:txBody>
      </p:sp>
    </p:spTree>
    <p:extLst>
      <p:ext uri="{BB962C8B-B14F-4D97-AF65-F5344CB8AC3E}">
        <p14:creationId xmlns:p14="http://schemas.microsoft.com/office/powerpoint/2010/main" val="3228606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7660D-5BF6-4280-A451-41C06C8D5757}"/>
              </a:ext>
            </a:extLst>
          </p:cNvPr>
          <p:cNvSpPr>
            <a:spLocks noGrp="1"/>
          </p:cNvSpPr>
          <p:nvPr>
            <p:ph type="title"/>
          </p:nvPr>
        </p:nvSpPr>
        <p:spPr/>
        <p:txBody>
          <a:bodyPr/>
          <a:lstStyle/>
          <a:p>
            <a:r>
              <a:rPr lang="en-CA" dirty="0"/>
              <a:t>Software Image and Update</a:t>
            </a:r>
          </a:p>
        </p:txBody>
      </p:sp>
      <p:sp>
        <p:nvSpPr>
          <p:cNvPr id="3" name="Content Placeholder 2">
            <a:extLst>
              <a:ext uri="{FF2B5EF4-FFF2-40B4-BE49-F238E27FC236}">
                <a16:creationId xmlns:a16="http://schemas.microsoft.com/office/drawing/2014/main" id="{17E7A7A0-ED20-407B-85C7-57091B48EB50}"/>
              </a:ext>
            </a:extLst>
          </p:cNvPr>
          <p:cNvSpPr>
            <a:spLocks noGrp="1"/>
          </p:cNvSpPr>
          <p:nvPr>
            <p:ph idx="1"/>
          </p:nvPr>
        </p:nvSpPr>
        <p:spPr/>
        <p:txBody>
          <a:bodyPr/>
          <a:lstStyle/>
          <a:p>
            <a:r>
              <a:rPr lang="en-US" dirty="0"/>
              <a:t>To establish the authenticity and integrity of a software update, a cryptographic signature is attached to the software package</a:t>
            </a:r>
          </a:p>
          <a:p>
            <a:pPr lvl="1"/>
            <a:r>
              <a:rPr lang="en-US" dirty="0"/>
              <a:t>Devices only install updates if they first verify the signature</a:t>
            </a:r>
          </a:p>
          <a:p>
            <a:r>
              <a:rPr lang="en-US" dirty="0"/>
              <a:t>The signature’s cryptographic key size and hash algorithms have sufficient cryptographic strength for the intended service life of the product</a:t>
            </a:r>
          </a:p>
          <a:p>
            <a:r>
              <a:rPr lang="en-US" dirty="0"/>
              <a:t>The signature method chosen has a key provisioning method suitable for the intended manufacturing supply chain</a:t>
            </a:r>
          </a:p>
          <a:p>
            <a:r>
              <a:rPr lang="en-US" dirty="0"/>
              <a:t>The system makes use of any hardware cryptography support available on the device, such as hardware key store, accelerated hashing and decryption operations</a:t>
            </a:r>
          </a:p>
          <a:p>
            <a:r>
              <a:rPr lang="en-US" dirty="0"/>
              <a:t>The copies of the symmetric or asymmetric keys used to create the software component signatures are stored in sufficiently secure storage</a:t>
            </a:r>
            <a:endParaRPr lang="en-CA" dirty="0"/>
          </a:p>
        </p:txBody>
      </p:sp>
      <p:sp>
        <p:nvSpPr>
          <p:cNvPr id="4" name="Footer Placeholder 3">
            <a:extLst>
              <a:ext uri="{FF2B5EF4-FFF2-40B4-BE49-F238E27FC236}">
                <a16:creationId xmlns:a16="http://schemas.microsoft.com/office/drawing/2014/main" id="{95D4DD04-9803-4637-80F9-4F918F405C6D}"/>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93116B63-664C-40FD-BB19-39F63D2DFDAA}"/>
              </a:ext>
            </a:extLst>
          </p:cNvPr>
          <p:cNvSpPr>
            <a:spLocks noGrp="1"/>
          </p:cNvSpPr>
          <p:nvPr>
            <p:ph type="sldNum" sz="quarter" idx="12"/>
          </p:nvPr>
        </p:nvSpPr>
        <p:spPr/>
        <p:txBody>
          <a:bodyPr/>
          <a:lstStyle/>
          <a:p>
            <a:pPr>
              <a:defRPr/>
            </a:pPr>
            <a:fld id="{77EF9825-4C23-4085-A4E3-B5565466BD91}" type="slidenum">
              <a:rPr lang="en-US" smtClean="0"/>
              <a:t>20</a:t>
            </a:fld>
            <a:endParaRPr lang="en-US" dirty="0"/>
          </a:p>
        </p:txBody>
      </p:sp>
    </p:spTree>
    <p:extLst>
      <p:ext uri="{BB962C8B-B14F-4D97-AF65-F5344CB8AC3E}">
        <p14:creationId xmlns:p14="http://schemas.microsoft.com/office/powerpoint/2010/main" val="3549299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EEBEE-7B45-482F-AA7D-E41FCF398A3F}"/>
              </a:ext>
            </a:extLst>
          </p:cNvPr>
          <p:cNvSpPr>
            <a:spLocks noGrp="1"/>
          </p:cNvSpPr>
          <p:nvPr>
            <p:ph type="title"/>
          </p:nvPr>
        </p:nvSpPr>
        <p:spPr/>
        <p:txBody>
          <a:bodyPr/>
          <a:lstStyle/>
          <a:p>
            <a:r>
              <a:rPr lang="en-CA" dirty="0"/>
              <a:t>Side Channel Attacks</a:t>
            </a:r>
          </a:p>
        </p:txBody>
      </p:sp>
      <p:sp>
        <p:nvSpPr>
          <p:cNvPr id="3" name="Content Placeholder 2">
            <a:extLst>
              <a:ext uri="{FF2B5EF4-FFF2-40B4-BE49-F238E27FC236}">
                <a16:creationId xmlns:a16="http://schemas.microsoft.com/office/drawing/2014/main" id="{6229E32C-9045-4F92-82E8-4870D7D9FC67}"/>
              </a:ext>
            </a:extLst>
          </p:cNvPr>
          <p:cNvSpPr>
            <a:spLocks noGrp="1"/>
          </p:cNvSpPr>
          <p:nvPr>
            <p:ph idx="1"/>
          </p:nvPr>
        </p:nvSpPr>
        <p:spPr/>
        <p:txBody>
          <a:bodyPr/>
          <a:lstStyle/>
          <a:p>
            <a:r>
              <a:rPr lang="en-US" dirty="0"/>
              <a:t>A Side Channel is an unintended/unanticipated capability to observe changes in the state of a component</a:t>
            </a:r>
          </a:p>
          <a:p>
            <a:pPr lvl="1"/>
            <a:r>
              <a:rPr lang="en-US" dirty="0"/>
              <a:t>Could be at the chip, board, application, device or network level</a:t>
            </a:r>
          </a:p>
          <a:p>
            <a:pPr lvl="1"/>
            <a:r>
              <a:rPr lang="en-US" dirty="0"/>
              <a:t>Deduce information based on these changes and then use that information to exploit the system</a:t>
            </a:r>
          </a:p>
          <a:p>
            <a:pPr lvl="1"/>
            <a:r>
              <a:rPr lang="en-US" dirty="0"/>
              <a:t>Especially when dealing with high-risk scenarios or those in harsh environments</a:t>
            </a:r>
          </a:p>
          <a:p>
            <a:r>
              <a:rPr lang="en-US" dirty="0"/>
              <a:t> Fault Injections deliberately runs a system under conditions outside those for which it was designed	</a:t>
            </a:r>
          </a:p>
          <a:p>
            <a:pPr lvl="1"/>
            <a:r>
              <a:rPr lang="en-US" dirty="0"/>
              <a:t>Can be used to establish side channels</a:t>
            </a:r>
            <a:endParaRPr lang="en-CA" dirty="0"/>
          </a:p>
          <a:p>
            <a:r>
              <a:rPr lang="en-CA" dirty="0"/>
              <a:t>Side channel mitigations</a:t>
            </a:r>
          </a:p>
          <a:p>
            <a:pPr lvl="1"/>
            <a:r>
              <a:rPr lang="en-US" dirty="0"/>
              <a:t>Obfuscate signals by varying amplitude and/or time domain</a:t>
            </a:r>
          </a:p>
          <a:p>
            <a:pPr lvl="1"/>
            <a:r>
              <a:rPr lang="en-US" dirty="0"/>
              <a:t>Randomize jitter and delay</a:t>
            </a:r>
          </a:p>
          <a:p>
            <a:pPr lvl="1"/>
            <a:r>
              <a:rPr lang="en-US" dirty="0"/>
              <a:t>Obfuscate hardware and software-based functions with randomized performance regardless of the inputs</a:t>
            </a:r>
          </a:p>
        </p:txBody>
      </p:sp>
      <p:sp>
        <p:nvSpPr>
          <p:cNvPr id="4" name="Footer Placeholder 3">
            <a:extLst>
              <a:ext uri="{FF2B5EF4-FFF2-40B4-BE49-F238E27FC236}">
                <a16:creationId xmlns:a16="http://schemas.microsoft.com/office/drawing/2014/main" id="{95CC9046-DF78-48B4-8FA6-0ACCBE10BB57}"/>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25014C42-FDD2-417F-9755-2F51904BC9EB}"/>
              </a:ext>
            </a:extLst>
          </p:cNvPr>
          <p:cNvSpPr>
            <a:spLocks noGrp="1"/>
          </p:cNvSpPr>
          <p:nvPr>
            <p:ph type="sldNum" sz="quarter" idx="12"/>
          </p:nvPr>
        </p:nvSpPr>
        <p:spPr/>
        <p:txBody>
          <a:bodyPr/>
          <a:lstStyle/>
          <a:p>
            <a:pPr>
              <a:defRPr/>
            </a:pPr>
            <a:fld id="{77EF9825-4C23-4085-A4E3-B5565466BD91}" type="slidenum">
              <a:rPr lang="en-US" smtClean="0"/>
              <a:t>21</a:t>
            </a:fld>
            <a:endParaRPr lang="en-US" dirty="0"/>
          </a:p>
        </p:txBody>
      </p:sp>
    </p:spTree>
    <p:extLst>
      <p:ext uri="{BB962C8B-B14F-4D97-AF65-F5344CB8AC3E}">
        <p14:creationId xmlns:p14="http://schemas.microsoft.com/office/powerpoint/2010/main" val="2668132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EEBEE-7B45-482F-AA7D-E41FCF398A3F}"/>
              </a:ext>
            </a:extLst>
          </p:cNvPr>
          <p:cNvSpPr>
            <a:spLocks noGrp="1"/>
          </p:cNvSpPr>
          <p:nvPr>
            <p:ph type="title"/>
          </p:nvPr>
        </p:nvSpPr>
        <p:spPr/>
        <p:txBody>
          <a:bodyPr/>
          <a:lstStyle/>
          <a:p>
            <a:r>
              <a:rPr lang="en-CA" dirty="0"/>
              <a:t>Side Channel Attacks</a:t>
            </a:r>
          </a:p>
        </p:txBody>
      </p:sp>
      <p:sp>
        <p:nvSpPr>
          <p:cNvPr id="3" name="Content Placeholder 2">
            <a:extLst>
              <a:ext uri="{FF2B5EF4-FFF2-40B4-BE49-F238E27FC236}">
                <a16:creationId xmlns:a16="http://schemas.microsoft.com/office/drawing/2014/main" id="{6229E32C-9045-4F92-82E8-4870D7D9FC67}"/>
              </a:ext>
            </a:extLst>
          </p:cNvPr>
          <p:cNvSpPr>
            <a:spLocks noGrp="1"/>
          </p:cNvSpPr>
          <p:nvPr>
            <p:ph idx="1"/>
          </p:nvPr>
        </p:nvSpPr>
        <p:spPr/>
        <p:txBody>
          <a:bodyPr/>
          <a:lstStyle/>
          <a:p>
            <a:r>
              <a:rPr lang="en-CA" dirty="0"/>
              <a:t>Side channel mitigations</a:t>
            </a:r>
          </a:p>
          <a:p>
            <a:pPr lvl="1"/>
            <a:r>
              <a:rPr lang="en-CA" dirty="0"/>
              <a:t>Insert dummy operations</a:t>
            </a:r>
          </a:p>
          <a:p>
            <a:pPr lvl="1"/>
            <a:r>
              <a:rPr lang="en-US" dirty="0"/>
              <a:t>Design circuitry to fail gracefully and reliably as power supply rails reach designed limits</a:t>
            </a:r>
          </a:p>
          <a:p>
            <a:pPr lvl="1"/>
            <a:r>
              <a:rPr lang="en-US" dirty="0"/>
              <a:t>Design circuitry to fail gracefully and reliably as temperature reaches designed limits</a:t>
            </a:r>
          </a:p>
          <a:p>
            <a:pPr lvl="1"/>
            <a:r>
              <a:rPr lang="en-US" dirty="0"/>
              <a:t>Include fault injection countermeasures in the design</a:t>
            </a:r>
          </a:p>
          <a:p>
            <a:pPr lvl="1"/>
            <a:r>
              <a:rPr lang="en-US" dirty="0"/>
              <a:t>Employ appropriate mitigating physical construction (mountings, housing, EMF shields etc.)</a:t>
            </a:r>
            <a:endParaRPr lang="en-CA" dirty="0"/>
          </a:p>
        </p:txBody>
      </p:sp>
      <p:sp>
        <p:nvSpPr>
          <p:cNvPr id="4" name="Footer Placeholder 3">
            <a:extLst>
              <a:ext uri="{FF2B5EF4-FFF2-40B4-BE49-F238E27FC236}">
                <a16:creationId xmlns:a16="http://schemas.microsoft.com/office/drawing/2014/main" id="{95CC9046-DF78-48B4-8FA6-0ACCBE10BB57}"/>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25014C42-FDD2-417F-9755-2F51904BC9EB}"/>
              </a:ext>
            </a:extLst>
          </p:cNvPr>
          <p:cNvSpPr>
            <a:spLocks noGrp="1"/>
          </p:cNvSpPr>
          <p:nvPr>
            <p:ph type="sldNum" sz="quarter" idx="12"/>
          </p:nvPr>
        </p:nvSpPr>
        <p:spPr/>
        <p:txBody>
          <a:bodyPr/>
          <a:lstStyle/>
          <a:p>
            <a:pPr>
              <a:defRPr/>
            </a:pPr>
            <a:fld id="{77EF9825-4C23-4085-A4E3-B5565466BD91}" type="slidenum">
              <a:rPr lang="en-US" smtClean="0"/>
              <a:t>22</a:t>
            </a:fld>
            <a:endParaRPr lang="en-US" dirty="0"/>
          </a:p>
        </p:txBody>
      </p:sp>
    </p:spTree>
    <p:extLst>
      <p:ext uri="{BB962C8B-B14F-4D97-AF65-F5344CB8AC3E}">
        <p14:creationId xmlns:p14="http://schemas.microsoft.com/office/powerpoint/2010/main" val="2658819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a:lstStyle/>
          <a:p>
            <a:r>
              <a:rPr lang="en-US" dirty="0"/>
              <a:t>Secure Development</a:t>
            </a:r>
            <a:endParaRPr dirty="0"/>
          </a:p>
        </p:txBody>
      </p:sp>
      <p:sp>
        <p:nvSpPr>
          <p:cNvPr id="3" name="Title 2"/>
          <p:cNvSpPr>
            <a:spLocks noGrp="1"/>
          </p:cNvSpPr>
          <p:nvPr>
            <p:ph type="ctrTitle" sz="quarter"/>
          </p:nvPr>
        </p:nvSpPr>
        <p:spPr/>
        <p:txBody>
          <a:bodyPr/>
          <a:lstStyle/>
          <a:p>
            <a:r>
              <a:rPr lang="en-US" dirty="0"/>
              <a:t>Security Design</a:t>
            </a:r>
            <a:endParaRPr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extLst>
      <p:ext uri="{BB962C8B-B14F-4D97-AF65-F5344CB8AC3E}">
        <p14:creationId xmlns:p14="http://schemas.microsoft.com/office/powerpoint/2010/main" val="3601262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DBAF-1DF2-4870-9B3D-565BEBB864C5}"/>
              </a:ext>
            </a:extLst>
          </p:cNvPr>
          <p:cNvSpPr>
            <a:spLocks noGrp="1"/>
          </p:cNvSpPr>
          <p:nvPr>
            <p:ph type="title"/>
          </p:nvPr>
        </p:nvSpPr>
        <p:spPr/>
        <p:txBody>
          <a:bodyPr/>
          <a:lstStyle/>
          <a:p>
            <a:r>
              <a:rPr lang="en-US" dirty="0"/>
              <a:t>Secure Development</a:t>
            </a:r>
            <a:endParaRPr lang="en-CA" dirty="0"/>
          </a:p>
        </p:txBody>
      </p:sp>
      <p:sp>
        <p:nvSpPr>
          <p:cNvPr id="3" name="Content Placeholder 2">
            <a:extLst>
              <a:ext uri="{FF2B5EF4-FFF2-40B4-BE49-F238E27FC236}">
                <a16:creationId xmlns:a16="http://schemas.microsoft.com/office/drawing/2014/main" id="{65DC77CF-B635-449B-9459-4E997379CD82}"/>
              </a:ext>
            </a:extLst>
          </p:cNvPr>
          <p:cNvSpPr>
            <a:spLocks noGrp="1"/>
          </p:cNvSpPr>
          <p:nvPr>
            <p:ph idx="1"/>
          </p:nvPr>
        </p:nvSpPr>
        <p:spPr>
          <a:xfrm>
            <a:off x="234950" y="994976"/>
            <a:ext cx="8902700" cy="6354355"/>
          </a:xfrm>
        </p:spPr>
        <p:txBody>
          <a:bodyPr>
            <a:normAutofit/>
          </a:bodyPr>
          <a:lstStyle/>
          <a:p>
            <a:r>
              <a:rPr lang="en-US" dirty="0"/>
              <a:t>In addition to secure design of the product</a:t>
            </a:r>
          </a:p>
          <a:p>
            <a:r>
              <a:rPr lang="en-US" dirty="0"/>
              <a:t>The development process must also be secure</a:t>
            </a:r>
          </a:p>
          <a:p>
            <a:r>
              <a:rPr lang="en-US" dirty="0"/>
              <a:t>Removes opportunities for bad actors to subvert the development process</a:t>
            </a:r>
          </a:p>
          <a:p>
            <a:r>
              <a:rPr lang="en-US" dirty="0"/>
              <a:t>Also deals with securing the management, administrative and support functions during development</a:t>
            </a:r>
          </a:p>
          <a:p>
            <a:pPr lvl="1"/>
            <a:r>
              <a:rPr lang="en-US" dirty="0"/>
              <a:t>We know that the test results have not been tampered with if we have a secure testing process.</a:t>
            </a:r>
          </a:p>
          <a:p>
            <a:r>
              <a:rPr lang="en-US" dirty="0"/>
              <a:t>Secure Ops also covers the operational processes to ensure they are defined with security in mind</a:t>
            </a:r>
          </a:p>
          <a:p>
            <a:pPr lvl="1"/>
            <a:r>
              <a:rPr lang="en-US" dirty="0"/>
              <a:t>Cuts across all organizational units</a:t>
            </a:r>
          </a:p>
          <a:p>
            <a:r>
              <a:rPr lang="en-US" dirty="0"/>
              <a:t>This is one of the goals of </a:t>
            </a:r>
            <a:r>
              <a:rPr lang="en-US" dirty="0" err="1"/>
              <a:t>DevSecOps</a:t>
            </a:r>
            <a:endParaRPr lang="en-US" dirty="0"/>
          </a:p>
          <a:p>
            <a:pPr lvl="1"/>
            <a:r>
              <a:rPr lang="en-US" dirty="0"/>
              <a:t>Security doesn’t apply to what we do but how we do it as well</a:t>
            </a:r>
          </a:p>
        </p:txBody>
      </p:sp>
      <p:sp>
        <p:nvSpPr>
          <p:cNvPr id="4" name="Footer Placeholder 3">
            <a:extLst>
              <a:ext uri="{FF2B5EF4-FFF2-40B4-BE49-F238E27FC236}">
                <a16:creationId xmlns:a16="http://schemas.microsoft.com/office/drawing/2014/main" id="{3FD306D1-EB6F-43EF-8D96-A5621ECDE96B}"/>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BB9CD7F6-8806-4CA7-8761-A3E1E99EEC07}"/>
              </a:ext>
            </a:extLst>
          </p:cNvPr>
          <p:cNvSpPr>
            <a:spLocks noGrp="1"/>
          </p:cNvSpPr>
          <p:nvPr>
            <p:ph type="sldNum" sz="quarter" idx="12"/>
          </p:nvPr>
        </p:nvSpPr>
        <p:spPr/>
        <p:txBody>
          <a:bodyPr/>
          <a:lstStyle/>
          <a:p>
            <a:pPr>
              <a:defRPr/>
            </a:pPr>
            <a:fld id="{77EF9825-4C23-4085-A4E3-B5565466BD91}" type="slidenum">
              <a:rPr lang="en-US" smtClean="0"/>
              <a:t>24</a:t>
            </a:fld>
            <a:endParaRPr lang="en-US" dirty="0"/>
          </a:p>
        </p:txBody>
      </p:sp>
    </p:spTree>
    <p:extLst>
      <p:ext uri="{BB962C8B-B14F-4D97-AF65-F5344CB8AC3E}">
        <p14:creationId xmlns:p14="http://schemas.microsoft.com/office/powerpoint/2010/main" val="2255511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0FCAB-C991-4417-8435-AA3BFBACD14E}"/>
              </a:ext>
            </a:extLst>
          </p:cNvPr>
          <p:cNvSpPr>
            <a:spLocks noGrp="1"/>
          </p:cNvSpPr>
          <p:nvPr>
            <p:ph type="title"/>
          </p:nvPr>
        </p:nvSpPr>
        <p:spPr/>
        <p:txBody>
          <a:bodyPr/>
          <a:lstStyle/>
          <a:p>
            <a:r>
              <a:rPr lang="en-US" dirty="0"/>
              <a:t>The Specification</a:t>
            </a:r>
            <a:endParaRPr lang="en-CA" dirty="0"/>
          </a:p>
        </p:txBody>
      </p:sp>
      <p:sp>
        <p:nvSpPr>
          <p:cNvPr id="3" name="Content Placeholder 2">
            <a:extLst>
              <a:ext uri="{FF2B5EF4-FFF2-40B4-BE49-F238E27FC236}">
                <a16:creationId xmlns:a16="http://schemas.microsoft.com/office/drawing/2014/main" id="{E71B62AF-DD3E-49AC-A3DA-BBF60F6C6C17}"/>
              </a:ext>
            </a:extLst>
          </p:cNvPr>
          <p:cNvSpPr>
            <a:spLocks noGrp="1"/>
          </p:cNvSpPr>
          <p:nvPr>
            <p:ph idx="1"/>
          </p:nvPr>
        </p:nvSpPr>
        <p:spPr/>
        <p:txBody>
          <a:bodyPr/>
          <a:lstStyle/>
          <a:p>
            <a:r>
              <a:rPr lang="en-US" dirty="0"/>
              <a:t>A spec is a description of what is to be built, its capabilities and functionality</a:t>
            </a:r>
          </a:p>
          <a:p>
            <a:pPr lvl="1"/>
            <a:r>
              <a:rPr lang="en-US" dirty="0"/>
              <a:t>All engineering projects are built to a specification </a:t>
            </a:r>
          </a:p>
          <a:p>
            <a:pPr lvl="1"/>
            <a:r>
              <a:rPr lang="en-US" dirty="0"/>
              <a:t>Provides a baseline for testing and quality analysis</a:t>
            </a:r>
          </a:p>
          <a:p>
            <a:pPr lvl="1"/>
            <a:r>
              <a:rPr lang="en-US" dirty="0"/>
              <a:t>Not a design - only describes what the deliverable should be</a:t>
            </a:r>
          </a:p>
          <a:p>
            <a:r>
              <a:rPr lang="en-US" dirty="0"/>
              <a:t>Designs describe how to build something from a spec with the resources and technology available to the development team</a:t>
            </a:r>
          </a:p>
          <a:p>
            <a:pPr lvl="1"/>
            <a:r>
              <a:rPr lang="en-US" dirty="0"/>
              <a:t>One spec may give rise to multiple designs</a:t>
            </a:r>
          </a:p>
          <a:p>
            <a:pPr lvl="1"/>
            <a:r>
              <a:rPr lang="en-US" dirty="0"/>
              <a:t>Designs are the phase where solutions to nonfunctional requirements are crafted</a:t>
            </a:r>
          </a:p>
          <a:p>
            <a:endParaRPr lang="en-CA" dirty="0"/>
          </a:p>
        </p:txBody>
      </p:sp>
      <p:sp>
        <p:nvSpPr>
          <p:cNvPr id="4" name="Footer Placeholder 3">
            <a:extLst>
              <a:ext uri="{FF2B5EF4-FFF2-40B4-BE49-F238E27FC236}">
                <a16:creationId xmlns:a16="http://schemas.microsoft.com/office/drawing/2014/main" id="{6E3CFA1D-B088-43C0-B317-13154998EA67}"/>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8A568B6B-6D31-4DB4-8EFE-BB479B41B639}"/>
              </a:ext>
            </a:extLst>
          </p:cNvPr>
          <p:cNvSpPr>
            <a:spLocks noGrp="1"/>
          </p:cNvSpPr>
          <p:nvPr>
            <p:ph type="sldNum" sz="quarter" idx="12"/>
          </p:nvPr>
        </p:nvSpPr>
        <p:spPr/>
        <p:txBody>
          <a:bodyPr/>
          <a:lstStyle/>
          <a:p>
            <a:pPr>
              <a:defRPr/>
            </a:pPr>
            <a:fld id="{77EF9825-4C23-4085-A4E3-B5565466BD91}" type="slidenum">
              <a:rPr lang="en-US" smtClean="0"/>
              <a:t>25</a:t>
            </a:fld>
            <a:endParaRPr lang="en-US" dirty="0"/>
          </a:p>
        </p:txBody>
      </p:sp>
    </p:spTree>
    <p:extLst>
      <p:ext uri="{BB962C8B-B14F-4D97-AF65-F5344CB8AC3E}">
        <p14:creationId xmlns:p14="http://schemas.microsoft.com/office/powerpoint/2010/main" val="1643448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0FCAB-C991-4417-8435-AA3BFBACD14E}"/>
              </a:ext>
            </a:extLst>
          </p:cNvPr>
          <p:cNvSpPr>
            <a:spLocks noGrp="1"/>
          </p:cNvSpPr>
          <p:nvPr>
            <p:ph type="title"/>
          </p:nvPr>
        </p:nvSpPr>
        <p:spPr/>
        <p:txBody>
          <a:bodyPr/>
          <a:lstStyle/>
          <a:p>
            <a:r>
              <a:rPr lang="en-US" dirty="0"/>
              <a:t>Why a Specification?</a:t>
            </a:r>
            <a:endParaRPr lang="en-CA" dirty="0"/>
          </a:p>
        </p:txBody>
      </p:sp>
      <p:sp>
        <p:nvSpPr>
          <p:cNvPr id="3" name="Content Placeholder 2">
            <a:extLst>
              <a:ext uri="{FF2B5EF4-FFF2-40B4-BE49-F238E27FC236}">
                <a16:creationId xmlns:a16="http://schemas.microsoft.com/office/drawing/2014/main" id="{E71B62AF-DD3E-49AC-A3DA-BBF60F6C6C17}"/>
              </a:ext>
            </a:extLst>
          </p:cNvPr>
          <p:cNvSpPr>
            <a:spLocks noGrp="1"/>
          </p:cNvSpPr>
          <p:nvPr>
            <p:ph idx="1"/>
          </p:nvPr>
        </p:nvSpPr>
        <p:spPr/>
        <p:txBody>
          <a:bodyPr>
            <a:normAutofit/>
          </a:bodyPr>
          <a:lstStyle/>
          <a:p>
            <a:r>
              <a:rPr lang="en-US" dirty="0"/>
              <a:t>Poorly designed software is inherently insecure</a:t>
            </a:r>
          </a:p>
          <a:p>
            <a:r>
              <a:rPr lang="en-US" dirty="0"/>
              <a:t>We can't have well-designed software unless we know:</a:t>
            </a:r>
          </a:p>
          <a:p>
            <a:pPr lvl="1"/>
            <a:r>
              <a:rPr lang="en-US" dirty="0"/>
              <a:t>Exactly what the software should do</a:t>
            </a:r>
          </a:p>
          <a:p>
            <a:pPr lvl="1"/>
            <a:r>
              <a:rPr lang="en-US" dirty="0"/>
              <a:t>What the software must not do</a:t>
            </a:r>
          </a:p>
          <a:p>
            <a:pPr lvl="1"/>
            <a:r>
              <a:rPr lang="en-US" dirty="0"/>
              <a:t>How the software should handle errors and exceptions</a:t>
            </a:r>
          </a:p>
          <a:p>
            <a:pPr lvl="1"/>
            <a:r>
              <a:rPr lang="en-US" dirty="0"/>
              <a:t>How the software should respond to attacks</a:t>
            </a:r>
          </a:p>
          <a:p>
            <a:r>
              <a:rPr lang="en-US" dirty="0"/>
              <a:t>Since the spec describes exactly how the software will perform</a:t>
            </a:r>
          </a:p>
          <a:p>
            <a:pPr lvl="1"/>
            <a:r>
              <a:rPr lang="en-US" dirty="0"/>
              <a:t>Testers start developing tests based on the specification</a:t>
            </a:r>
          </a:p>
          <a:p>
            <a:pPr lvl="1"/>
            <a:r>
              <a:rPr lang="en-US" dirty="0"/>
              <a:t>Security testers also start developing penetration and exploit tests based on the spec</a:t>
            </a:r>
          </a:p>
          <a:p>
            <a:pPr marL="0" indent="0">
              <a:buNone/>
            </a:pPr>
            <a:endParaRPr lang="en-CA" dirty="0"/>
          </a:p>
        </p:txBody>
      </p:sp>
      <p:sp>
        <p:nvSpPr>
          <p:cNvPr id="4" name="Footer Placeholder 3">
            <a:extLst>
              <a:ext uri="{FF2B5EF4-FFF2-40B4-BE49-F238E27FC236}">
                <a16:creationId xmlns:a16="http://schemas.microsoft.com/office/drawing/2014/main" id="{6E3CFA1D-B088-43C0-B317-13154998EA67}"/>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8A568B6B-6D31-4DB4-8EFE-BB479B41B639}"/>
              </a:ext>
            </a:extLst>
          </p:cNvPr>
          <p:cNvSpPr>
            <a:spLocks noGrp="1"/>
          </p:cNvSpPr>
          <p:nvPr>
            <p:ph type="sldNum" sz="quarter" idx="12"/>
          </p:nvPr>
        </p:nvSpPr>
        <p:spPr/>
        <p:txBody>
          <a:bodyPr/>
          <a:lstStyle/>
          <a:p>
            <a:pPr>
              <a:defRPr/>
            </a:pPr>
            <a:fld id="{77EF9825-4C23-4085-A4E3-B5565466BD91}" type="slidenum">
              <a:rPr lang="en-US" smtClean="0"/>
              <a:t>26</a:t>
            </a:fld>
            <a:endParaRPr lang="en-US" dirty="0"/>
          </a:p>
        </p:txBody>
      </p:sp>
    </p:spTree>
    <p:extLst>
      <p:ext uri="{BB962C8B-B14F-4D97-AF65-F5344CB8AC3E}">
        <p14:creationId xmlns:p14="http://schemas.microsoft.com/office/powerpoint/2010/main" val="2564884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0FCAB-C991-4417-8435-AA3BFBACD14E}"/>
              </a:ext>
            </a:extLst>
          </p:cNvPr>
          <p:cNvSpPr>
            <a:spLocks noGrp="1"/>
          </p:cNvSpPr>
          <p:nvPr>
            <p:ph type="title"/>
          </p:nvPr>
        </p:nvSpPr>
        <p:spPr/>
        <p:txBody>
          <a:bodyPr/>
          <a:lstStyle/>
          <a:p>
            <a:r>
              <a:rPr lang="en-US" dirty="0"/>
              <a:t>Securing the Development Process</a:t>
            </a:r>
            <a:endParaRPr lang="en-CA" dirty="0"/>
          </a:p>
        </p:txBody>
      </p:sp>
      <p:sp>
        <p:nvSpPr>
          <p:cNvPr id="3" name="Content Placeholder 2">
            <a:extLst>
              <a:ext uri="{FF2B5EF4-FFF2-40B4-BE49-F238E27FC236}">
                <a16:creationId xmlns:a16="http://schemas.microsoft.com/office/drawing/2014/main" id="{E71B62AF-DD3E-49AC-A3DA-BBF60F6C6C17}"/>
              </a:ext>
            </a:extLst>
          </p:cNvPr>
          <p:cNvSpPr>
            <a:spLocks noGrp="1"/>
          </p:cNvSpPr>
          <p:nvPr>
            <p:ph idx="1"/>
          </p:nvPr>
        </p:nvSpPr>
        <p:spPr/>
        <p:txBody>
          <a:bodyPr>
            <a:normAutofit/>
          </a:bodyPr>
          <a:lstStyle/>
          <a:p>
            <a:r>
              <a:rPr lang="en-US" dirty="0"/>
              <a:t>Design process security prevents the insertion of malicious code during development</a:t>
            </a:r>
          </a:p>
          <a:p>
            <a:r>
              <a:rPr lang="en-US" dirty="0"/>
              <a:t>Three examples of malicious code insertion</a:t>
            </a:r>
          </a:p>
          <a:p>
            <a:pPr lvl="1"/>
            <a:r>
              <a:rPr lang="en-US" dirty="0"/>
              <a:t>Backdoors: Programmers insert code that allows unauthorized access to the system </a:t>
            </a:r>
          </a:p>
          <a:p>
            <a:pPr lvl="1"/>
            <a:r>
              <a:rPr lang="en-US" dirty="0"/>
              <a:t>Logic Bombs: Code designed to compromise or damage the system when triggered by an attacker</a:t>
            </a:r>
          </a:p>
          <a:p>
            <a:pPr lvl="1"/>
            <a:r>
              <a:rPr lang="en-US" dirty="0"/>
              <a:t>Surprise Functionality: Functionality that is not in the spec that can be exploited by an attacker</a:t>
            </a:r>
          </a:p>
          <a:p>
            <a:r>
              <a:rPr lang="en-US" dirty="0"/>
              <a:t>Malicious code insertion is generally cannot be identified by standard testing</a:t>
            </a:r>
          </a:p>
          <a:p>
            <a:pPr lvl="1"/>
            <a:r>
              <a:rPr lang="en-US" dirty="0"/>
              <a:t>White box testing that exercises all the code must also be employed</a:t>
            </a:r>
          </a:p>
          <a:p>
            <a:pPr lvl="1"/>
            <a:r>
              <a:rPr lang="en-US" dirty="0"/>
              <a:t>Part of what testers do in exploratory testing is to look for surprise functionality</a:t>
            </a:r>
          </a:p>
          <a:p>
            <a:pPr marL="0" indent="0">
              <a:buNone/>
            </a:pPr>
            <a:endParaRPr lang="en-CA" dirty="0"/>
          </a:p>
        </p:txBody>
      </p:sp>
      <p:sp>
        <p:nvSpPr>
          <p:cNvPr id="4" name="Footer Placeholder 3">
            <a:extLst>
              <a:ext uri="{FF2B5EF4-FFF2-40B4-BE49-F238E27FC236}">
                <a16:creationId xmlns:a16="http://schemas.microsoft.com/office/drawing/2014/main" id="{6E3CFA1D-B088-43C0-B317-13154998EA67}"/>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8A568B6B-6D31-4DB4-8EFE-BB479B41B639}"/>
              </a:ext>
            </a:extLst>
          </p:cNvPr>
          <p:cNvSpPr>
            <a:spLocks noGrp="1"/>
          </p:cNvSpPr>
          <p:nvPr>
            <p:ph type="sldNum" sz="quarter" idx="12"/>
          </p:nvPr>
        </p:nvSpPr>
        <p:spPr/>
        <p:txBody>
          <a:bodyPr/>
          <a:lstStyle/>
          <a:p>
            <a:pPr>
              <a:defRPr/>
            </a:pPr>
            <a:fld id="{77EF9825-4C23-4085-A4E3-B5565466BD91}" type="slidenum">
              <a:rPr lang="en-US" smtClean="0"/>
              <a:t>27</a:t>
            </a:fld>
            <a:endParaRPr lang="en-US" dirty="0"/>
          </a:p>
        </p:txBody>
      </p:sp>
    </p:spTree>
    <p:extLst>
      <p:ext uri="{BB962C8B-B14F-4D97-AF65-F5344CB8AC3E}">
        <p14:creationId xmlns:p14="http://schemas.microsoft.com/office/powerpoint/2010/main" val="3177449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0F60-086F-4AA3-9000-41FF9DE1F099}"/>
              </a:ext>
            </a:extLst>
          </p:cNvPr>
          <p:cNvSpPr>
            <a:spLocks noGrp="1"/>
          </p:cNvSpPr>
          <p:nvPr>
            <p:ph type="title"/>
          </p:nvPr>
        </p:nvSpPr>
        <p:spPr/>
        <p:txBody>
          <a:bodyPr>
            <a:normAutofit/>
          </a:bodyPr>
          <a:lstStyle/>
          <a:p>
            <a:r>
              <a:rPr lang="en-CA" dirty="0"/>
              <a:t>Logic Bomb Examples</a:t>
            </a:r>
          </a:p>
        </p:txBody>
      </p:sp>
      <p:sp>
        <p:nvSpPr>
          <p:cNvPr id="3" name="Content Placeholder 2">
            <a:extLst>
              <a:ext uri="{FF2B5EF4-FFF2-40B4-BE49-F238E27FC236}">
                <a16:creationId xmlns:a16="http://schemas.microsoft.com/office/drawing/2014/main" id="{04085B3A-6010-4205-8898-C52469FB48E9}"/>
              </a:ext>
            </a:extLst>
          </p:cNvPr>
          <p:cNvSpPr>
            <a:spLocks noGrp="1"/>
          </p:cNvSpPr>
          <p:nvPr>
            <p:ph idx="1"/>
          </p:nvPr>
        </p:nvSpPr>
        <p:spPr/>
        <p:txBody>
          <a:bodyPr/>
          <a:lstStyle/>
          <a:p>
            <a:r>
              <a:rPr lang="en-US" dirty="0"/>
              <a:t>July 2019, contractor for Siemens set logic bombs to go off after a period of time to force the company to hire him to fix the resulting damage</a:t>
            </a:r>
          </a:p>
          <a:p>
            <a:r>
              <a:rPr lang="en-US" dirty="0"/>
              <a:t>June 2008, systems administrator at UBS used a logic bomb to try and drive down the price of the company's stock</a:t>
            </a:r>
          </a:p>
          <a:p>
            <a:r>
              <a:rPr lang="en-US" dirty="0"/>
              <a:t>February 2002, a logic bomb was planted by a programmer at Deutsche Morgan Grenfell</a:t>
            </a:r>
          </a:p>
          <a:p>
            <a:pPr lvl="1"/>
            <a:r>
              <a:rPr lang="en-US" dirty="0"/>
              <a:t>It was discovered before it went off but took months to remove</a:t>
            </a:r>
          </a:p>
          <a:p>
            <a:r>
              <a:rPr lang="en-US" dirty="0"/>
              <a:t>2012, a contractor for the US Army placed a logic bomb into the payroll systems for the US Army Reserves</a:t>
            </a:r>
          </a:p>
          <a:p>
            <a:pPr lvl="1"/>
            <a:r>
              <a:rPr lang="en-US" dirty="0"/>
              <a:t>His employer had lost the contract to build the system which would affect his job</a:t>
            </a:r>
          </a:p>
          <a:p>
            <a:r>
              <a:rPr lang="en-US" dirty="0"/>
              <a:t>Logic bombs also can be programmed into cyber-physical systems</a:t>
            </a:r>
          </a:p>
          <a:p>
            <a:endParaRPr lang="en-CA" dirty="0"/>
          </a:p>
        </p:txBody>
      </p:sp>
      <p:sp>
        <p:nvSpPr>
          <p:cNvPr id="4" name="Footer Placeholder 3">
            <a:extLst>
              <a:ext uri="{FF2B5EF4-FFF2-40B4-BE49-F238E27FC236}">
                <a16:creationId xmlns:a16="http://schemas.microsoft.com/office/drawing/2014/main" id="{3D63AF43-8EA9-40DF-8EB4-E5354F7AC01E}"/>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1324922C-B55B-435E-BF61-F9BF156EC2CB}"/>
              </a:ext>
            </a:extLst>
          </p:cNvPr>
          <p:cNvSpPr>
            <a:spLocks noGrp="1"/>
          </p:cNvSpPr>
          <p:nvPr>
            <p:ph type="sldNum" sz="quarter" idx="12"/>
          </p:nvPr>
        </p:nvSpPr>
        <p:spPr/>
        <p:txBody>
          <a:bodyPr/>
          <a:lstStyle/>
          <a:p>
            <a:pPr>
              <a:defRPr/>
            </a:pPr>
            <a:fld id="{77EF9825-4C23-4085-A4E3-B5565466BD91}" type="slidenum">
              <a:rPr lang="en-US" smtClean="0"/>
              <a:t>28</a:t>
            </a:fld>
            <a:endParaRPr lang="en-US" dirty="0"/>
          </a:p>
        </p:txBody>
      </p:sp>
    </p:spTree>
    <p:extLst>
      <p:ext uri="{BB962C8B-B14F-4D97-AF65-F5344CB8AC3E}">
        <p14:creationId xmlns:p14="http://schemas.microsoft.com/office/powerpoint/2010/main" val="1496802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0F60-086F-4AA3-9000-41FF9DE1F099}"/>
              </a:ext>
            </a:extLst>
          </p:cNvPr>
          <p:cNvSpPr>
            <a:spLocks noGrp="1"/>
          </p:cNvSpPr>
          <p:nvPr>
            <p:ph type="title"/>
          </p:nvPr>
        </p:nvSpPr>
        <p:spPr/>
        <p:txBody>
          <a:bodyPr>
            <a:normAutofit/>
          </a:bodyPr>
          <a:lstStyle/>
          <a:p>
            <a:r>
              <a:rPr lang="en-CA" dirty="0"/>
              <a:t>Backdoor Examples</a:t>
            </a:r>
          </a:p>
        </p:txBody>
      </p:sp>
      <p:sp>
        <p:nvSpPr>
          <p:cNvPr id="3" name="Content Placeholder 2">
            <a:extLst>
              <a:ext uri="{FF2B5EF4-FFF2-40B4-BE49-F238E27FC236}">
                <a16:creationId xmlns:a16="http://schemas.microsoft.com/office/drawing/2014/main" id="{04085B3A-6010-4205-8898-C52469FB48E9}"/>
              </a:ext>
            </a:extLst>
          </p:cNvPr>
          <p:cNvSpPr>
            <a:spLocks noGrp="1"/>
          </p:cNvSpPr>
          <p:nvPr>
            <p:ph idx="1"/>
          </p:nvPr>
        </p:nvSpPr>
        <p:spPr/>
        <p:txBody>
          <a:bodyPr/>
          <a:lstStyle/>
          <a:p>
            <a:r>
              <a:rPr lang="en-US" dirty="0"/>
              <a:t>A systems administrator for the City of San Francisco created a hidden admin account and backdoor</a:t>
            </a:r>
          </a:p>
          <a:p>
            <a:pPr lvl="1"/>
            <a:r>
              <a:rPr lang="en-US" dirty="0"/>
              <a:t>When he was fired, he used the backdoor to lock everyone out of the system</a:t>
            </a:r>
          </a:p>
          <a:p>
            <a:pPr lvl="1"/>
            <a:r>
              <a:rPr lang="en-US" dirty="0"/>
              <a:t>Software and hardware manufactures often install backdoors for testing during development</a:t>
            </a:r>
          </a:p>
          <a:p>
            <a:pPr lvl="1"/>
            <a:r>
              <a:rPr lang="en-US" dirty="0"/>
              <a:t>These are undocumented, not secure and often not removed after development</a:t>
            </a:r>
          </a:p>
          <a:p>
            <a:pPr lvl="1"/>
            <a:r>
              <a:rPr lang="en-US" dirty="0"/>
              <a:t>Once these backdoors are known, they provide an easily breached attack surface</a:t>
            </a:r>
          </a:p>
          <a:p>
            <a:r>
              <a:rPr lang="en-US" dirty="0"/>
              <a:t>In 2014. </a:t>
            </a:r>
            <a:r>
              <a:rPr lang="en-US" dirty="0" err="1"/>
              <a:t>SerComm</a:t>
            </a:r>
            <a:r>
              <a:rPr lang="en-US" dirty="0"/>
              <a:t>, a company that assembled routers for </a:t>
            </a:r>
            <a:r>
              <a:rPr lang="en-US" dirty="0" err="1"/>
              <a:t>LinkSys</a:t>
            </a:r>
            <a:r>
              <a:rPr lang="en-US" dirty="0"/>
              <a:t> and </a:t>
            </a:r>
            <a:r>
              <a:rPr lang="en-US" dirty="0" err="1"/>
              <a:t>Netgear</a:t>
            </a:r>
            <a:r>
              <a:rPr lang="en-US" dirty="0"/>
              <a:t> was found to have installed backdoors in the routers</a:t>
            </a:r>
          </a:p>
          <a:p>
            <a:r>
              <a:rPr lang="en-US" dirty="0"/>
              <a:t>Borland's </a:t>
            </a:r>
            <a:r>
              <a:rPr lang="en-US" dirty="0" err="1"/>
              <a:t>Interbase</a:t>
            </a:r>
            <a:r>
              <a:rPr lang="en-US" dirty="0"/>
              <a:t> (versions 4 to 6) had a backdoor that allowed anyone to take full control of all the </a:t>
            </a:r>
            <a:r>
              <a:rPr lang="en-US" dirty="0" err="1"/>
              <a:t>Interbase</a:t>
            </a:r>
            <a:r>
              <a:rPr lang="en-US" dirty="0"/>
              <a:t> databases</a:t>
            </a:r>
          </a:p>
          <a:p>
            <a:endParaRPr lang="en-CA" dirty="0"/>
          </a:p>
        </p:txBody>
      </p:sp>
      <p:sp>
        <p:nvSpPr>
          <p:cNvPr id="4" name="Footer Placeholder 3">
            <a:extLst>
              <a:ext uri="{FF2B5EF4-FFF2-40B4-BE49-F238E27FC236}">
                <a16:creationId xmlns:a16="http://schemas.microsoft.com/office/drawing/2014/main" id="{3D63AF43-8EA9-40DF-8EB4-E5354F7AC01E}"/>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1324922C-B55B-435E-BF61-F9BF156EC2CB}"/>
              </a:ext>
            </a:extLst>
          </p:cNvPr>
          <p:cNvSpPr>
            <a:spLocks noGrp="1"/>
          </p:cNvSpPr>
          <p:nvPr>
            <p:ph type="sldNum" sz="quarter" idx="12"/>
          </p:nvPr>
        </p:nvSpPr>
        <p:spPr/>
        <p:txBody>
          <a:bodyPr/>
          <a:lstStyle/>
          <a:p>
            <a:pPr>
              <a:defRPr/>
            </a:pPr>
            <a:fld id="{77EF9825-4C23-4085-A4E3-B5565466BD91}" type="slidenum">
              <a:rPr lang="en-US" smtClean="0"/>
              <a:t>29</a:t>
            </a:fld>
            <a:endParaRPr lang="en-US" dirty="0"/>
          </a:p>
        </p:txBody>
      </p:sp>
    </p:spTree>
    <p:extLst>
      <p:ext uri="{BB962C8B-B14F-4D97-AF65-F5344CB8AC3E}">
        <p14:creationId xmlns:p14="http://schemas.microsoft.com/office/powerpoint/2010/main" val="1424905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FF925-9BCE-48EE-91DF-AD3DB3A25E48}"/>
              </a:ext>
            </a:extLst>
          </p:cNvPr>
          <p:cNvSpPr>
            <a:spLocks noGrp="1"/>
          </p:cNvSpPr>
          <p:nvPr>
            <p:ph type="title"/>
          </p:nvPr>
        </p:nvSpPr>
        <p:spPr/>
        <p:txBody>
          <a:bodyPr/>
          <a:lstStyle/>
          <a:p>
            <a:r>
              <a:rPr lang="en-US" dirty="0"/>
              <a:t>IoT Security Blueprint</a:t>
            </a:r>
            <a:endParaRPr lang="en-CA" dirty="0"/>
          </a:p>
        </p:txBody>
      </p:sp>
      <p:sp>
        <p:nvSpPr>
          <p:cNvPr id="4" name="Footer Placeholder 3">
            <a:extLst>
              <a:ext uri="{FF2B5EF4-FFF2-40B4-BE49-F238E27FC236}">
                <a16:creationId xmlns:a16="http://schemas.microsoft.com/office/drawing/2014/main" id="{F0CF8BEA-EF9B-4080-AD68-1D8FA5A6556E}"/>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EBBC308E-D940-4A08-9D63-16452FDB57EF}"/>
              </a:ext>
            </a:extLst>
          </p:cNvPr>
          <p:cNvSpPr>
            <a:spLocks noGrp="1"/>
          </p:cNvSpPr>
          <p:nvPr>
            <p:ph type="sldNum" sz="quarter" idx="12"/>
          </p:nvPr>
        </p:nvSpPr>
        <p:spPr/>
        <p:txBody>
          <a:bodyPr/>
          <a:lstStyle/>
          <a:p>
            <a:pPr>
              <a:defRPr/>
            </a:pPr>
            <a:fld id="{77EF9825-4C23-4085-A4E3-B5565466BD91}" type="slidenum">
              <a:rPr lang="en-US" smtClean="0"/>
              <a:t>3</a:t>
            </a:fld>
            <a:endParaRPr lang="en-US" dirty="0"/>
          </a:p>
        </p:txBody>
      </p:sp>
      <p:pic>
        <p:nvPicPr>
          <p:cNvPr id="6" name="Picture 5">
            <a:extLst>
              <a:ext uri="{FF2B5EF4-FFF2-40B4-BE49-F238E27FC236}">
                <a16:creationId xmlns:a16="http://schemas.microsoft.com/office/drawing/2014/main" id="{FBF008FF-A473-4D3B-AA7A-B1AE9FF7E899}"/>
              </a:ext>
            </a:extLst>
          </p:cNvPr>
          <p:cNvPicPr>
            <a:picLocks noChangeAspect="1"/>
          </p:cNvPicPr>
          <p:nvPr/>
        </p:nvPicPr>
        <p:blipFill>
          <a:blip r:embed="rId2"/>
          <a:stretch>
            <a:fillRect/>
          </a:stretch>
        </p:blipFill>
        <p:spPr>
          <a:xfrm>
            <a:off x="419099" y="1481931"/>
            <a:ext cx="8466397" cy="4800600"/>
          </a:xfrm>
          <a:prstGeom prst="rect">
            <a:avLst/>
          </a:prstGeom>
        </p:spPr>
      </p:pic>
    </p:spTree>
    <p:extLst>
      <p:ext uri="{BB962C8B-B14F-4D97-AF65-F5344CB8AC3E}">
        <p14:creationId xmlns:p14="http://schemas.microsoft.com/office/powerpoint/2010/main" val="3720968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0F60-086F-4AA3-9000-41FF9DE1F099}"/>
              </a:ext>
            </a:extLst>
          </p:cNvPr>
          <p:cNvSpPr>
            <a:spLocks noGrp="1"/>
          </p:cNvSpPr>
          <p:nvPr>
            <p:ph type="title"/>
          </p:nvPr>
        </p:nvSpPr>
        <p:spPr/>
        <p:txBody>
          <a:bodyPr>
            <a:normAutofit/>
          </a:bodyPr>
          <a:lstStyle/>
          <a:p>
            <a:r>
              <a:rPr lang="en-CA" dirty="0"/>
              <a:t>Surprise Functionality</a:t>
            </a:r>
          </a:p>
        </p:txBody>
      </p:sp>
      <p:sp>
        <p:nvSpPr>
          <p:cNvPr id="3" name="Content Placeholder 2">
            <a:extLst>
              <a:ext uri="{FF2B5EF4-FFF2-40B4-BE49-F238E27FC236}">
                <a16:creationId xmlns:a16="http://schemas.microsoft.com/office/drawing/2014/main" id="{04085B3A-6010-4205-8898-C52469FB48E9}"/>
              </a:ext>
            </a:extLst>
          </p:cNvPr>
          <p:cNvSpPr>
            <a:spLocks noGrp="1"/>
          </p:cNvSpPr>
          <p:nvPr>
            <p:ph idx="1"/>
          </p:nvPr>
        </p:nvSpPr>
        <p:spPr/>
        <p:txBody>
          <a:bodyPr/>
          <a:lstStyle/>
          <a:p>
            <a:r>
              <a:rPr lang="en-US" dirty="0"/>
              <a:t>Occurs when developers reuse source code or libraries from other projects or sources</a:t>
            </a:r>
          </a:p>
          <a:p>
            <a:pPr lvl="1"/>
            <a:r>
              <a:rPr lang="en-US" dirty="0"/>
              <a:t>The reused code is not vetted or inspected thoroughly</a:t>
            </a:r>
          </a:p>
          <a:p>
            <a:pPr lvl="1"/>
            <a:r>
              <a:rPr lang="en-US" dirty="0"/>
              <a:t>The resulting application now has undocumented and untested functionality</a:t>
            </a:r>
          </a:p>
          <a:p>
            <a:pPr lvl="1"/>
            <a:r>
              <a:rPr lang="en-US" dirty="0"/>
              <a:t>This unknown code now presents a potential exploit</a:t>
            </a:r>
          </a:p>
          <a:p>
            <a:pPr lvl="1"/>
            <a:r>
              <a:rPr lang="en-US" dirty="0"/>
              <a:t>This is not a deliberate attack, but rather just sloppy programming to produce an exploitable security flaw</a:t>
            </a:r>
            <a:endParaRPr lang="en-CA" dirty="0"/>
          </a:p>
        </p:txBody>
      </p:sp>
      <p:sp>
        <p:nvSpPr>
          <p:cNvPr id="4" name="Footer Placeholder 3">
            <a:extLst>
              <a:ext uri="{FF2B5EF4-FFF2-40B4-BE49-F238E27FC236}">
                <a16:creationId xmlns:a16="http://schemas.microsoft.com/office/drawing/2014/main" id="{3D63AF43-8EA9-40DF-8EB4-E5354F7AC01E}"/>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1324922C-B55B-435E-BF61-F9BF156EC2CB}"/>
              </a:ext>
            </a:extLst>
          </p:cNvPr>
          <p:cNvSpPr>
            <a:spLocks noGrp="1"/>
          </p:cNvSpPr>
          <p:nvPr>
            <p:ph type="sldNum" sz="quarter" idx="12"/>
          </p:nvPr>
        </p:nvSpPr>
        <p:spPr/>
        <p:txBody>
          <a:bodyPr/>
          <a:lstStyle/>
          <a:p>
            <a:pPr>
              <a:defRPr/>
            </a:pPr>
            <a:fld id="{77EF9825-4C23-4085-A4E3-B5565466BD91}" type="slidenum">
              <a:rPr lang="en-US" smtClean="0"/>
              <a:t>30</a:t>
            </a:fld>
            <a:endParaRPr lang="en-US" dirty="0"/>
          </a:p>
        </p:txBody>
      </p:sp>
    </p:spTree>
    <p:extLst>
      <p:ext uri="{BB962C8B-B14F-4D97-AF65-F5344CB8AC3E}">
        <p14:creationId xmlns:p14="http://schemas.microsoft.com/office/powerpoint/2010/main" val="3957291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0F60-086F-4AA3-9000-41FF9DE1F099}"/>
              </a:ext>
            </a:extLst>
          </p:cNvPr>
          <p:cNvSpPr>
            <a:spLocks noGrp="1"/>
          </p:cNvSpPr>
          <p:nvPr>
            <p:ph type="title"/>
          </p:nvPr>
        </p:nvSpPr>
        <p:spPr/>
        <p:txBody>
          <a:bodyPr>
            <a:normAutofit/>
          </a:bodyPr>
          <a:lstStyle/>
          <a:p>
            <a:r>
              <a:rPr lang="en-CA" dirty="0"/>
              <a:t>Securing the Codebase</a:t>
            </a:r>
          </a:p>
        </p:txBody>
      </p:sp>
      <p:sp>
        <p:nvSpPr>
          <p:cNvPr id="3" name="Content Placeholder 2">
            <a:extLst>
              <a:ext uri="{FF2B5EF4-FFF2-40B4-BE49-F238E27FC236}">
                <a16:creationId xmlns:a16="http://schemas.microsoft.com/office/drawing/2014/main" id="{04085B3A-6010-4205-8898-C52469FB48E9}"/>
              </a:ext>
            </a:extLst>
          </p:cNvPr>
          <p:cNvSpPr>
            <a:spLocks noGrp="1"/>
          </p:cNvSpPr>
          <p:nvPr>
            <p:ph idx="1"/>
          </p:nvPr>
        </p:nvSpPr>
        <p:spPr/>
        <p:txBody>
          <a:bodyPr/>
          <a:lstStyle/>
          <a:p>
            <a:r>
              <a:rPr lang="en-US" dirty="0"/>
              <a:t>Source code is an asset that needs to be secure</a:t>
            </a:r>
          </a:p>
          <a:p>
            <a:pPr lvl="1"/>
            <a:r>
              <a:rPr lang="en-US" dirty="0"/>
              <a:t>Both development code and operations infrastructure code</a:t>
            </a:r>
          </a:p>
          <a:p>
            <a:r>
              <a:rPr lang="en-US" dirty="0"/>
              <a:t>Best practice is to use a VCS like git with audit capabilities</a:t>
            </a:r>
          </a:p>
          <a:p>
            <a:pPr lvl="1"/>
            <a:r>
              <a:rPr lang="en-US" dirty="0"/>
              <a:t>Allows tracking of where all source code and subsequent changes originated</a:t>
            </a:r>
          </a:p>
          <a:p>
            <a:pPr lvl="1"/>
            <a:r>
              <a:rPr lang="en-US" dirty="0"/>
              <a:t>Once code has been finalized, it is "frozen" and cannot be changed</a:t>
            </a:r>
          </a:p>
          <a:p>
            <a:pPr lvl="1"/>
            <a:r>
              <a:rPr lang="en-US" dirty="0"/>
              <a:t>Only vetted code from the codebase is used in builds</a:t>
            </a:r>
          </a:p>
          <a:p>
            <a:r>
              <a:rPr lang="en-US" dirty="0"/>
              <a:t>Code management and access policies can be enforced to establish a chain of possession for all code</a:t>
            </a:r>
          </a:p>
          <a:p>
            <a:r>
              <a:rPr lang="en-US" dirty="0"/>
              <a:t>Projects should use a standard code style so that everyone can read and understand the code</a:t>
            </a:r>
          </a:p>
          <a:p>
            <a:r>
              <a:rPr lang="en-US" dirty="0"/>
              <a:t>Also applies to firmware and device level code and </a:t>
            </a:r>
            <a:r>
              <a:rPr lang="en-US" dirty="0" err="1"/>
              <a:t>mircocode</a:t>
            </a:r>
            <a:endParaRPr lang="en-US" dirty="0"/>
          </a:p>
        </p:txBody>
      </p:sp>
      <p:sp>
        <p:nvSpPr>
          <p:cNvPr id="4" name="Footer Placeholder 3">
            <a:extLst>
              <a:ext uri="{FF2B5EF4-FFF2-40B4-BE49-F238E27FC236}">
                <a16:creationId xmlns:a16="http://schemas.microsoft.com/office/drawing/2014/main" id="{3D63AF43-8EA9-40DF-8EB4-E5354F7AC01E}"/>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1324922C-B55B-435E-BF61-F9BF156EC2CB}"/>
              </a:ext>
            </a:extLst>
          </p:cNvPr>
          <p:cNvSpPr>
            <a:spLocks noGrp="1"/>
          </p:cNvSpPr>
          <p:nvPr>
            <p:ph type="sldNum" sz="quarter" idx="12"/>
          </p:nvPr>
        </p:nvSpPr>
        <p:spPr/>
        <p:txBody>
          <a:bodyPr/>
          <a:lstStyle/>
          <a:p>
            <a:pPr>
              <a:defRPr/>
            </a:pPr>
            <a:fld id="{77EF9825-4C23-4085-A4E3-B5565466BD91}" type="slidenum">
              <a:rPr lang="en-US" smtClean="0"/>
              <a:t>31</a:t>
            </a:fld>
            <a:endParaRPr lang="en-US" dirty="0"/>
          </a:p>
        </p:txBody>
      </p:sp>
    </p:spTree>
    <p:extLst>
      <p:ext uri="{BB962C8B-B14F-4D97-AF65-F5344CB8AC3E}">
        <p14:creationId xmlns:p14="http://schemas.microsoft.com/office/powerpoint/2010/main" val="4079530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0F60-086F-4AA3-9000-41FF9DE1F099}"/>
              </a:ext>
            </a:extLst>
          </p:cNvPr>
          <p:cNvSpPr>
            <a:spLocks noGrp="1"/>
          </p:cNvSpPr>
          <p:nvPr>
            <p:ph type="title"/>
          </p:nvPr>
        </p:nvSpPr>
        <p:spPr/>
        <p:txBody>
          <a:bodyPr>
            <a:normAutofit/>
          </a:bodyPr>
          <a:lstStyle/>
          <a:p>
            <a:r>
              <a:rPr lang="en-CA" dirty="0"/>
              <a:t>Securing Writing the Code</a:t>
            </a:r>
          </a:p>
        </p:txBody>
      </p:sp>
      <p:sp>
        <p:nvSpPr>
          <p:cNvPr id="3" name="Content Placeholder 2">
            <a:extLst>
              <a:ext uri="{FF2B5EF4-FFF2-40B4-BE49-F238E27FC236}">
                <a16:creationId xmlns:a16="http://schemas.microsoft.com/office/drawing/2014/main" id="{04085B3A-6010-4205-8898-C52469FB48E9}"/>
              </a:ext>
            </a:extLst>
          </p:cNvPr>
          <p:cNvSpPr>
            <a:spLocks noGrp="1"/>
          </p:cNvSpPr>
          <p:nvPr>
            <p:ph idx="1"/>
          </p:nvPr>
        </p:nvSpPr>
        <p:spPr/>
        <p:txBody>
          <a:bodyPr/>
          <a:lstStyle/>
          <a:p>
            <a:r>
              <a:rPr lang="en-US" dirty="0"/>
              <a:t>Pair programming is used to improve security and code quality</a:t>
            </a:r>
          </a:p>
          <a:p>
            <a:pPr lvl="1"/>
            <a:r>
              <a:rPr lang="en-US" dirty="0"/>
              <a:t>One person codes while the other reviews the code as it is written</a:t>
            </a:r>
          </a:p>
          <a:p>
            <a:pPr lvl="1"/>
            <a:r>
              <a:rPr lang="en-US" dirty="0"/>
              <a:t>In addition to catching bugs, it makes malicious code insertion very difficult</a:t>
            </a:r>
          </a:p>
          <a:p>
            <a:pPr lvl="1"/>
            <a:r>
              <a:rPr lang="en-US" dirty="0"/>
              <a:t>As an extra layer of security and quality, the code is reviewed by a third developer on a random basis</a:t>
            </a:r>
          </a:p>
          <a:p>
            <a:r>
              <a:rPr lang="en-US" dirty="0"/>
              <a:t>To prevent collusion</a:t>
            </a:r>
          </a:p>
          <a:p>
            <a:pPr lvl="1"/>
            <a:r>
              <a:rPr lang="en-US" dirty="0"/>
              <a:t>The programmers paired together every day are chosen randomly</a:t>
            </a:r>
          </a:p>
          <a:p>
            <a:pPr lvl="1"/>
            <a:r>
              <a:rPr lang="en-US" dirty="0"/>
              <a:t>The third programmer who acts as reviewer is chosen randomly</a:t>
            </a:r>
          </a:p>
          <a:p>
            <a:r>
              <a:rPr lang="en-US" dirty="0"/>
              <a:t>Exactly the same process can be done for testing, security analysis and hardware design</a:t>
            </a:r>
          </a:p>
        </p:txBody>
      </p:sp>
      <p:sp>
        <p:nvSpPr>
          <p:cNvPr id="4" name="Footer Placeholder 3">
            <a:extLst>
              <a:ext uri="{FF2B5EF4-FFF2-40B4-BE49-F238E27FC236}">
                <a16:creationId xmlns:a16="http://schemas.microsoft.com/office/drawing/2014/main" id="{3D63AF43-8EA9-40DF-8EB4-E5354F7AC01E}"/>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1324922C-B55B-435E-BF61-F9BF156EC2CB}"/>
              </a:ext>
            </a:extLst>
          </p:cNvPr>
          <p:cNvSpPr>
            <a:spLocks noGrp="1"/>
          </p:cNvSpPr>
          <p:nvPr>
            <p:ph type="sldNum" sz="quarter" idx="12"/>
          </p:nvPr>
        </p:nvSpPr>
        <p:spPr/>
        <p:txBody>
          <a:bodyPr/>
          <a:lstStyle/>
          <a:p>
            <a:pPr>
              <a:defRPr/>
            </a:pPr>
            <a:fld id="{77EF9825-4C23-4085-A4E3-B5565466BD91}" type="slidenum">
              <a:rPr lang="en-US" smtClean="0"/>
              <a:t>32</a:t>
            </a:fld>
            <a:endParaRPr lang="en-US" dirty="0"/>
          </a:p>
        </p:txBody>
      </p:sp>
    </p:spTree>
    <p:extLst>
      <p:ext uri="{BB962C8B-B14F-4D97-AF65-F5344CB8AC3E}">
        <p14:creationId xmlns:p14="http://schemas.microsoft.com/office/powerpoint/2010/main" val="155332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757A6-D2DE-4B9D-A472-391F650A6E7A}"/>
              </a:ext>
            </a:extLst>
          </p:cNvPr>
          <p:cNvSpPr>
            <a:spLocks noGrp="1"/>
          </p:cNvSpPr>
          <p:nvPr>
            <p:ph type="title"/>
          </p:nvPr>
        </p:nvSpPr>
        <p:spPr/>
        <p:txBody>
          <a:bodyPr/>
          <a:lstStyle/>
          <a:p>
            <a:r>
              <a:rPr lang="en-US" dirty="0"/>
              <a:t>Reviews </a:t>
            </a:r>
            <a:endParaRPr lang="en-CA" dirty="0"/>
          </a:p>
        </p:txBody>
      </p:sp>
      <p:sp>
        <p:nvSpPr>
          <p:cNvPr id="3" name="Content Placeholder 2">
            <a:extLst>
              <a:ext uri="{FF2B5EF4-FFF2-40B4-BE49-F238E27FC236}">
                <a16:creationId xmlns:a16="http://schemas.microsoft.com/office/drawing/2014/main" id="{66A04C11-5EAA-4079-82AE-3E694426495D}"/>
              </a:ext>
            </a:extLst>
          </p:cNvPr>
          <p:cNvSpPr>
            <a:spLocks noGrp="1"/>
          </p:cNvSpPr>
          <p:nvPr>
            <p:ph idx="1"/>
          </p:nvPr>
        </p:nvSpPr>
        <p:spPr/>
        <p:txBody>
          <a:bodyPr/>
          <a:lstStyle/>
          <a:p>
            <a:r>
              <a:rPr lang="en-US" dirty="0"/>
              <a:t>All production code and other development should be subject to formal reviews (code reviews, design reviews, </a:t>
            </a:r>
            <a:r>
              <a:rPr lang="en-US" dirty="0" err="1"/>
              <a:t>etc</a:t>
            </a:r>
            <a:r>
              <a:rPr lang="en-US" dirty="0"/>
              <a:t>)</a:t>
            </a:r>
          </a:p>
          <a:p>
            <a:pPr lvl="1"/>
            <a:r>
              <a:rPr lang="en-US" dirty="0"/>
              <a:t>Participants should include people not involved in the project, </a:t>
            </a:r>
            <a:r>
              <a:rPr lang="en-US" dirty="0" err="1"/>
              <a:t>ie</a:t>
            </a:r>
            <a:r>
              <a:rPr lang="en-US" dirty="0"/>
              <a:t>. fresh eyes</a:t>
            </a:r>
          </a:p>
          <a:p>
            <a:pPr lvl="1"/>
            <a:r>
              <a:rPr lang="en-US" dirty="0"/>
              <a:t>Testers and security experts should be part of the review</a:t>
            </a:r>
          </a:p>
          <a:p>
            <a:r>
              <a:rPr lang="en-US" dirty="0"/>
              <a:t>No component is included in a product until it passes a full review</a:t>
            </a:r>
          </a:p>
          <a:p>
            <a:r>
              <a:rPr lang="en-US" dirty="0"/>
              <a:t>Reviews and walk-throughs find errors and possible exploits as well as potential malicious code and flaws</a:t>
            </a:r>
          </a:p>
          <a:p>
            <a:r>
              <a:rPr lang="en-US" dirty="0"/>
              <a:t>Reviews are done with reference to code standards, vulnerability lists and known potential problem areas</a:t>
            </a:r>
          </a:p>
          <a:p>
            <a:pPr lvl="1"/>
            <a:r>
              <a:rPr lang="en-US" dirty="0"/>
              <a:t>As well as providing a standard for best practices</a:t>
            </a:r>
          </a:p>
          <a:p>
            <a:endParaRPr lang="en-CA" dirty="0"/>
          </a:p>
        </p:txBody>
      </p:sp>
      <p:sp>
        <p:nvSpPr>
          <p:cNvPr id="4" name="Footer Placeholder 3">
            <a:extLst>
              <a:ext uri="{FF2B5EF4-FFF2-40B4-BE49-F238E27FC236}">
                <a16:creationId xmlns:a16="http://schemas.microsoft.com/office/drawing/2014/main" id="{CF8BA9CE-DC82-4421-B2D2-F09A949806DF}"/>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413053CD-5F94-4B51-A559-A9ACF98F74C8}"/>
              </a:ext>
            </a:extLst>
          </p:cNvPr>
          <p:cNvSpPr>
            <a:spLocks noGrp="1"/>
          </p:cNvSpPr>
          <p:nvPr>
            <p:ph type="sldNum" sz="quarter" idx="12"/>
          </p:nvPr>
        </p:nvSpPr>
        <p:spPr/>
        <p:txBody>
          <a:bodyPr/>
          <a:lstStyle/>
          <a:p>
            <a:pPr>
              <a:defRPr/>
            </a:pPr>
            <a:fld id="{77EF9825-4C23-4085-A4E3-B5565466BD91}" type="slidenum">
              <a:rPr lang="en-US" smtClean="0"/>
              <a:t>33</a:t>
            </a:fld>
            <a:endParaRPr lang="en-US" dirty="0"/>
          </a:p>
        </p:txBody>
      </p:sp>
    </p:spTree>
    <p:extLst>
      <p:ext uri="{BB962C8B-B14F-4D97-AF65-F5344CB8AC3E}">
        <p14:creationId xmlns:p14="http://schemas.microsoft.com/office/powerpoint/2010/main" val="1397749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B5F45-EED4-4489-B671-67820D20D696}"/>
              </a:ext>
            </a:extLst>
          </p:cNvPr>
          <p:cNvSpPr>
            <a:spLocks noGrp="1"/>
          </p:cNvSpPr>
          <p:nvPr>
            <p:ph type="title"/>
          </p:nvPr>
        </p:nvSpPr>
        <p:spPr/>
        <p:txBody>
          <a:bodyPr/>
          <a:lstStyle/>
          <a:p>
            <a:r>
              <a:rPr lang="en-CA" dirty="0"/>
              <a:t>Development Standards</a:t>
            </a:r>
          </a:p>
        </p:txBody>
      </p:sp>
      <p:sp>
        <p:nvSpPr>
          <p:cNvPr id="3" name="Content Placeholder 2">
            <a:extLst>
              <a:ext uri="{FF2B5EF4-FFF2-40B4-BE49-F238E27FC236}">
                <a16:creationId xmlns:a16="http://schemas.microsoft.com/office/drawing/2014/main" id="{34236178-9573-4A78-BAD9-F31C78F43D27}"/>
              </a:ext>
            </a:extLst>
          </p:cNvPr>
          <p:cNvSpPr>
            <a:spLocks noGrp="1"/>
          </p:cNvSpPr>
          <p:nvPr>
            <p:ph idx="1"/>
          </p:nvPr>
        </p:nvSpPr>
        <p:spPr/>
        <p:txBody>
          <a:bodyPr/>
          <a:lstStyle/>
          <a:p>
            <a:r>
              <a:rPr lang="en-US" dirty="0"/>
              <a:t>There exist best practice standards for most areas of engineering and software design</a:t>
            </a:r>
          </a:p>
          <a:p>
            <a:r>
              <a:rPr lang="en-US" dirty="0"/>
              <a:t>These are intended at starting points for organizations to develop their own development standards</a:t>
            </a:r>
          </a:p>
          <a:p>
            <a:r>
              <a:rPr lang="en-US" dirty="0"/>
              <a:t>There are secure coding standards</a:t>
            </a:r>
          </a:p>
          <a:p>
            <a:pPr lvl="1"/>
            <a:r>
              <a:rPr lang="en-US" dirty="0"/>
              <a:t>These focus on how to avoid code that introduced vulnerabilities</a:t>
            </a:r>
          </a:p>
          <a:p>
            <a:pPr lvl="1"/>
            <a:r>
              <a:rPr lang="en-US" dirty="0"/>
              <a:t>These are often the result of poor programming practices</a:t>
            </a:r>
          </a:p>
          <a:p>
            <a:pPr lvl="1"/>
            <a:r>
              <a:rPr lang="en-US" dirty="0" err="1"/>
              <a:t>Eg.</a:t>
            </a:r>
            <a:r>
              <a:rPr lang="en-US" dirty="0"/>
              <a:t> A vulnerability is introduced in Java by failing to properly handle unchecked exceptions</a:t>
            </a:r>
          </a:p>
          <a:p>
            <a:r>
              <a:rPr lang="en-US" dirty="0"/>
              <a:t>Industry standards for IoT, hardware and software systems codify many of the established best practices</a:t>
            </a:r>
          </a:p>
          <a:p>
            <a:endParaRPr lang="en-CA" dirty="0"/>
          </a:p>
        </p:txBody>
      </p:sp>
      <p:sp>
        <p:nvSpPr>
          <p:cNvPr id="4" name="Footer Placeholder 3">
            <a:extLst>
              <a:ext uri="{FF2B5EF4-FFF2-40B4-BE49-F238E27FC236}">
                <a16:creationId xmlns:a16="http://schemas.microsoft.com/office/drawing/2014/main" id="{95658286-5EFD-4F21-B734-1EEB0899E05B}"/>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61545ED1-2BAA-40CA-82C5-5C28AD6A8620}"/>
              </a:ext>
            </a:extLst>
          </p:cNvPr>
          <p:cNvSpPr>
            <a:spLocks noGrp="1"/>
          </p:cNvSpPr>
          <p:nvPr>
            <p:ph type="sldNum" sz="quarter" idx="12"/>
          </p:nvPr>
        </p:nvSpPr>
        <p:spPr/>
        <p:txBody>
          <a:bodyPr/>
          <a:lstStyle/>
          <a:p>
            <a:pPr>
              <a:defRPr/>
            </a:pPr>
            <a:fld id="{77EF9825-4C23-4085-A4E3-B5565466BD91}" type="slidenum">
              <a:rPr lang="en-US" smtClean="0"/>
              <a:t>34</a:t>
            </a:fld>
            <a:endParaRPr lang="en-US" dirty="0"/>
          </a:p>
        </p:txBody>
      </p:sp>
    </p:spTree>
    <p:extLst>
      <p:ext uri="{BB962C8B-B14F-4D97-AF65-F5344CB8AC3E}">
        <p14:creationId xmlns:p14="http://schemas.microsoft.com/office/powerpoint/2010/main" val="15197297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a:lstStyle/>
          <a:p>
            <a:r>
              <a:rPr lang="en-US" dirty="0"/>
              <a:t>Roles and Responsibilities</a:t>
            </a:r>
            <a:endParaRPr dirty="0"/>
          </a:p>
        </p:txBody>
      </p:sp>
      <p:sp>
        <p:nvSpPr>
          <p:cNvPr id="3" name="Title 2"/>
          <p:cNvSpPr>
            <a:spLocks noGrp="1"/>
          </p:cNvSpPr>
          <p:nvPr>
            <p:ph type="ctrTitle" sz="quarter"/>
          </p:nvPr>
        </p:nvSpPr>
        <p:spPr/>
        <p:txBody>
          <a:bodyPr/>
          <a:lstStyle/>
          <a:p>
            <a:r>
              <a:rPr lang="en-US" dirty="0"/>
              <a:t>Security Design</a:t>
            </a:r>
            <a:endParaRPr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extLst>
      <p:ext uri="{BB962C8B-B14F-4D97-AF65-F5344CB8AC3E}">
        <p14:creationId xmlns:p14="http://schemas.microsoft.com/office/powerpoint/2010/main" val="2177379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C4867-AB8F-4913-A454-0C73C04EAACA}"/>
              </a:ext>
            </a:extLst>
          </p:cNvPr>
          <p:cNvSpPr>
            <a:spLocks noGrp="1"/>
          </p:cNvSpPr>
          <p:nvPr>
            <p:ph type="title"/>
          </p:nvPr>
        </p:nvSpPr>
        <p:spPr/>
        <p:txBody>
          <a:bodyPr/>
          <a:lstStyle/>
          <a:p>
            <a:r>
              <a:rPr lang="en-US" dirty="0"/>
              <a:t>Security Responsibility</a:t>
            </a:r>
            <a:endParaRPr lang="en-CA" dirty="0"/>
          </a:p>
        </p:txBody>
      </p:sp>
      <p:sp>
        <p:nvSpPr>
          <p:cNvPr id="3" name="Content Placeholder 2">
            <a:extLst>
              <a:ext uri="{FF2B5EF4-FFF2-40B4-BE49-F238E27FC236}">
                <a16:creationId xmlns:a16="http://schemas.microsoft.com/office/drawing/2014/main" id="{6491F06C-D5A7-4BBB-B7A1-447FE2E1198B}"/>
              </a:ext>
            </a:extLst>
          </p:cNvPr>
          <p:cNvSpPr>
            <a:spLocks noGrp="1"/>
          </p:cNvSpPr>
          <p:nvPr>
            <p:ph idx="1"/>
          </p:nvPr>
        </p:nvSpPr>
        <p:spPr/>
        <p:txBody>
          <a:bodyPr/>
          <a:lstStyle/>
          <a:p>
            <a:r>
              <a:rPr lang="en-US" dirty="0"/>
              <a:t>Security is not the responsibility of a “security team”</a:t>
            </a:r>
          </a:p>
          <a:p>
            <a:r>
              <a:rPr lang="en-US" dirty="0"/>
              <a:t>Just like quality, security is everyone’s responsibility</a:t>
            </a:r>
          </a:p>
          <a:p>
            <a:pPr lvl="1"/>
            <a:r>
              <a:rPr lang="en-US" dirty="0"/>
              <a:t>A security team, like a QA team, is a resource and coordinates security related concerns</a:t>
            </a:r>
          </a:p>
          <a:p>
            <a:r>
              <a:rPr lang="en-US" dirty="0"/>
              <a:t>At a minimum, every person in the organization should have a clear understanding of the security responsibilities of their role</a:t>
            </a:r>
          </a:p>
          <a:p>
            <a:pPr lvl="1"/>
            <a:r>
              <a:rPr lang="en-US" dirty="0" err="1"/>
              <a:t>Eg</a:t>
            </a:r>
            <a:r>
              <a:rPr lang="en-US" dirty="0"/>
              <a:t>, help desk should know how to identify and respond social engineering attacks</a:t>
            </a:r>
          </a:p>
          <a:p>
            <a:pPr lvl="1"/>
            <a:r>
              <a:rPr lang="en-US" dirty="0" err="1"/>
              <a:t>Eg</a:t>
            </a:r>
            <a:r>
              <a:rPr lang="en-US" dirty="0"/>
              <a:t>, HR should ensure every new team member has a full security orientation</a:t>
            </a:r>
          </a:p>
          <a:p>
            <a:r>
              <a:rPr lang="en-US" dirty="0"/>
              <a:t>The Security Team is responsible for defining a security management program and policy</a:t>
            </a:r>
          </a:p>
          <a:p>
            <a:pPr lvl="1"/>
            <a:r>
              <a:rPr lang="en-US" dirty="0"/>
              <a:t>Just like the Quality Team is responsible for defining the quality management program and policy</a:t>
            </a:r>
          </a:p>
          <a:p>
            <a:r>
              <a:rPr lang="en-US" dirty="0"/>
              <a:t>Also includes ensuring that everyone has:</a:t>
            </a:r>
          </a:p>
          <a:p>
            <a:pPr lvl="1"/>
            <a:r>
              <a:rPr lang="en-US" dirty="0"/>
              <a:t>Access to the appropriate tools for implementing security, testing and other security related tasks</a:t>
            </a:r>
          </a:p>
          <a:p>
            <a:pPr lvl="1"/>
            <a:endParaRPr lang="en-CA" dirty="0"/>
          </a:p>
        </p:txBody>
      </p:sp>
      <p:sp>
        <p:nvSpPr>
          <p:cNvPr id="4" name="Footer Placeholder 3">
            <a:extLst>
              <a:ext uri="{FF2B5EF4-FFF2-40B4-BE49-F238E27FC236}">
                <a16:creationId xmlns:a16="http://schemas.microsoft.com/office/drawing/2014/main" id="{96107A41-F050-4A0D-A41E-0E813ACFF71E}"/>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04DE0B2F-9A29-4D0A-B93C-0044C4749CC3}"/>
              </a:ext>
            </a:extLst>
          </p:cNvPr>
          <p:cNvSpPr>
            <a:spLocks noGrp="1"/>
          </p:cNvSpPr>
          <p:nvPr>
            <p:ph type="sldNum" sz="quarter" idx="12"/>
          </p:nvPr>
        </p:nvSpPr>
        <p:spPr/>
        <p:txBody>
          <a:bodyPr/>
          <a:lstStyle/>
          <a:p>
            <a:pPr>
              <a:defRPr/>
            </a:pPr>
            <a:fld id="{77EF9825-4C23-4085-A4E3-B5565466BD91}" type="slidenum">
              <a:rPr lang="en-US" smtClean="0"/>
              <a:t>36</a:t>
            </a:fld>
            <a:endParaRPr lang="en-US" dirty="0"/>
          </a:p>
        </p:txBody>
      </p:sp>
    </p:spTree>
    <p:extLst>
      <p:ext uri="{BB962C8B-B14F-4D97-AF65-F5344CB8AC3E}">
        <p14:creationId xmlns:p14="http://schemas.microsoft.com/office/powerpoint/2010/main" val="1294659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C4867-AB8F-4913-A454-0C73C04EAACA}"/>
              </a:ext>
            </a:extLst>
          </p:cNvPr>
          <p:cNvSpPr>
            <a:spLocks noGrp="1"/>
          </p:cNvSpPr>
          <p:nvPr>
            <p:ph type="title"/>
          </p:nvPr>
        </p:nvSpPr>
        <p:spPr/>
        <p:txBody>
          <a:bodyPr/>
          <a:lstStyle/>
          <a:p>
            <a:r>
              <a:rPr lang="en-US" dirty="0"/>
              <a:t>Security Responsibility</a:t>
            </a:r>
            <a:endParaRPr lang="en-CA" dirty="0"/>
          </a:p>
        </p:txBody>
      </p:sp>
      <p:sp>
        <p:nvSpPr>
          <p:cNvPr id="3" name="Content Placeholder 2">
            <a:extLst>
              <a:ext uri="{FF2B5EF4-FFF2-40B4-BE49-F238E27FC236}">
                <a16:creationId xmlns:a16="http://schemas.microsoft.com/office/drawing/2014/main" id="{6491F06C-D5A7-4BBB-B7A1-447FE2E1198B}"/>
              </a:ext>
            </a:extLst>
          </p:cNvPr>
          <p:cNvSpPr>
            <a:spLocks noGrp="1"/>
          </p:cNvSpPr>
          <p:nvPr>
            <p:ph idx="1"/>
          </p:nvPr>
        </p:nvSpPr>
        <p:spPr>
          <a:xfrm>
            <a:off x="232476" y="1059471"/>
            <a:ext cx="8902700" cy="6828450"/>
          </a:xfrm>
        </p:spPr>
        <p:txBody>
          <a:bodyPr/>
          <a:lstStyle/>
          <a:p>
            <a:pPr lvl="1"/>
            <a:r>
              <a:rPr lang="en-US" dirty="0"/>
              <a:t>A full understanding of the organizational security policies</a:t>
            </a:r>
          </a:p>
          <a:p>
            <a:pPr lvl="1"/>
            <a:r>
              <a:rPr lang="en-US" dirty="0"/>
              <a:t>Training to ensure that all staff know how to execute their security responsibilities</a:t>
            </a:r>
          </a:p>
          <a:p>
            <a:r>
              <a:rPr lang="en-US" dirty="0"/>
              <a:t>The security team is also responsible for:</a:t>
            </a:r>
          </a:p>
          <a:p>
            <a:pPr lvl="1"/>
            <a:r>
              <a:rPr lang="en-US" dirty="0"/>
              <a:t>Managing security testing activities both during development and during operations</a:t>
            </a:r>
          </a:p>
          <a:p>
            <a:pPr lvl="1"/>
            <a:r>
              <a:rPr lang="en-US" dirty="0"/>
              <a:t>Developing response and mitigation plans for potential security incidents</a:t>
            </a:r>
          </a:p>
          <a:p>
            <a:pPr lvl="1"/>
            <a:r>
              <a:rPr lang="en-US" dirty="0"/>
              <a:t>Monitoring all possible security related incidents</a:t>
            </a:r>
          </a:p>
          <a:p>
            <a:pPr lvl="2"/>
            <a:r>
              <a:rPr lang="en-US" dirty="0"/>
              <a:t>This may include ongoing data mining and analysis of event logs</a:t>
            </a:r>
          </a:p>
          <a:p>
            <a:pPr lvl="1"/>
            <a:r>
              <a:rPr lang="en-US" dirty="0"/>
              <a:t>Driving responses to security incidents</a:t>
            </a:r>
          </a:p>
          <a:p>
            <a:pPr lvl="2"/>
            <a:r>
              <a:rPr lang="en-US" dirty="0"/>
              <a:t>Including reporting to appropriate authorities</a:t>
            </a:r>
          </a:p>
          <a:p>
            <a:pPr lvl="2"/>
            <a:r>
              <a:rPr lang="en-US" dirty="0"/>
              <a:t>Informing management</a:t>
            </a:r>
          </a:p>
          <a:p>
            <a:pPr lvl="2"/>
            <a:r>
              <a:rPr lang="en-US" dirty="0"/>
              <a:t>Implementing a mitigation and response plan</a:t>
            </a:r>
          </a:p>
          <a:p>
            <a:pPr lvl="1"/>
            <a:r>
              <a:rPr lang="en-US" dirty="0"/>
              <a:t>Communicating newly discovered security issues to development and operations</a:t>
            </a:r>
          </a:p>
          <a:p>
            <a:pPr lvl="1"/>
            <a:r>
              <a:rPr lang="en-US" dirty="0"/>
              <a:t>Conducting security audits</a:t>
            </a:r>
          </a:p>
          <a:p>
            <a:pPr lvl="1"/>
            <a:endParaRPr lang="en-US" dirty="0"/>
          </a:p>
          <a:p>
            <a:pPr lvl="1"/>
            <a:endParaRPr lang="en-US" dirty="0"/>
          </a:p>
          <a:p>
            <a:pPr lvl="1"/>
            <a:endParaRPr lang="en-CA" dirty="0"/>
          </a:p>
        </p:txBody>
      </p:sp>
      <p:sp>
        <p:nvSpPr>
          <p:cNvPr id="4" name="Footer Placeholder 3">
            <a:extLst>
              <a:ext uri="{FF2B5EF4-FFF2-40B4-BE49-F238E27FC236}">
                <a16:creationId xmlns:a16="http://schemas.microsoft.com/office/drawing/2014/main" id="{96107A41-F050-4A0D-A41E-0E813ACFF71E}"/>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04DE0B2F-9A29-4D0A-B93C-0044C4749CC3}"/>
              </a:ext>
            </a:extLst>
          </p:cNvPr>
          <p:cNvSpPr>
            <a:spLocks noGrp="1"/>
          </p:cNvSpPr>
          <p:nvPr>
            <p:ph type="sldNum" sz="quarter" idx="12"/>
          </p:nvPr>
        </p:nvSpPr>
        <p:spPr/>
        <p:txBody>
          <a:bodyPr/>
          <a:lstStyle/>
          <a:p>
            <a:pPr>
              <a:defRPr/>
            </a:pPr>
            <a:fld id="{77EF9825-4C23-4085-A4E3-B5565466BD91}" type="slidenum">
              <a:rPr lang="en-US" smtClean="0"/>
              <a:t>37</a:t>
            </a:fld>
            <a:endParaRPr lang="en-US" dirty="0"/>
          </a:p>
        </p:txBody>
      </p:sp>
    </p:spTree>
    <p:extLst>
      <p:ext uri="{BB962C8B-B14F-4D97-AF65-F5344CB8AC3E}">
        <p14:creationId xmlns:p14="http://schemas.microsoft.com/office/powerpoint/2010/main" val="3307385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C4867-AB8F-4913-A454-0C73C04EAACA}"/>
              </a:ext>
            </a:extLst>
          </p:cNvPr>
          <p:cNvSpPr>
            <a:spLocks noGrp="1"/>
          </p:cNvSpPr>
          <p:nvPr>
            <p:ph type="title"/>
          </p:nvPr>
        </p:nvSpPr>
        <p:spPr/>
        <p:txBody>
          <a:bodyPr/>
          <a:lstStyle/>
          <a:p>
            <a:r>
              <a:rPr lang="en-US" dirty="0"/>
              <a:t>Security Testing</a:t>
            </a:r>
            <a:endParaRPr lang="en-CA" dirty="0"/>
          </a:p>
        </p:txBody>
      </p:sp>
      <p:sp>
        <p:nvSpPr>
          <p:cNvPr id="3" name="Content Placeholder 2">
            <a:extLst>
              <a:ext uri="{FF2B5EF4-FFF2-40B4-BE49-F238E27FC236}">
                <a16:creationId xmlns:a16="http://schemas.microsoft.com/office/drawing/2014/main" id="{6491F06C-D5A7-4BBB-B7A1-447FE2E1198B}"/>
              </a:ext>
            </a:extLst>
          </p:cNvPr>
          <p:cNvSpPr>
            <a:spLocks noGrp="1"/>
          </p:cNvSpPr>
          <p:nvPr>
            <p:ph idx="1"/>
          </p:nvPr>
        </p:nvSpPr>
        <p:spPr>
          <a:xfrm>
            <a:off x="232476" y="1059471"/>
            <a:ext cx="8902700" cy="6828450"/>
          </a:xfrm>
        </p:spPr>
        <p:txBody>
          <a:bodyPr/>
          <a:lstStyle/>
          <a:p>
            <a:r>
              <a:rPr lang="en-US" dirty="0"/>
              <a:t>Done throughout the system lifecycle</a:t>
            </a:r>
          </a:p>
          <a:p>
            <a:pPr lvl="1"/>
            <a:r>
              <a:rPr lang="en-US" dirty="0" err="1"/>
              <a:t>DevSecOps</a:t>
            </a:r>
            <a:r>
              <a:rPr lang="en-US" dirty="0"/>
              <a:t> assumes continuous testing</a:t>
            </a:r>
          </a:p>
          <a:p>
            <a:r>
              <a:rPr lang="en-US" dirty="0"/>
              <a:t>Tiger teams are testing teams designed to act like an attacker and defeat the organization’s security measures</a:t>
            </a:r>
          </a:p>
          <a:p>
            <a:pPr lvl="1"/>
            <a:r>
              <a:rPr lang="en-US" dirty="0"/>
              <a:t>Also referred to as red teams</a:t>
            </a:r>
          </a:p>
          <a:p>
            <a:r>
              <a:rPr lang="en-US" dirty="0"/>
              <a:t>There are two types:</a:t>
            </a:r>
          </a:p>
          <a:p>
            <a:pPr lvl="1"/>
            <a:r>
              <a:rPr lang="en-US" dirty="0"/>
              <a:t>Internal: these are permanent teams that already know the security measures in place</a:t>
            </a:r>
          </a:p>
          <a:p>
            <a:pPr lvl="1"/>
            <a:r>
              <a:rPr lang="en-US" dirty="0"/>
              <a:t>External: these are teams that simulate attackers with no knowledge of the security except what a real attacker could figure out</a:t>
            </a:r>
          </a:p>
          <a:p>
            <a:r>
              <a:rPr lang="en-US" dirty="0"/>
              <a:t>External teams can often do social engineering exploits that internal teams cannot</a:t>
            </a:r>
          </a:p>
          <a:p>
            <a:r>
              <a:rPr lang="en-US" dirty="0"/>
              <a:t>External teams often find novel ways to exploit a system that internal </a:t>
            </a:r>
            <a:r>
              <a:rPr lang="en-US"/>
              <a:t>teams overlook</a:t>
            </a:r>
            <a:endParaRPr lang="en-US" dirty="0"/>
          </a:p>
          <a:p>
            <a:pPr lvl="1"/>
            <a:endParaRPr lang="en-US" dirty="0"/>
          </a:p>
          <a:p>
            <a:pPr lvl="1"/>
            <a:endParaRPr lang="en-CA" dirty="0"/>
          </a:p>
        </p:txBody>
      </p:sp>
      <p:sp>
        <p:nvSpPr>
          <p:cNvPr id="4" name="Footer Placeholder 3">
            <a:extLst>
              <a:ext uri="{FF2B5EF4-FFF2-40B4-BE49-F238E27FC236}">
                <a16:creationId xmlns:a16="http://schemas.microsoft.com/office/drawing/2014/main" id="{96107A41-F050-4A0D-A41E-0E813ACFF71E}"/>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04DE0B2F-9A29-4D0A-B93C-0044C4749CC3}"/>
              </a:ext>
            </a:extLst>
          </p:cNvPr>
          <p:cNvSpPr>
            <a:spLocks noGrp="1"/>
          </p:cNvSpPr>
          <p:nvPr>
            <p:ph type="sldNum" sz="quarter" idx="12"/>
          </p:nvPr>
        </p:nvSpPr>
        <p:spPr/>
        <p:txBody>
          <a:bodyPr/>
          <a:lstStyle/>
          <a:p>
            <a:pPr>
              <a:defRPr/>
            </a:pPr>
            <a:fld id="{77EF9825-4C23-4085-A4E3-B5565466BD91}" type="slidenum">
              <a:rPr lang="en-US" smtClean="0"/>
              <a:t>38</a:t>
            </a:fld>
            <a:endParaRPr lang="en-US" dirty="0"/>
          </a:p>
        </p:txBody>
      </p:sp>
    </p:spTree>
    <p:extLst>
      <p:ext uri="{BB962C8B-B14F-4D97-AF65-F5344CB8AC3E}">
        <p14:creationId xmlns:p14="http://schemas.microsoft.com/office/powerpoint/2010/main" val="2535519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8D54-FA73-489A-85A4-D28D8DBD722C}"/>
              </a:ext>
            </a:extLst>
          </p:cNvPr>
          <p:cNvSpPr>
            <a:spLocks noGrp="1"/>
          </p:cNvSpPr>
          <p:nvPr>
            <p:ph type="title"/>
          </p:nvPr>
        </p:nvSpPr>
        <p:spPr/>
        <p:txBody>
          <a:bodyPr/>
          <a:lstStyle/>
          <a:p>
            <a:r>
              <a:rPr lang="en-US" dirty="0"/>
              <a:t>IoT Foundation Best Practices</a:t>
            </a:r>
            <a:endParaRPr lang="en-CA" dirty="0"/>
          </a:p>
        </p:txBody>
      </p:sp>
      <p:sp>
        <p:nvSpPr>
          <p:cNvPr id="3" name="Content Placeholder 2">
            <a:extLst>
              <a:ext uri="{FF2B5EF4-FFF2-40B4-BE49-F238E27FC236}">
                <a16:creationId xmlns:a16="http://schemas.microsoft.com/office/drawing/2014/main" id="{7C0464F6-36EB-489F-B326-4F950BEB339D}"/>
              </a:ext>
            </a:extLst>
          </p:cNvPr>
          <p:cNvSpPr>
            <a:spLocks noGrp="1"/>
          </p:cNvSpPr>
          <p:nvPr>
            <p:ph idx="1"/>
          </p:nvPr>
        </p:nvSpPr>
        <p:spPr/>
        <p:txBody>
          <a:bodyPr>
            <a:normAutofit/>
          </a:bodyPr>
          <a:lstStyle/>
          <a:p>
            <a:r>
              <a:rPr lang="en-US" dirty="0"/>
              <a:t>Classification of Data</a:t>
            </a:r>
          </a:p>
          <a:p>
            <a:r>
              <a:rPr lang="en-US" dirty="0"/>
              <a:t>Physical Security</a:t>
            </a:r>
          </a:p>
          <a:p>
            <a:r>
              <a:rPr lang="en-US" dirty="0"/>
              <a:t>Device Secure Boot</a:t>
            </a:r>
          </a:p>
          <a:p>
            <a:r>
              <a:rPr lang="en-US" dirty="0"/>
              <a:t>Secure Operating System</a:t>
            </a:r>
          </a:p>
          <a:p>
            <a:r>
              <a:rPr lang="en-US" dirty="0"/>
              <a:t>Application Security</a:t>
            </a:r>
          </a:p>
          <a:p>
            <a:r>
              <a:rPr lang="en-US" dirty="0"/>
              <a:t>Credential Management</a:t>
            </a:r>
          </a:p>
          <a:p>
            <a:r>
              <a:rPr lang="en-US" dirty="0"/>
              <a:t>Encryption</a:t>
            </a:r>
          </a:p>
          <a:p>
            <a:r>
              <a:rPr lang="en-US" dirty="0"/>
              <a:t>Network Connections</a:t>
            </a:r>
          </a:p>
          <a:p>
            <a:r>
              <a:rPr lang="en-US" dirty="0"/>
              <a:t>Secure Software Updates</a:t>
            </a:r>
          </a:p>
          <a:p>
            <a:r>
              <a:rPr lang="en-US" dirty="0"/>
              <a:t>Logging</a:t>
            </a:r>
          </a:p>
          <a:p>
            <a:r>
              <a:rPr lang="en-US" dirty="0"/>
              <a:t>Software Update Policy</a:t>
            </a:r>
          </a:p>
          <a:p>
            <a:r>
              <a:rPr lang="en-US" dirty="0"/>
              <a:t>Assessing a Secure Boot Process</a:t>
            </a:r>
          </a:p>
          <a:p>
            <a:r>
              <a:rPr lang="en-US" dirty="0"/>
              <a:t>Software Image and Update</a:t>
            </a:r>
          </a:p>
          <a:p>
            <a:r>
              <a:rPr lang="en-US" dirty="0"/>
              <a:t>Side Channel Attacks</a:t>
            </a:r>
            <a:endParaRPr lang="en-CA" dirty="0"/>
          </a:p>
        </p:txBody>
      </p:sp>
      <p:sp>
        <p:nvSpPr>
          <p:cNvPr id="4" name="Footer Placeholder 3">
            <a:extLst>
              <a:ext uri="{FF2B5EF4-FFF2-40B4-BE49-F238E27FC236}">
                <a16:creationId xmlns:a16="http://schemas.microsoft.com/office/drawing/2014/main" id="{740AA03C-C9C7-4F5D-8840-AE82E857BF30}"/>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98D47AEF-DFBA-42E6-82BC-9534BD4B989A}"/>
              </a:ext>
            </a:extLst>
          </p:cNvPr>
          <p:cNvSpPr>
            <a:spLocks noGrp="1"/>
          </p:cNvSpPr>
          <p:nvPr>
            <p:ph type="sldNum" sz="quarter" idx="12"/>
          </p:nvPr>
        </p:nvSpPr>
        <p:spPr/>
        <p:txBody>
          <a:bodyPr/>
          <a:lstStyle/>
          <a:p>
            <a:pPr>
              <a:defRPr/>
            </a:pPr>
            <a:fld id="{77EF9825-4C23-4085-A4E3-B5565466BD91}" type="slidenum">
              <a:rPr lang="en-US" smtClean="0"/>
              <a:t>4</a:t>
            </a:fld>
            <a:endParaRPr lang="en-US" dirty="0"/>
          </a:p>
        </p:txBody>
      </p:sp>
    </p:spTree>
    <p:extLst>
      <p:ext uri="{BB962C8B-B14F-4D97-AF65-F5344CB8AC3E}">
        <p14:creationId xmlns:p14="http://schemas.microsoft.com/office/powerpoint/2010/main" val="2406521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8D54-FA73-489A-85A4-D28D8DBD722C}"/>
              </a:ext>
            </a:extLst>
          </p:cNvPr>
          <p:cNvSpPr>
            <a:spLocks noGrp="1"/>
          </p:cNvSpPr>
          <p:nvPr>
            <p:ph type="title"/>
          </p:nvPr>
        </p:nvSpPr>
        <p:spPr/>
        <p:txBody>
          <a:bodyPr/>
          <a:lstStyle/>
          <a:p>
            <a:r>
              <a:rPr lang="en-US" dirty="0"/>
              <a:t>Classification of Data</a:t>
            </a:r>
            <a:endParaRPr lang="en-CA" dirty="0"/>
          </a:p>
        </p:txBody>
      </p:sp>
      <p:sp>
        <p:nvSpPr>
          <p:cNvPr id="3" name="Content Placeholder 2">
            <a:extLst>
              <a:ext uri="{FF2B5EF4-FFF2-40B4-BE49-F238E27FC236}">
                <a16:creationId xmlns:a16="http://schemas.microsoft.com/office/drawing/2014/main" id="{7C0464F6-36EB-489F-B326-4F950BEB339D}"/>
              </a:ext>
            </a:extLst>
          </p:cNvPr>
          <p:cNvSpPr>
            <a:spLocks noGrp="1"/>
          </p:cNvSpPr>
          <p:nvPr>
            <p:ph idx="1"/>
          </p:nvPr>
        </p:nvSpPr>
        <p:spPr/>
        <p:txBody>
          <a:bodyPr>
            <a:normAutofit/>
          </a:bodyPr>
          <a:lstStyle/>
          <a:p>
            <a:r>
              <a:rPr lang="en-CA" dirty="0"/>
              <a:t>Define a data classification scheme and document it</a:t>
            </a:r>
          </a:p>
          <a:p>
            <a:pPr lvl="1"/>
            <a:r>
              <a:rPr lang="en-US" dirty="0"/>
              <a:t>Defines classes or levels of sensitivity for data</a:t>
            </a:r>
          </a:p>
          <a:p>
            <a:pPr lvl="1"/>
            <a:r>
              <a:rPr lang="en-US" dirty="0"/>
              <a:t>Ensures right level of security is implemented</a:t>
            </a:r>
          </a:p>
          <a:p>
            <a:pPr lvl="1"/>
            <a:r>
              <a:rPr lang="en-US" dirty="0"/>
              <a:t>Ensures compliance with legal regulations</a:t>
            </a:r>
          </a:p>
          <a:p>
            <a:r>
              <a:rPr lang="en-US" dirty="0"/>
              <a:t>Assess every item of data stored, processed, transmitted or received by a device</a:t>
            </a:r>
          </a:p>
          <a:p>
            <a:pPr lvl="1"/>
            <a:r>
              <a:rPr lang="en-US" dirty="0"/>
              <a:t>Apply a data classification rating to each item</a:t>
            </a:r>
          </a:p>
          <a:p>
            <a:pPr lvl="1"/>
            <a:r>
              <a:rPr lang="en-US" dirty="0"/>
              <a:t>Collections of data may be more sensitive than individual items and may be classified differently</a:t>
            </a:r>
          </a:p>
          <a:p>
            <a:r>
              <a:rPr lang="en-US" dirty="0"/>
              <a:t>Ensure the security design protects every data item and collections of items against unauthorized viewing, changing or deletion, to at least its classification rating or higher</a:t>
            </a:r>
          </a:p>
          <a:p>
            <a:r>
              <a:rPr lang="en-US" dirty="0"/>
              <a:t>When documenting the security design, also document the data items, their classification and the security design features that protect them</a:t>
            </a:r>
          </a:p>
          <a:p>
            <a:endParaRPr lang="en-US" dirty="0"/>
          </a:p>
          <a:p>
            <a:pPr lvl="1"/>
            <a:endParaRPr lang="en-CA" dirty="0"/>
          </a:p>
        </p:txBody>
      </p:sp>
      <p:sp>
        <p:nvSpPr>
          <p:cNvPr id="4" name="Footer Placeholder 3">
            <a:extLst>
              <a:ext uri="{FF2B5EF4-FFF2-40B4-BE49-F238E27FC236}">
                <a16:creationId xmlns:a16="http://schemas.microsoft.com/office/drawing/2014/main" id="{740AA03C-C9C7-4F5D-8840-AE82E857BF30}"/>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98D47AEF-DFBA-42E6-82BC-9534BD4B989A}"/>
              </a:ext>
            </a:extLst>
          </p:cNvPr>
          <p:cNvSpPr>
            <a:spLocks noGrp="1"/>
          </p:cNvSpPr>
          <p:nvPr>
            <p:ph type="sldNum" sz="quarter" idx="12"/>
          </p:nvPr>
        </p:nvSpPr>
        <p:spPr/>
        <p:txBody>
          <a:bodyPr/>
          <a:lstStyle/>
          <a:p>
            <a:pPr>
              <a:defRPr/>
            </a:pPr>
            <a:fld id="{77EF9825-4C23-4085-A4E3-B5565466BD91}" type="slidenum">
              <a:rPr lang="en-US" smtClean="0"/>
              <a:t>5</a:t>
            </a:fld>
            <a:endParaRPr lang="en-US" dirty="0"/>
          </a:p>
        </p:txBody>
      </p:sp>
    </p:spTree>
    <p:extLst>
      <p:ext uri="{BB962C8B-B14F-4D97-AF65-F5344CB8AC3E}">
        <p14:creationId xmlns:p14="http://schemas.microsoft.com/office/powerpoint/2010/main" val="229887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8D54-FA73-489A-85A4-D28D8DBD722C}"/>
              </a:ext>
            </a:extLst>
          </p:cNvPr>
          <p:cNvSpPr>
            <a:spLocks noGrp="1"/>
          </p:cNvSpPr>
          <p:nvPr>
            <p:ph type="title"/>
          </p:nvPr>
        </p:nvSpPr>
        <p:spPr/>
        <p:txBody>
          <a:bodyPr/>
          <a:lstStyle/>
          <a:p>
            <a:r>
              <a:rPr lang="en-US" dirty="0"/>
              <a:t>Physical Security</a:t>
            </a:r>
            <a:endParaRPr lang="en-CA" dirty="0"/>
          </a:p>
        </p:txBody>
      </p:sp>
      <p:sp>
        <p:nvSpPr>
          <p:cNvPr id="3" name="Content Placeholder 2">
            <a:extLst>
              <a:ext uri="{FF2B5EF4-FFF2-40B4-BE49-F238E27FC236}">
                <a16:creationId xmlns:a16="http://schemas.microsoft.com/office/drawing/2014/main" id="{7C0464F6-36EB-489F-B326-4F950BEB339D}"/>
              </a:ext>
            </a:extLst>
          </p:cNvPr>
          <p:cNvSpPr>
            <a:spLocks noGrp="1"/>
          </p:cNvSpPr>
          <p:nvPr>
            <p:ph idx="1"/>
          </p:nvPr>
        </p:nvSpPr>
        <p:spPr/>
        <p:txBody>
          <a:bodyPr>
            <a:normAutofit/>
          </a:bodyPr>
          <a:lstStyle/>
          <a:p>
            <a:r>
              <a:rPr lang="en-US" dirty="0"/>
              <a:t>IoT devices are often deployed in easily accessible locations</a:t>
            </a:r>
          </a:p>
          <a:p>
            <a:pPr lvl="1"/>
            <a:r>
              <a:rPr lang="en-US" dirty="0"/>
              <a:t>Increases risk of physical damage, tampering with switches and making connections to management, debugging and test ports</a:t>
            </a:r>
          </a:p>
          <a:p>
            <a:r>
              <a:rPr lang="en-US" dirty="0"/>
              <a:t>Secure devices by physically barring access and removing all means of unwanted connection</a:t>
            </a:r>
          </a:p>
          <a:p>
            <a:r>
              <a:rPr lang="en-US" dirty="0"/>
              <a:t>Any interface used for administration or test purposes during development should be removed from a production device, disabled or made physically inaccessible</a:t>
            </a:r>
          </a:p>
          <a:p>
            <a:r>
              <a:rPr lang="en-US" dirty="0"/>
              <a:t>All test access points on production units must be disabled or locked</a:t>
            </a:r>
          </a:p>
          <a:p>
            <a:r>
              <a:rPr lang="en-US" dirty="0"/>
              <a:t>Necessary administration ports must have effective access controls</a:t>
            </a:r>
          </a:p>
          <a:p>
            <a:pPr lvl="1"/>
            <a:r>
              <a:rPr lang="en-US" dirty="0"/>
              <a:t>Strong credential management, </a:t>
            </a:r>
          </a:p>
          <a:p>
            <a:pPr lvl="1"/>
            <a:r>
              <a:rPr lang="en-US" dirty="0"/>
              <a:t>Restricted ports</a:t>
            </a:r>
          </a:p>
          <a:p>
            <a:pPr lvl="1"/>
            <a:r>
              <a:rPr lang="en-US" dirty="0"/>
              <a:t>Secure protocols etc.</a:t>
            </a:r>
          </a:p>
          <a:p>
            <a:pPr lvl="1"/>
            <a:endParaRPr lang="en-CA" dirty="0"/>
          </a:p>
        </p:txBody>
      </p:sp>
      <p:sp>
        <p:nvSpPr>
          <p:cNvPr id="4" name="Footer Placeholder 3">
            <a:extLst>
              <a:ext uri="{FF2B5EF4-FFF2-40B4-BE49-F238E27FC236}">
                <a16:creationId xmlns:a16="http://schemas.microsoft.com/office/drawing/2014/main" id="{740AA03C-C9C7-4F5D-8840-AE82E857BF30}"/>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98D47AEF-DFBA-42E6-82BC-9534BD4B989A}"/>
              </a:ext>
            </a:extLst>
          </p:cNvPr>
          <p:cNvSpPr>
            <a:spLocks noGrp="1"/>
          </p:cNvSpPr>
          <p:nvPr>
            <p:ph type="sldNum" sz="quarter" idx="12"/>
          </p:nvPr>
        </p:nvSpPr>
        <p:spPr/>
        <p:txBody>
          <a:bodyPr/>
          <a:lstStyle/>
          <a:p>
            <a:pPr>
              <a:defRPr/>
            </a:pPr>
            <a:fld id="{77EF9825-4C23-4085-A4E3-B5565466BD91}" type="slidenum">
              <a:rPr lang="en-US" smtClean="0"/>
              <a:t>6</a:t>
            </a:fld>
            <a:endParaRPr lang="en-US" dirty="0"/>
          </a:p>
        </p:txBody>
      </p:sp>
    </p:spTree>
    <p:extLst>
      <p:ext uri="{BB962C8B-B14F-4D97-AF65-F5344CB8AC3E}">
        <p14:creationId xmlns:p14="http://schemas.microsoft.com/office/powerpoint/2010/main" val="260872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8D54-FA73-489A-85A4-D28D8DBD722C}"/>
              </a:ext>
            </a:extLst>
          </p:cNvPr>
          <p:cNvSpPr>
            <a:spLocks noGrp="1"/>
          </p:cNvSpPr>
          <p:nvPr>
            <p:ph type="title"/>
          </p:nvPr>
        </p:nvSpPr>
        <p:spPr/>
        <p:txBody>
          <a:bodyPr/>
          <a:lstStyle/>
          <a:p>
            <a:r>
              <a:rPr lang="en-US" dirty="0"/>
              <a:t>Physical Security</a:t>
            </a:r>
            <a:endParaRPr lang="en-CA" dirty="0"/>
          </a:p>
        </p:txBody>
      </p:sp>
      <p:sp>
        <p:nvSpPr>
          <p:cNvPr id="3" name="Content Placeholder 2">
            <a:extLst>
              <a:ext uri="{FF2B5EF4-FFF2-40B4-BE49-F238E27FC236}">
                <a16:creationId xmlns:a16="http://schemas.microsoft.com/office/drawing/2014/main" id="{7C0464F6-36EB-489F-B326-4F950BEB339D}"/>
              </a:ext>
            </a:extLst>
          </p:cNvPr>
          <p:cNvSpPr>
            <a:spLocks noGrp="1"/>
          </p:cNvSpPr>
          <p:nvPr>
            <p:ph idx="1"/>
          </p:nvPr>
        </p:nvSpPr>
        <p:spPr/>
        <p:txBody>
          <a:bodyPr>
            <a:normAutofit/>
          </a:bodyPr>
          <a:lstStyle/>
          <a:p>
            <a:r>
              <a:rPr lang="en-US" dirty="0"/>
              <a:t>Device circuitry should physically inaccessible to tampering</a:t>
            </a:r>
          </a:p>
          <a:p>
            <a:pPr lvl="1"/>
            <a:r>
              <a:rPr lang="en-US" dirty="0"/>
              <a:t>e.g. epoxy chips to circuit  board, resin encapsulation, hiding data and address lines under these components etc.</a:t>
            </a:r>
          </a:p>
          <a:p>
            <a:r>
              <a:rPr lang="en-US" dirty="0"/>
              <a:t>Secure protective casing and mounting options for deployment of devices in exposed locations</a:t>
            </a:r>
          </a:p>
          <a:p>
            <a:r>
              <a:rPr lang="en-US" dirty="0"/>
              <a:t>To identify possible problems in the supply chain, make the device and packaging “tamper evident”</a:t>
            </a:r>
          </a:p>
          <a:p>
            <a:r>
              <a:rPr lang="en-US" dirty="0"/>
              <a:t>Shield against side-channel attacks</a:t>
            </a:r>
          </a:p>
          <a:p>
            <a:pPr lvl="1"/>
            <a:r>
              <a:rPr lang="en-US" dirty="0"/>
              <a:t>E.g. monitoring of power consumption or temperature</a:t>
            </a:r>
          </a:p>
          <a:p>
            <a:endParaRPr lang="en-CA" dirty="0"/>
          </a:p>
        </p:txBody>
      </p:sp>
      <p:sp>
        <p:nvSpPr>
          <p:cNvPr id="4" name="Footer Placeholder 3">
            <a:extLst>
              <a:ext uri="{FF2B5EF4-FFF2-40B4-BE49-F238E27FC236}">
                <a16:creationId xmlns:a16="http://schemas.microsoft.com/office/drawing/2014/main" id="{740AA03C-C9C7-4F5D-8840-AE82E857BF30}"/>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98D47AEF-DFBA-42E6-82BC-9534BD4B989A}"/>
              </a:ext>
            </a:extLst>
          </p:cNvPr>
          <p:cNvSpPr>
            <a:spLocks noGrp="1"/>
          </p:cNvSpPr>
          <p:nvPr>
            <p:ph type="sldNum" sz="quarter" idx="12"/>
          </p:nvPr>
        </p:nvSpPr>
        <p:spPr/>
        <p:txBody>
          <a:bodyPr/>
          <a:lstStyle/>
          <a:p>
            <a:pPr>
              <a:defRPr/>
            </a:pPr>
            <a:fld id="{77EF9825-4C23-4085-A4E3-B5565466BD91}" type="slidenum">
              <a:rPr lang="en-US" smtClean="0"/>
              <a:t>7</a:t>
            </a:fld>
            <a:endParaRPr lang="en-US" dirty="0"/>
          </a:p>
        </p:txBody>
      </p:sp>
    </p:spTree>
    <p:extLst>
      <p:ext uri="{BB962C8B-B14F-4D97-AF65-F5344CB8AC3E}">
        <p14:creationId xmlns:p14="http://schemas.microsoft.com/office/powerpoint/2010/main" val="1706535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8D54-FA73-489A-85A4-D28D8DBD722C}"/>
              </a:ext>
            </a:extLst>
          </p:cNvPr>
          <p:cNvSpPr>
            <a:spLocks noGrp="1"/>
          </p:cNvSpPr>
          <p:nvPr>
            <p:ph type="title"/>
          </p:nvPr>
        </p:nvSpPr>
        <p:spPr/>
        <p:txBody>
          <a:bodyPr/>
          <a:lstStyle/>
          <a:p>
            <a:r>
              <a:rPr lang="en-US" dirty="0"/>
              <a:t>Device Secure Boot</a:t>
            </a:r>
            <a:endParaRPr lang="en-CA" dirty="0"/>
          </a:p>
        </p:txBody>
      </p:sp>
      <p:sp>
        <p:nvSpPr>
          <p:cNvPr id="3" name="Content Placeholder 2">
            <a:extLst>
              <a:ext uri="{FF2B5EF4-FFF2-40B4-BE49-F238E27FC236}">
                <a16:creationId xmlns:a16="http://schemas.microsoft.com/office/drawing/2014/main" id="{7C0464F6-36EB-489F-B326-4F950BEB339D}"/>
              </a:ext>
            </a:extLst>
          </p:cNvPr>
          <p:cNvSpPr>
            <a:spLocks noGrp="1"/>
          </p:cNvSpPr>
          <p:nvPr>
            <p:ph idx="1"/>
          </p:nvPr>
        </p:nvSpPr>
        <p:spPr/>
        <p:txBody>
          <a:bodyPr>
            <a:normAutofit/>
          </a:bodyPr>
          <a:lstStyle/>
          <a:p>
            <a:r>
              <a:rPr lang="en-US" dirty="0"/>
              <a:t>Uses a staged boot sequence to minimize risk</a:t>
            </a:r>
          </a:p>
          <a:p>
            <a:pPr lvl="1"/>
            <a:r>
              <a:rPr lang="en-US" dirty="0"/>
              <a:t>Every stage is checked for validity before initializing</a:t>
            </a:r>
          </a:p>
          <a:p>
            <a:pPr lvl="1"/>
            <a:r>
              <a:rPr lang="en-US" dirty="0"/>
              <a:t>Minimizes risk of rogue code being run at boot time</a:t>
            </a:r>
          </a:p>
          <a:p>
            <a:r>
              <a:rPr lang="en-US" dirty="0"/>
              <a:t>Ensure a ROM-based secure boot function is always used</a:t>
            </a:r>
          </a:p>
          <a:p>
            <a:r>
              <a:rPr lang="en-US" dirty="0"/>
              <a:t>Use a hardware-based tamper-resistant capability</a:t>
            </a:r>
          </a:p>
          <a:p>
            <a:pPr lvl="1"/>
            <a:r>
              <a:rPr lang="en-US" dirty="0"/>
              <a:t> E.g. Secure Access Module (SAM) or Trusted Platform Module (TPM)</a:t>
            </a:r>
          </a:p>
          <a:p>
            <a:pPr lvl="1"/>
            <a:r>
              <a:rPr lang="en-US" dirty="0"/>
              <a:t>Stores crucial data items and runs the trusted authentication and cryptographic functions required for the boot process. </a:t>
            </a:r>
          </a:p>
          <a:p>
            <a:pPr lvl="1"/>
            <a:r>
              <a:rPr lang="en-US" dirty="0"/>
              <a:t>Must hold the read-only first stage of the bootloader and all other data required to verify the authenticity of firmware</a:t>
            </a:r>
          </a:p>
          <a:p>
            <a:r>
              <a:rPr lang="en-US" dirty="0"/>
              <a:t>Check each stage of boot code is valid and trusted immediately before execution</a:t>
            </a:r>
          </a:p>
          <a:p>
            <a:pPr lvl="1"/>
            <a:r>
              <a:rPr lang="en-US" dirty="0"/>
              <a:t> Reduces the risk of TOCTOU attacks (Time of Check to Time of Use)</a:t>
            </a:r>
            <a:endParaRPr lang="en-CA" dirty="0"/>
          </a:p>
        </p:txBody>
      </p:sp>
      <p:sp>
        <p:nvSpPr>
          <p:cNvPr id="4" name="Footer Placeholder 3">
            <a:extLst>
              <a:ext uri="{FF2B5EF4-FFF2-40B4-BE49-F238E27FC236}">
                <a16:creationId xmlns:a16="http://schemas.microsoft.com/office/drawing/2014/main" id="{740AA03C-C9C7-4F5D-8840-AE82E857BF30}"/>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98D47AEF-DFBA-42E6-82BC-9534BD4B989A}"/>
              </a:ext>
            </a:extLst>
          </p:cNvPr>
          <p:cNvSpPr>
            <a:spLocks noGrp="1"/>
          </p:cNvSpPr>
          <p:nvPr>
            <p:ph type="sldNum" sz="quarter" idx="12"/>
          </p:nvPr>
        </p:nvSpPr>
        <p:spPr/>
        <p:txBody>
          <a:bodyPr/>
          <a:lstStyle/>
          <a:p>
            <a:pPr>
              <a:defRPr/>
            </a:pPr>
            <a:fld id="{77EF9825-4C23-4085-A4E3-B5565466BD91}" type="slidenum">
              <a:rPr lang="en-US" smtClean="0"/>
              <a:t>8</a:t>
            </a:fld>
            <a:endParaRPr lang="en-US" dirty="0"/>
          </a:p>
        </p:txBody>
      </p:sp>
    </p:spTree>
    <p:extLst>
      <p:ext uri="{BB962C8B-B14F-4D97-AF65-F5344CB8AC3E}">
        <p14:creationId xmlns:p14="http://schemas.microsoft.com/office/powerpoint/2010/main" val="1336974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8D54-FA73-489A-85A4-D28D8DBD722C}"/>
              </a:ext>
            </a:extLst>
          </p:cNvPr>
          <p:cNvSpPr>
            <a:spLocks noGrp="1"/>
          </p:cNvSpPr>
          <p:nvPr>
            <p:ph type="title"/>
          </p:nvPr>
        </p:nvSpPr>
        <p:spPr/>
        <p:txBody>
          <a:bodyPr/>
          <a:lstStyle/>
          <a:p>
            <a:r>
              <a:rPr lang="en-US" dirty="0"/>
              <a:t>Device Secure Boot</a:t>
            </a:r>
            <a:endParaRPr lang="en-CA" dirty="0"/>
          </a:p>
        </p:txBody>
      </p:sp>
      <p:sp>
        <p:nvSpPr>
          <p:cNvPr id="3" name="Content Placeholder 2">
            <a:extLst>
              <a:ext uri="{FF2B5EF4-FFF2-40B4-BE49-F238E27FC236}">
                <a16:creationId xmlns:a16="http://schemas.microsoft.com/office/drawing/2014/main" id="{7C0464F6-36EB-489F-B326-4F950BEB339D}"/>
              </a:ext>
            </a:extLst>
          </p:cNvPr>
          <p:cNvSpPr>
            <a:spLocks noGrp="1"/>
          </p:cNvSpPr>
          <p:nvPr>
            <p:ph idx="1"/>
          </p:nvPr>
        </p:nvSpPr>
        <p:spPr/>
        <p:txBody>
          <a:bodyPr>
            <a:normAutofit/>
          </a:bodyPr>
          <a:lstStyle/>
          <a:p>
            <a:r>
              <a:rPr lang="en-US" dirty="0"/>
              <a:t> At each stage check that only the expected hardware is present and matches the stage’s configuration parameters</a:t>
            </a:r>
          </a:p>
          <a:p>
            <a:r>
              <a:rPr lang="en-US" dirty="0"/>
              <a:t>Do not boot the next stage of device functionality until the previous stage has been successfully booted.</a:t>
            </a:r>
          </a:p>
          <a:p>
            <a:r>
              <a:rPr lang="en-US" dirty="0"/>
              <a:t>Ensure failures at any stage of the boot sequence fail gracefully into a secure state that prevents unauthorized access</a:t>
            </a:r>
          </a:p>
          <a:p>
            <a:r>
              <a:rPr lang="en-US" dirty="0"/>
              <a:t>This applies to the booting up a device, not software that runs of the device – that is covered later</a:t>
            </a:r>
            <a:endParaRPr lang="en-CA" dirty="0"/>
          </a:p>
        </p:txBody>
      </p:sp>
      <p:sp>
        <p:nvSpPr>
          <p:cNvPr id="4" name="Footer Placeholder 3">
            <a:extLst>
              <a:ext uri="{FF2B5EF4-FFF2-40B4-BE49-F238E27FC236}">
                <a16:creationId xmlns:a16="http://schemas.microsoft.com/office/drawing/2014/main" id="{740AA03C-C9C7-4F5D-8840-AE82E857BF30}"/>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98D47AEF-DFBA-42E6-82BC-9534BD4B989A}"/>
              </a:ext>
            </a:extLst>
          </p:cNvPr>
          <p:cNvSpPr>
            <a:spLocks noGrp="1"/>
          </p:cNvSpPr>
          <p:nvPr>
            <p:ph type="sldNum" sz="quarter" idx="12"/>
          </p:nvPr>
        </p:nvSpPr>
        <p:spPr/>
        <p:txBody>
          <a:bodyPr/>
          <a:lstStyle/>
          <a:p>
            <a:pPr>
              <a:defRPr/>
            </a:pPr>
            <a:fld id="{77EF9825-4C23-4085-A4E3-B5565466BD91}" type="slidenum">
              <a:rPr lang="en-US" smtClean="0"/>
              <a:t>9</a:t>
            </a:fld>
            <a:endParaRPr lang="en-US" dirty="0"/>
          </a:p>
        </p:txBody>
      </p:sp>
    </p:spTree>
    <p:extLst>
      <p:ext uri="{BB962C8B-B14F-4D97-AF65-F5344CB8AC3E}">
        <p14:creationId xmlns:p14="http://schemas.microsoft.com/office/powerpoint/2010/main" val="4265546362"/>
      </p:ext>
    </p:extLst>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3813</Words>
  <Application>Microsoft Office PowerPoint</Application>
  <PresentationFormat>Custom</PresentationFormat>
  <Paragraphs>413</Paragraphs>
  <Slides>38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Arial Bold</vt:lpstr>
      <vt:lpstr>Garamond</vt:lpstr>
      <vt:lpstr>Monotype Sorts</vt:lpstr>
      <vt:lpstr>Times New Roman</vt:lpstr>
      <vt:lpstr>Verdana</vt:lpstr>
      <vt:lpstr>Wingdings</vt:lpstr>
      <vt:lpstr>LPc_New</vt:lpstr>
      <vt:lpstr>Security Design</vt:lpstr>
      <vt:lpstr>Secure by Design</vt:lpstr>
      <vt:lpstr>IoT Security Blueprint</vt:lpstr>
      <vt:lpstr>IoT Foundation Best Practices</vt:lpstr>
      <vt:lpstr>Classification of Data</vt:lpstr>
      <vt:lpstr>Physical Security</vt:lpstr>
      <vt:lpstr>Physical Security</vt:lpstr>
      <vt:lpstr>Device Secure Boot</vt:lpstr>
      <vt:lpstr>Device Secure Boot</vt:lpstr>
      <vt:lpstr>Secure Operating System</vt:lpstr>
      <vt:lpstr>Application Security</vt:lpstr>
      <vt:lpstr>Credential Management</vt:lpstr>
      <vt:lpstr>Encryption</vt:lpstr>
      <vt:lpstr>Network Connections</vt:lpstr>
      <vt:lpstr>Software Updates</vt:lpstr>
      <vt:lpstr>Logging</vt:lpstr>
      <vt:lpstr>Software Update Policy</vt:lpstr>
      <vt:lpstr>Secure Boot Process</vt:lpstr>
      <vt:lpstr>Secure Boot Process</vt:lpstr>
      <vt:lpstr>Software Image and Update</vt:lpstr>
      <vt:lpstr>Side Channel Attacks</vt:lpstr>
      <vt:lpstr>Side Channel Attacks</vt:lpstr>
      <vt:lpstr>Security Design</vt:lpstr>
      <vt:lpstr>Secure Development</vt:lpstr>
      <vt:lpstr>The Specification</vt:lpstr>
      <vt:lpstr>Why a Specification?</vt:lpstr>
      <vt:lpstr>Securing the Development Process</vt:lpstr>
      <vt:lpstr>Logic Bomb Examples</vt:lpstr>
      <vt:lpstr>Backdoor Examples</vt:lpstr>
      <vt:lpstr>Surprise Functionality</vt:lpstr>
      <vt:lpstr>Securing the Codebase</vt:lpstr>
      <vt:lpstr>Securing Writing the Code</vt:lpstr>
      <vt:lpstr>Reviews </vt:lpstr>
      <vt:lpstr>Development Standards</vt:lpstr>
      <vt:lpstr>Security Design</vt:lpstr>
      <vt:lpstr>Security Responsibility</vt:lpstr>
      <vt:lpstr>Security Responsibility</vt:lpstr>
      <vt:lpstr>Security Testing</vt:lpstr>
    </vt:vector>
  </TitlesOfParts>
  <Company>Elephant Scale LLC &amp; LearningPatterns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subject>Spark</dc:subject>
  <dc:creator>Elephant Scale</dc:creator>
  <cp:lastModifiedBy>Rod Davison</cp:lastModifiedBy>
  <cp:revision>4214</cp:revision>
  <cp:lastPrinted>2021-11-01T00:40:55Z</cp:lastPrinted>
  <dcterms:created xsi:type="dcterms:W3CDTF">2021-11-01T00:40:55Z</dcterms:created>
  <dcterms:modified xsi:type="dcterms:W3CDTF">2021-11-01T18:43:32Z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