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80" Type="http://schemas.openxmlformats.org/officeDocument/2006/relationships/slide" Target="slides/slide72.xml"/><Relationship Id="rId81" Type="http://schemas.openxmlformats.org/officeDocument/2006/relationships/slide" Target="slides/slide7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a:t>
            </a:r>
            <a:r>
              <a:t> Only the expecting client who has the wrapping token can unwrap this secret</a:t>
            </a:r>
            <a:r>
              <a:t> Any Vault response can be distributed using the response wrapping</a:t>
            </a:r>
            <a:r>
              <a:t> Benefits of using the response wrapping:</a:t>
            </a:r>
          </a:p>
          <a:p>
            <a:r>
              <a:t> It provides cover by ensuring that the value being transmitted across the wire is not the actual secret. It's a reference to the secret.</a:t>
            </a:r>
            <a:r>
              <a:t> It provides malfeasance detection by ensuring that only a single party can ever unwrap the token and see what's inside</a:t>
            </a:r>
            <a:r>
              <a:t> It limits the lifetime of the secret exposure</a:t>
            </a:r>
            <a:r>
              <a:t>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idx="5" sz="quarter"/>
          </p:nvPr>
        </p:nvSpPr>
        <p:spPr/>
      </p:sp>
      <p:sp>
        <p:nvSpPr>
          <p:cNvPr id="4" name="Notes Placeholder 3"/>
          <p:cNvSpPr>
            <a:spLocks noGrp="1"/>
          </p:cNvSpPr>
          <p:nvPr>
            <p:ph type="body" idx="3" sz="quarter"/>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notesSlide" Target="../notesSlides/notesSlid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notesSlide" Target="../notesSlides/notesSlide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notesSlide" Target="../notesSlides/notesSlide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notesSlide" Target="../notesSlides/notesSlide2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2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notesSlide" Target="../notesSlides/notesSlide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notesSlide" Target="../notesSlides/notesSlide2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notesSlide" Target="../notesSlides/notesSlide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3.png"/><Relationship Id="rId4" Type="http://schemas.openxmlformats.org/officeDocument/2006/relationships/notesSlide" Target="../notesSlides/notesSlide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4.png"/><Relationship Id="rId4" Type="http://schemas.openxmlformats.org/officeDocument/2006/relationships/notesSlide" Target="../notesSlides/notesSlide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 Id="rId3" Type="http://schemas.openxmlformats.org/officeDocument/2006/relationships/notesSlide" Target="../notesSlides/notesSlide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36.png"/><Relationship Id="rId4" Type="http://schemas.openxmlformats.org/officeDocument/2006/relationships/notesSlide" Target="../notesSlides/notesSlide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notesSlide" Target="../notesSlides/notesSlide3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 Id="rId3" Type="http://schemas.openxmlformats.org/officeDocument/2006/relationships/notesSlide" Target="../notesSlides/notesSlide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notesSlide" Target="../notesSlides/notesSlide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1"/>
          </p:cNvSpPr>
          <p:nvPr>
            <p:ph type="ctrTitle" sz="quarter"/>
          </p:nvPr>
        </p:nvSpPr>
        <p:spPr/>
        <p:txBody>
          <a:bodyPr wrap="square">
            <a:noAutofit/>
          </a:bodyPr>
          <a:lstStyle/>
          <a:p>
            <a:r>
              <a:rPr sz="4200" b="1" i="0">
                <a:latin typeface="Times New Roman"/>
              </a:rPr>
              <a:t>Vault Configuration</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your entropy sufficient?</a:t>
            </a:r>
          </a:p>
        </p:txBody>
      </p:sp>
      <p:sp>
        <p:nvSpPr>
          <p:cNvPr id="3" name="Content Placeholder 2"/>
          <p:cNvSpPr>
            <a:spLocks noGrp="1"/>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Seal Wrap</a:t>
            </a:r>
          </a:p>
        </p:txBody>
      </p:sp>
      <p:sp>
        <p:nvSpPr>
          <p:cNvPr id="3" name="Content Placeholder 2"/>
          <p:cNvSpPr>
            <a:spLocks noGrp="1"/>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 standard of FIPS 140-2</a:t>
            </a:r>
          </a:p>
        </p:txBody>
      </p:sp>
      <p:sp>
        <p:nvSpPr>
          <p:cNvPr id="3" name="Content Placeholder 2"/>
          <p:cNvSpPr>
            <a:spLocks noGrp="1"/>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rPr b="1"/>
              <a:t>Static secrets
</a:t>
            </a:r>
            <a:r>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Static secrets</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Key/Value Secrets Engine</a:t>
            </a:r>
          </a:p>
        </p:txBody>
      </p:sp>
      <p:sp>
        <p:nvSpPr>
          <p:cNvPr id="3" name="Content Placeholder 2"/>
          <p:cNvSpPr>
            <a:spLocks noGrp="1"/>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Static secret scenario</a:t>
            </a:r>
          </a:p>
        </p:txBody>
      </p:sp>
      <p:sp>
        <p:nvSpPr>
          <p:cNvPr id="3" name="Content Placeholder 2"/>
          <p:cNvSpPr>
            <a:spLocks noGrp="1"/>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Lab: Static Secret</a:t>
            </a:r>
          </a:p>
        </p:txBody>
      </p:sp>
      <p:sp>
        <p:nvSpPr>
          <p:cNvPr id="3" name="Content Placeholder 2"/>
          <p:cNvSpPr>
            <a:spLocks noGrp="1"/>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2"/>
              </a:rPr>
              <a:t> https://github.com/elephantscale/vault-consul-labs-answers/tree/main/lab21</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rPr b="1"/>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Dynamic secrets</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 Database Secrets Engine</a:t>
            </a:r>
          </a:p>
        </p:txBody>
      </p:sp>
      <p:sp>
        <p:nvSpPr>
          <p:cNvPr id="3" name="Content Placeholder 2"/>
          <p:cNvSpPr>
            <a:spLocks noGrp="1"/>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How does Vault encrypt data?
</a:t>
            </a:r>
            <a:r>
              <a:t>Static secrets
</a:t>
            </a:r>
            <a:r>
              <a:t>Dynamic secrets
</a:t>
            </a:r>
            <a:r>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How does Vault encrypt data?</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Dynamic secrets</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1.png"/>
          <p:cNvPicPr>
            <a:picLocks noChangeAspect="1"/>
          </p:cNvPicPr>
          <p:nvPr/>
        </p:nvPicPr>
        <p:blipFill>
          <a:blip r:embed="rId2"/>
          <a:stretch>
            <a:fillRect/>
          </a:stretch>
        </p:blipFill>
        <p:spPr>
          <a:xfrm>
            <a:off x="704088" y="914400"/>
            <a:ext cx="11074400" cy="45466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Postgres</a:t>
            </a:r>
          </a:p>
        </p:txBody>
      </p:sp>
      <p:sp>
        <p:nvSpPr>
          <p:cNvPr id="3" name="Content Placeholder 2"/>
          <p:cNvSpPr>
            <a:spLocks noGrp="1"/>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a:rPr>
              <a:t> docker</a:t>
            </a:r>
            <a:r>
              <a:t> .</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user</a:t>
            </a:r>
          </a:p>
        </p:txBody>
      </p:sp>
      <p:sp>
        <p:nvSpPr>
          <p:cNvPr id="3" name="Content Placeholder 2"/>
          <p:cNvSpPr>
            <a:spLocks noGrp="1"/>
          </p:cNvSpPr>
          <p:nvPr>
            <p:ph idx="1"/>
          </p:nvPr>
        </p:nvSpPr>
        <p:spPr/>
        <p:txBody>
          <a:bodyPr/>
          <a:lstStyle/>
          <a:p>
            <a:r>
              <a:t> Create a Postgres database with a root user named root with the password rootpassword.</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7416800" cy="21209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Talk to DB</a:t>
            </a:r>
          </a:p>
        </p:txBody>
      </p:sp>
      <p:sp>
        <p:nvSpPr>
          <p:cNvPr id="3" name="Content Placeholder 2"/>
          <p:cNvSpPr>
            <a:spLocks noGrp="1"/>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r>
              <a:t> Create a role named ro.</a:t>
            </a:r>
          </a:p>
          <a:p/>
          <a:p>
            <a:r>
              <a:t> Grant the ability to read all tables to the role named ro</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5130800" cy="520700"/>
          </a:xfrm>
          <a:prstGeom prst="rect">
            <a:avLst/>
          </a:prstGeom>
        </p:spPr>
      </p:pic>
      <p:pic>
        <p:nvPicPr>
          <p:cNvPr id="6" name="Picture 5" descr="1.png"/>
          <p:cNvPicPr>
            <a:picLocks noChangeAspect="1"/>
          </p:cNvPicPr>
          <p:nvPr/>
        </p:nvPicPr>
        <p:blipFill>
          <a:blip r:embed="rId3"/>
          <a:stretch>
            <a:fillRect/>
          </a:stretch>
        </p:blipFill>
        <p:spPr>
          <a:xfrm>
            <a:off x="0" y="3986783"/>
            <a:ext cx="4521200" cy="520700"/>
          </a:xfrm>
          <a:prstGeom prst="rect">
            <a:avLst/>
          </a:prstGeom>
        </p:spPr>
      </p:pic>
      <p:pic>
        <p:nvPicPr>
          <p:cNvPr id="7" name="Picture 6" descr="1.png"/>
          <p:cNvPicPr>
            <a:picLocks noChangeAspect="1"/>
          </p:cNvPicPr>
          <p:nvPr/>
        </p:nvPicPr>
        <p:blipFill>
          <a:blip r:embed="rId4"/>
          <a:stretch>
            <a:fillRect/>
          </a:stretch>
        </p:blipFill>
        <p:spPr>
          <a:xfrm>
            <a:off x="0" y="5303520"/>
            <a:ext cx="9550400" cy="52070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Start Vault</a:t>
            </a:r>
          </a:p>
        </p:txBody>
      </p:sp>
      <p:sp>
        <p:nvSpPr>
          <p:cNvPr id="3" name="Content Placeholder 2"/>
          <p:cNvSpPr>
            <a:spLocks noGrp="1"/>
          </p:cNvSpPr>
          <p:nvPr>
            <p:ph idx="1"/>
          </p:nvPr>
        </p:nvSpPr>
        <p:spPr/>
        <p:txBody>
          <a:bodyPr/>
          <a:lstStyle/>
          <a:p>
            <a:r>
              <a:t> In another terminal, start a Vault dev server with root as the root token.</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959600" cy="5207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Export environment variables</a:t>
            </a:r>
          </a:p>
        </p:txBody>
      </p:sp>
      <p:sp>
        <p:nvSpPr>
          <p:cNvPr id="3" name="Content Placeholder 2"/>
          <p:cNvSpPr>
            <a:spLocks noGrp="1"/>
          </p:cNvSpPr>
          <p:nvPr>
            <p:ph idx="1"/>
          </p:nvPr>
        </p:nvSpPr>
        <p:spPr/>
        <p:txBody>
          <a:bodyPr/>
          <a:lstStyle/>
          <a:p/>
          <a:p>
            <a:r>
              <a:t> Export an environment variable for the vault CLI to authenticate with the Vault server.</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667500" cy="520700"/>
          </a:xfrm>
          <a:prstGeom prst="rect">
            <a:avLst/>
          </a:prstGeom>
        </p:spPr>
      </p:pic>
      <p:pic>
        <p:nvPicPr>
          <p:cNvPr id="6" name="Picture 5" descr="1.png"/>
          <p:cNvPicPr>
            <a:picLocks noChangeAspect="1"/>
          </p:cNvPicPr>
          <p:nvPr/>
        </p:nvPicPr>
        <p:blipFill>
          <a:blip r:embed="rId3"/>
          <a:stretch>
            <a:fillRect/>
          </a:stretch>
        </p:blipFill>
        <p:spPr>
          <a:xfrm>
            <a:off x="0" y="2231136"/>
            <a:ext cx="4216400" cy="52070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Scenario</a:t>
            </a:r>
          </a:p>
        </p:txBody>
      </p:sp>
      <p:sp>
        <p:nvSpPr>
          <p:cNvPr id="3" name="Content Placeholder 2"/>
          <p:cNvSpPr>
            <a:spLocks noGrp="1"/>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the database secrets engine</a:t>
            </a:r>
          </a:p>
        </p:txBody>
      </p:sp>
      <p:sp>
        <p:nvSpPr>
          <p:cNvPr id="3" name="Content Placeholder 2"/>
          <p:cNvSpPr>
            <a:spLocks noGrp="1"/>
          </p:cNvSpPr>
          <p:nvPr>
            <p:ph idx="1"/>
          </p:nvPr>
        </p:nvSpPr>
        <p:spPr/>
        <p:txBody>
          <a:bodyPr/>
          <a:lstStyle/>
          <a:p>
            <a:r>
              <a:t> Enable the database secrets engine at the database/ path.</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 PostgreSQL secrets engine</a:t>
            </a:r>
          </a:p>
        </p:txBody>
      </p:sp>
      <p:sp>
        <p:nvSpPr>
          <p:cNvPr id="3" name="Content Placeholder 2"/>
          <p:cNvSpPr>
            <a:spLocks noGrp="1"/>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 role</a:t>
            </a:r>
          </a:p>
        </p:txBody>
      </p:sp>
      <p:sp>
        <p:nvSpPr>
          <p:cNvPr id="3" name="Content Placeholder 2"/>
          <p:cNvSpPr>
            <a:spLocks noGrp="1"/>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Vault encrypt data?</a:t>
            </a:r>
          </a:p>
        </p:txBody>
      </p:sp>
      <p:sp>
        <p:nvSpPr>
          <p:cNvPr id="3" name="Content Placeholder 2"/>
          <p:cNvSpPr>
            <a:spLocks noGrp="1"/>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go-logo.png"/>
          <p:cNvPicPr>
            <a:picLocks noChangeAspect="1"/>
          </p:cNvPicPr>
          <p:nvPr/>
        </p:nvPicPr>
        <p:blipFill>
          <a:blip r:embed="rId2"/>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the role named readonly</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Request PostgreSQL credentials</a:t>
            </a:r>
          </a:p>
        </p:txBody>
      </p:sp>
      <p:sp>
        <p:nvSpPr>
          <p:cNvPr id="3" name="Content Placeholder 2"/>
          <p:cNvSpPr>
            <a:spLocks noGrp="1"/>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670048"/>
            <a:ext cx="5892800" cy="52070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You will get something like this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2.png"/>
          <p:cNvPicPr>
            <a:picLocks noChangeAspect="1"/>
          </p:cNvPicPr>
          <p:nvPr/>
        </p:nvPicPr>
        <p:blipFill>
          <a:blip r:embed="rId2"/>
          <a:stretch>
            <a:fillRect/>
          </a:stretch>
        </p:blipFill>
        <p:spPr>
          <a:xfrm>
            <a:off x="704088" y="1353312"/>
            <a:ext cx="7848600" cy="1854200"/>
          </a:xfrm>
          <a:prstGeom prst="rect">
            <a:avLst/>
          </a:prstGeom>
        </p:spPr>
      </p:pic>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Validation</a:t>
            </a:r>
          </a:p>
        </p:txBody>
      </p:sp>
      <p:sp>
        <p:nvSpPr>
          <p:cNvPr id="3" name="Content Placeholder 2"/>
          <p:cNvSpPr>
            <a:spLocks noGrp="1"/>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 You will see this kind of output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fig22-3.png"/>
          <p:cNvPicPr>
            <a:picLocks noChangeAspect="1"/>
          </p:cNvPicPr>
          <p:nvPr/>
        </p:nvPicPr>
        <p:blipFill>
          <a:blip r:embed="rId2"/>
          <a:stretch>
            <a:fillRect/>
          </a:stretch>
        </p:blipFill>
        <p:spPr>
          <a:xfrm>
            <a:off x="704088" y="1353312"/>
            <a:ext cx="8750300" cy="1485900"/>
          </a:xfrm>
          <a:prstGeom prst="rect">
            <a:avLst/>
          </a:prstGeom>
        </p:spPr>
      </p:pic>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Manage leases</a:t>
            </a:r>
          </a:p>
        </p:txBody>
      </p:sp>
      <p:sp>
        <p:nvSpPr>
          <p:cNvPr id="3" name="Content Placeholder 2"/>
          <p:cNvSpPr>
            <a:spLocks noGrp="1"/>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Leases</a:t>
            </a:r>
          </a:p>
        </p:txBody>
      </p:sp>
      <p:sp>
        <p:nvSpPr>
          <p:cNvPr id="3" name="Content Placeholder 2"/>
          <p:cNvSpPr>
            <a:spLocks noGrp="1"/>
          </p:cNvSpPr>
          <p:nvPr>
            <p:ph idx="1"/>
          </p:nvPr>
        </p:nvSpPr>
        <p:spPr/>
        <p:txBody>
          <a:bodyPr/>
          <a:lstStyle/>
          <a:p>
            <a:r>
              <a:t> All valid leases for database credentials are displayed.</a:t>
            </a:r>
          </a:p>
          <a:p>
            <a:r>
              <a:t> Create a variable that stores the first lease ID.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Lease renew</a:t>
            </a:r>
          </a:p>
        </p:txBody>
      </p:sp>
      <p:sp>
        <p:nvSpPr>
          <p:cNvPr id="3" name="Content Placeholder 2"/>
          <p:cNvSpPr>
            <a:spLocks noGrp="1"/>
          </p:cNvSpPr>
          <p:nvPr>
            <p:ph idx="1"/>
          </p:nvPr>
        </p:nvSpPr>
        <p:spPr/>
        <p:txBody>
          <a:bodyPr/>
          <a:lstStyle/>
          <a:p>
            <a:r>
              <a:t> Renew the lease for the database credential by passing its lease ID.</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496300" cy="520700"/>
          </a:xfrm>
          <a:prstGeom prst="rect">
            <a:avLst/>
          </a:prstGeom>
        </p:spPr>
      </p:pic>
      <p:pic>
        <p:nvPicPr>
          <p:cNvPr id="6" name="Picture 5" descr="fig22-4.png"/>
          <p:cNvPicPr>
            <a:picLocks noChangeAspect="1"/>
          </p:cNvPicPr>
          <p:nvPr/>
        </p:nvPicPr>
        <p:blipFill>
          <a:blip r:embed="rId3"/>
          <a:stretch>
            <a:fillRect/>
          </a:stretch>
        </p:blipFill>
        <p:spPr>
          <a:xfrm>
            <a:off x="704088" y="2231136"/>
            <a:ext cx="7988300" cy="1206500"/>
          </a:xfrm>
          <a:prstGeom prst="rect">
            <a:avLst/>
          </a:prstGeom>
        </p:spPr>
      </p:pic>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the lease without waiting for its expiration.</a:t>
            </a:r>
          </a:p>
          <a:p/>
          <a:p>
            <a:r>
              <a:t> Observe success status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636000" cy="520700"/>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 leases</a:t>
            </a:r>
          </a:p>
        </p:txBody>
      </p:sp>
      <p:sp>
        <p:nvSpPr>
          <p:cNvPr id="3" name="Content Placeholder 2"/>
          <p:cNvSpPr>
            <a:spLocks noGrp="1"/>
          </p:cNvSpPr>
          <p:nvPr>
            <p:ph idx="1"/>
          </p:nvPr>
        </p:nvSpPr>
        <p:spPr/>
        <p:txBody>
          <a:bodyPr/>
          <a:lstStyle/>
          <a:p>
            <a:r>
              <a:t> List the existing leases.</a:t>
            </a:r>
          </a:p>
          <a:p/>
          <a:p>
            <a:r>
              <a:t> The lease is no longer valid and is not displayed.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636000" cy="5207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libraries</a:t>
            </a:r>
          </a:p>
        </p:txBody>
      </p:sp>
      <p:sp>
        <p:nvSpPr>
          <p:cNvPr id="3" name="Content Placeholder 2"/>
          <p:cNvSpPr>
            <a:spLocks noGrp="1"/>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new creds</a:t>
            </a:r>
          </a:p>
        </p:txBody>
      </p:sp>
      <p:sp>
        <p:nvSpPr>
          <p:cNvPr id="3" name="Content Placeholder 2"/>
          <p:cNvSpPr>
            <a:spLocks noGrp="1"/>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5.png"/>
          <p:cNvPicPr>
            <a:picLocks noChangeAspect="1"/>
          </p:cNvPicPr>
          <p:nvPr/>
        </p:nvPicPr>
        <p:blipFill>
          <a:blip r:embed="rId3"/>
          <a:stretch>
            <a:fillRect/>
          </a:stretch>
        </p:blipFill>
        <p:spPr>
          <a:xfrm>
            <a:off x="704088" y="1792224"/>
            <a:ext cx="7797800" cy="17145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all the leases with the prefix database/creds/readonly.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8331200" cy="520700"/>
          </a:xfrm>
          <a:prstGeom prst="rect">
            <a:avLst/>
          </a:prstGeom>
        </p:spPr>
      </p:pic>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password policy</a:t>
            </a:r>
          </a:p>
        </p:txBody>
      </p:sp>
      <p:sp>
        <p:nvSpPr>
          <p:cNvPr id="3" name="Content Placeholder 2"/>
          <p:cNvSpPr>
            <a:spLocks noGrp="1"/>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Password policy</a:t>
            </a:r>
          </a:p>
        </p:txBody>
      </p:sp>
      <p:sp>
        <p:nvSpPr>
          <p:cNvPr id="3" name="Content Placeholder 2"/>
          <p:cNvSpPr>
            <a:spLocks noGrp="1"/>
          </p:cNvSpPr>
          <p:nvPr>
            <p:ph idx="1"/>
          </p:nvPr>
        </p:nvSpPr>
        <p:spPr/>
        <p:txBody>
          <a:bodyPr/>
          <a:lstStyle/>
          <a:p>
            <a:r>
              <a:t> Define this password policy in a file named example_policy.hcl.</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807200" cy="6388100"/>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policy</a:t>
            </a:r>
          </a:p>
        </p:txBody>
      </p:sp>
      <p:sp>
        <p:nvSpPr>
          <p:cNvPr id="3" name="Content Placeholder 2"/>
          <p:cNvSpPr>
            <a:spLocks noGrp="1"/>
          </p:cNvSpPr>
          <p:nvPr>
            <p:ph idx="1"/>
          </p:nvPr>
        </p:nvSpPr>
        <p:spPr/>
        <p:txBody>
          <a:bodyPr/>
          <a:lstStyle/>
          <a:p>
            <a:r>
              <a:t> Create a Vault password policy named example with the password policy rules defined in example_policy.hcl.</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11074400" cy="520700"/>
          </a:xfrm>
          <a:prstGeom prst="rect">
            <a:avLst/>
          </a:prstGeom>
        </p:spPr>
      </p:pic>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Generate</a:t>
            </a:r>
          </a:p>
        </p:txBody>
      </p:sp>
      <p:sp>
        <p:nvSpPr>
          <p:cNvPr id="3" name="Content Placeholder 2"/>
          <p:cNvSpPr>
            <a:spLocks noGrp="1"/>
          </p:cNvSpPr>
          <p:nvPr>
            <p:ph idx="1"/>
          </p:nvPr>
        </p:nvSpPr>
        <p:spPr/>
        <p:txBody>
          <a:bodyPr/>
          <a:lstStyle/>
          <a:p>
            <a:r>
              <a:t> Generate a password from the example password policy.</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8178800" cy="520700"/>
          </a:xfrm>
          <a:prstGeom prst="rect">
            <a:avLst/>
          </a:prstGeom>
        </p:spPr>
      </p:pic>
      <p:pic>
        <p:nvPicPr>
          <p:cNvPr id="6" name="Picture 5" descr="1.png"/>
          <p:cNvPicPr>
            <a:picLocks noChangeAspect="1"/>
          </p:cNvPicPr>
          <p:nvPr/>
        </p:nvPicPr>
        <p:blipFill>
          <a:blip r:embed="rId3"/>
          <a:stretch>
            <a:fillRect/>
          </a:stretch>
        </p:blipFill>
        <p:spPr>
          <a:xfrm>
            <a:off x="0" y="1792224"/>
            <a:ext cx="5588000" cy="1054100"/>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Apply the password policy</a:t>
            </a:r>
          </a:p>
        </p:txBody>
      </p:sp>
      <p:sp>
        <p:nvSpPr>
          <p:cNvPr id="3" name="Content Placeholder 2"/>
          <p:cNvSpPr>
            <a:spLocks noGrp="1"/>
          </p:cNvSpPr>
          <p:nvPr>
            <p:ph idx="1"/>
          </p:nvPr>
        </p:nvSpPr>
        <p:spPr/>
        <p:txBody>
          <a:bodyPr/>
          <a:lstStyle/>
          <a:p>
            <a:r>
              <a:t> Configure the database secrets engine with the example password policy.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6807200" cy="78740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r>
              <a:t> You will get similar output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6.png"/>
          <p:cNvPicPr>
            <a:picLocks noChangeAspect="1"/>
          </p:cNvPicPr>
          <p:nvPr/>
        </p:nvPicPr>
        <p:blipFill>
          <a:blip r:embed="rId3"/>
          <a:stretch>
            <a:fillRect/>
          </a:stretch>
        </p:blipFill>
        <p:spPr>
          <a:xfrm>
            <a:off x="704088" y="2231136"/>
            <a:ext cx="7988300" cy="1828800"/>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Define a username template</a:t>
            </a:r>
          </a:p>
        </p:txBody>
      </p:sp>
      <p:sp>
        <p:nvSpPr>
          <p:cNvPr id="3" name="Content Placeholder 2"/>
          <p:cNvSpPr>
            <a:spLocks noGrp="1"/>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4425696"/>
            <a:ext cx="5892800" cy="520700"/>
          </a:xfrm>
          <a:prstGeom prst="rect">
            <a:avLst/>
          </a:prstGeom>
        </p:spPr>
      </p:pic>
      <p:pic>
        <p:nvPicPr>
          <p:cNvPr id="6" name="Picture 5" descr="fig22-7.png"/>
          <p:cNvPicPr>
            <a:picLocks noChangeAspect="1"/>
          </p:cNvPicPr>
          <p:nvPr/>
        </p:nvPicPr>
        <p:blipFill>
          <a:blip r:embed="rId3"/>
          <a:stretch>
            <a:fillRect/>
          </a:stretch>
        </p:blipFill>
        <p:spPr>
          <a:xfrm>
            <a:off x="704088" y="4864608"/>
            <a:ext cx="7797800" cy="1663700"/>
          </a:xfrm>
          <a:prstGeom prst="rect">
            <a:avLst/>
          </a:prstGeom>
        </p:spPr>
      </p:pic>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a:t>
            </a:r>
          </a:p>
        </p:txBody>
      </p:sp>
      <p:sp>
        <p:nvSpPr>
          <p:cNvPr id="3" name="Content Placeholder 2"/>
          <p:cNvSpPr>
            <a:spLocks noGrp="1"/>
          </p:cNvSpPr>
          <p:nvPr>
            <p:ph idx="1"/>
          </p:nvPr>
        </p:nvSpPr>
        <p:spPr/>
        <p:txBody>
          <a:bodyPr/>
          <a:lstStyle/>
          <a:p>
            <a:r>
              <a:t> Configure the database secrets engine with the username template.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792224"/>
            <a:ext cx="11379200" cy="787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Cryptography at HashiCorp</a:t>
            </a:r>
          </a:p>
        </p:txBody>
      </p:sp>
      <p:sp>
        <p:nvSpPr>
          <p:cNvPr id="3" name="Content Placeholder 2"/>
          <p:cNvSpPr>
            <a:spLocks noGrp="1"/>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1.png"/>
          <p:cNvPicPr>
            <a:picLocks noChangeAspect="1"/>
          </p:cNvPicPr>
          <p:nvPr/>
        </p:nvPicPr>
        <p:blipFill>
          <a:blip r:embed="rId2"/>
          <a:stretch>
            <a:fillRect/>
          </a:stretch>
        </p:blipFill>
        <p:spPr>
          <a:xfrm>
            <a:off x="0" y="1353312"/>
            <a:ext cx="5892800" cy="520700"/>
          </a:xfrm>
          <a:prstGeom prst="rect">
            <a:avLst/>
          </a:prstGeom>
        </p:spPr>
      </p:pic>
      <p:pic>
        <p:nvPicPr>
          <p:cNvPr id="6" name="Picture 5" descr="fig22-8.png"/>
          <p:cNvPicPr>
            <a:picLocks noChangeAspect="1"/>
          </p:cNvPicPr>
          <p:nvPr/>
        </p:nvPicPr>
        <p:blipFill>
          <a:blip r:embed="rId3"/>
          <a:stretch>
            <a:fillRect/>
          </a:stretch>
        </p:blipFill>
        <p:spPr>
          <a:xfrm>
            <a:off x="704088" y="1792224"/>
            <a:ext cx="7924800" cy="16637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How does Vault encrypt data?
</a:t>
            </a:r>
            <a:r>
              <a:t>Static secrets
</a:t>
            </a:r>
            <a:r>
              <a:t>Dynamic secrets
</a:t>
            </a:r>
            <a:r>
              <a:rPr b="1"/>
              <a:t>Secret management
</a:t>
            </a:r>
          </a:p>
        </p:txBody>
      </p:sp>
      <p:sp>
        <p:nvSpPr>
          <p:cNvPr id="3" name="Title 2"/>
          <p:cNvSpPr>
            <a:spLocks noGrp="1"/>
          </p:cNvSpPr>
          <p:nvPr>
            <p:ph type="ctrTitle" sz="quarter"/>
          </p:nvPr>
        </p:nvSpPr>
        <p:spPr/>
        <p:txBody>
          <a:bodyPr wrap="square">
            <a:noAutofit/>
          </a:bodyPr>
          <a:lstStyle/>
          <a:p>
            <a:r>
              <a:rPr sz="4200" b="1" i="0">
                <a:latin typeface="Times New Roman"/>
              </a:rPr>
              <a:t>Secret management</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a:t>
            </a:r>
          </a:p>
        </p:txBody>
      </p:sp>
      <p:sp>
        <p:nvSpPr>
          <p:cNvPr id="3" name="Content Placeholder 2"/>
          <p:cNvSpPr>
            <a:spLocks noGrp="1"/>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Secrets engines cont'd</a:t>
            </a:r>
          </a:p>
        </p:txBody>
      </p:sp>
      <p:sp>
        <p:nvSpPr>
          <p:cNvPr id="3" name="Content Placeholder 2"/>
          <p:cNvSpPr>
            <a:spLocks noGrp="1"/>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Secrets Engine</a:t>
            </a:r>
          </a:p>
        </p:txBody>
      </p:sp>
      <p:sp>
        <p:nvSpPr>
          <p:cNvPr id="3" name="Content Placeholder 2"/>
          <p:cNvSpPr>
            <a:spLocks noGrp="1"/>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scenario</a:t>
            </a:r>
          </a:p>
        </p:txBody>
      </p:sp>
      <p:sp>
        <p:nvSpPr>
          <p:cNvPr id="3" name="Content Placeholder 2"/>
          <p:cNvSpPr>
            <a:spLocks noGrp="1"/>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1.png"/>
          <p:cNvPicPr>
            <a:picLocks noChangeAspect="1"/>
          </p:cNvPicPr>
          <p:nvPr/>
        </p:nvPicPr>
        <p:blipFill>
          <a:blip r:embed="rId2"/>
          <a:stretch>
            <a:fillRect/>
          </a:stretch>
        </p:blipFill>
        <p:spPr>
          <a:xfrm>
            <a:off x="704088" y="914400"/>
            <a:ext cx="11442700" cy="38862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Secret Engine</a:t>
            </a:r>
          </a:p>
        </p:txBody>
      </p:sp>
      <p:sp>
        <p:nvSpPr>
          <p:cNvPr id="3" name="Content Placeholder 2"/>
          <p:cNvSpPr>
            <a:spLocks noGrp="1"/>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Scenario</a:t>
            </a:r>
          </a:p>
        </p:txBody>
      </p:sp>
      <p:sp>
        <p:nvSpPr>
          <p:cNvPr id="3" name="Content Placeholder 2"/>
          <p:cNvSpPr>
            <a:spLocks noGrp="1"/>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key management</a:t>
            </a:r>
          </a:p>
        </p:txBody>
      </p:sp>
      <p:sp>
        <p:nvSpPr>
          <p:cNvPr id="3" name="Content Placeholder 2"/>
          <p:cNvSpPr>
            <a:spLocks noGrp="1"/>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2.png"/>
          <p:cNvPicPr>
            <a:picLocks noChangeAspect="1"/>
          </p:cNvPicPr>
          <p:nvPr/>
        </p:nvPicPr>
        <p:blipFill>
          <a:blip r:embed="rId2"/>
          <a:stretch>
            <a:fillRect/>
          </a:stretch>
        </p:blipFill>
        <p:spPr>
          <a:xfrm>
            <a:off x="704088" y="914400"/>
            <a:ext cx="11480800" cy="4546600"/>
          </a:xfrm>
          <a:prstGeom prst="rect">
            <a:avLst/>
          </a:prstGeom>
        </p:spPr>
      </p:pic>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Secrets Engine</a:t>
            </a:r>
          </a:p>
        </p:txBody>
      </p:sp>
      <p:sp>
        <p:nvSpPr>
          <p:cNvPr id="3" name="Content Placeholder 2"/>
          <p:cNvSpPr>
            <a:spLocks noGrp="1"/>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challenge</a:t>
            </a:r>
          </a:p>
        </p:txBody>
      </p:sp>
      <p:sp>
        <p:nvSpPr>
          <p:cNvPr id="3" name="Content Placeholder 2"/>
          <p:cNvSpPr>
            <a:spLocks noGrp="1"/>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Couchbase solution</a:t>
            </a:r>
          </a:p>
        </p:txBody>
      </p:sp>
      <p:sp>
        <p:nvSpPr>
          <p:cNvPr id="3" name="Content Placeholder 2"/>
          <p:cNvSpPr>
            <a:spLocks noGrp="1"/>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Secrets Engine with MongoDB</a:t>
            </a:r>
          </a:p>
        </p:txBody>
      </p:sp>
      <p:sp>
        <p:nvSpPr>
          <p:cNvPr id="3" name="Content Placeholder 2"/>
          <p:cNvSpPr>
            <a:spLocks noGrp="1"/>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a:t>
            </a:r>
          </a:p>
        </p:txBody>
      </p:sp>
      <p:sp>
        <p:nvSpPr>
          <p:cNvPr id="3" name="Content Placeholder 2"/>
          <p:cNvSpPr>
            <a:spLocks noGrp="1"/>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challenge</a:t>
            </a:r>
          </a:p>
        </p:txBody>
      </p:sp>
      <p:sp>
        <p:nvSpPr>
          <p:cNvPr id="3" name="Content Placeholder 2"/>
          <p:cNvSpPr>
            <a:spLocks noGrp="1"/>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3.png"/>
          <p:cNvPicPr>
            <a:picLocks noChangeAspect="1"/>
          </p:cNvPicPr>
          <p:nvPr/>
        </p:nvPicPr>
        <p:blipFill>
          <a:blip r:embed="rId2"/>
          <a:stretch>
            <a:fillRect/>
          </a:stretch>
        </p:blipFill>
        <p:spPr>
          <a:xfrm>
            <a:off x="704088" y="914400"/>
            <a:ext cx="11264900" cy="4584700"/>
          </a:xfrm>
          <a:prstGeom prst="rect">
            <a:avLst/>
          </a:prstGeom>
        </p:spPr>
      </p:pic>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r>
              <a:t> Use the Vault's</a:t>
            </a:r>
            <a:r>
              <a:rPr>
                <a:latin typeface="Courier New"/>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and Cybersecurity</a:t>
            </a:r>
          </a:p>
        </p:txBody>
      </p:sp>
      <p:sp>
        <p:nvSpPr>
          <p:cNvPr id="3" name="Content Placeholder 2"/>
          <p:cNvSpPr>
            <a:spLocks noGrp="1"/>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a:t>
            </a:r>
          </a:p>
        </p:txBody>
      </p:sp>
      <p:sp>
        <p:nvSpPr>
          <p:cNvPr id="3" name="Content Placeholder 2"/>
          <p:cNvSpPr>
            <a:spLocks noGrp="1"/>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Database Static Roles and Credential Rotation - solution</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4.png"/>
          <p:cNvPicPr>
            <a:picLocks noChangeAspect="1"/>
          </p:cNvPicPr>
          <p:nvPr/>
        </p:nvPicPr>
        <p:blipFill>
          <a:blip r:embed="rId2"/>
          <a:stretch>
            <a:fillRect/>
          </a:stretch>
        </p:blipFill>
        <p:spPr>
          <a:xfrm>
            <a:off x="704088" y="914400"/>
            <a:ext cx="11366500" cy="5156200"/>
          </a:xfrm>
          <a:prstGeom prst="rect">
            <a:avLst/>
          </a:prstGeom>
        </p:spPr>
      </p:pic>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a:t>
            </a:r>
          </a:p>
        </p:txBody>
      </p:sp>
      <p:sp>
        <p:nvSpPr>
          <p:cNvPr id="3" name="Content Placeholder 2"/>
          <p:cNvSpPr>
            <a:spLocks noGrp="1"/>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Active Directory Service Account - solution</a:t>
            </a:r>
          </a:p>
        </p:txBody>
      </p:sp>
      <p:sp>
        <p:nvSpPr>
          <p:cNvPr id="3" name="Content Placeholder 2"/>
          <p:cNvSpPr>
            <a:spLocks noGrp="1"/>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conf-05.png"/>
          <p:cNvPicPr>
            <a:picLocks noChangeAspect="1"/>
          </p:cNvPicPr>
          <p:nvPr/>
        </p:nvPicPr>
        <p:blipFill>
          <a:blip r:embed="rId2"/>
          <a:stretch>
            <a:fillRect/>
          </a:stretch>
        </p:blipFill>
        <p:spPr>
          <a:xfrm>
            <a:off x="704088" y="2670048"/>
            <a:ext cx="11811000" cy="35687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Vault cryptography integrations</a:t>
            </a:r>
          </a:p>
        </p:txBody>
      </p:sp>
      <p:sp>
        <p:nvSpPr>
          <p:cNvPr id="3" name="Content Placeholder 2"/>
          <p:cNvSpPr>
            <a:spLocks noGrp="1"/>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Entropy in Vault</a:t>
            </a:r>
          </a:p>
        </p:txBody>
      </p:sp>
      <p:sp>
        <p:nvSpPr>
          <p:cNvPr id="3" name="Content Placeholder 2"/>
          <p:cNvSpPr>
            <a:spLocks noGrp="1"/>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