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notesSlide2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372600" cy="6858000"/>
  <p:notesSz cx="7315200" cy="96012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000" spc="-1" strike="noStrike">
                <a:solidFill>
                  <a:srgbClr val="ffffff"/>
                </a:solidFill>
                <a:latin typeface="Garamond"/>
              </a:rPr>
              <a:t>Click to move the slide</a:t>
            </a:r>
            <a:endParaRPr b="0" lang="en-US" sz="10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B0401265-9930-40B6-B9CF-EF98C1E9A95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2600" cy="475092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575040" cy="36716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Times New Roman"/>
                <a:ea typeface="ＭＳ Ｐゴシック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2600" cy="4750920"/>
          </a:xfrm>
          <a:prstGeom prst="rect">
            <a:avLst/>
          </a:prstGeom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575040" cy="36716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Times New Roman"/>
                <a:ea typeface="ＭＳ Ｐゴシック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2600" cy="475092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720" cy="37508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Original logo by Onyara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1365120" y="9388440"/>
            <a:ext cx="4578120" cy="1728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Copyright © 2017 Elephant Scale. All rights reserved.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204" name="TextShape 4"/>
          <p:cNvSpPr txBox="1"/>
          <p:nvPr/>
        </p:nvSpPr>
        <p:spPr>
          <a:xfrm>
            <a:off x="6400800" y="9388440"/>
            <a:ext cx="553680" cy="1728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71B3A644-48D7-47B5-9765-380C876D2155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2600" cy="475092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720" cy="37508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Joe Witt slides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1365120" y="9388440"/>
            <a:ext cx="4578120" cy="1728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Copyright © 2017 Elephant Scale. All rights reserved.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208" name="TextShape 4"/>
          <p:cNvSpPr txBox="1"/>
          <p:nvPr/>
        </p:nvSpPr>
        <p:spPr>
          <a:xfrm>
            <a:off x="6400800" y="9388440"/>
            <a:ext cx="553680" cy="1728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563BA5F8-1DE4-43BD-91E5-BDA623AB0EAA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2600" cy="4750920"/>
          </a:xfrm>
          <a:prstGeom prst="rect">
            <a:avLst/>
          </a:prstGeom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720" cy="37508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211" name="TextShape 3"/>
          <p:cNvSpPr txBox="1"/>
          <p:nvPr/>
        </p:nvSpPr>
        <p:spPr>
          <a:xfrm>
            <a:off x="1365120" y="9388440"/>
            <a:ext cx="4578120" cy="1728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Copyright © 2017 Elephant Scale. All rights reserved.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212" name="TextShape 4"/>
          <p:cNvSpPr txBox="1"/>
          <p:nvPr/>
        </p:nvSpPr>
        <p:spPr>
          <a:xfrm>
            <a:off x="6400800" y="9388440"/>
            <a:ext cx="553680" cy="1728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54BB2134-5E99-4AFE-AED0-14E61C5B4684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2600" cy="4750920"/>
          </a:xfrm>
          <a:prstGeom prst="rect">
            <a:avLst/>
          </a:prstGeom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575040" cy="36716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Times New Roman"/>
                <a:ea typeface="ＭＳ Ｐゴシック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2600" cy="475092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575040" cy="36716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Times New Roman"/>
                <a:ea typeface="ＭＳ Ｐゴシック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2600" cy="4750920"/>
          </a:xfrm>
          <a:prstGeom prst="rect">
            <a:avLst/>
          </a:prstGeom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575040" cy="36716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Times New Roman"/>
                <a:ea typeface="ＭＳ Ｐゴシック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2600" cy="4750920"/>
          </a:xfrm>
          <a:prstGeom prst="rect">
            <a:avLst/>
          </a:prstGeom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720" cy="37508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Times New Roman"/>
                <a:ea typeface="ＭＳ Ｐゴシック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2600" cy="4750920"/>
          </a:xfrm>
          <a:prstGeom prst="rect">
            <a:avLst/>
          </a:prstGeom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575040" cy="36716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Times New Roman"/>
                <a:ea typeface="ＭＳ Ｐゴシック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2600" cy="475092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720" cy="37508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From presentation provided by Joe Witt and available here, https://www.slideshare.net/markkerzner/joe-witt-june2015bigdatahoustonmeetupapachenifioverview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1365120" y="9388440"/>
            <a:ext cx="4578120" cy="1728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Copyright © 2017 Elephant Scale. All rights reserved.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90" name="TextShape 4"/>
          <p:cNvSpPr txBox="1"/>
          <p:nvPr/>
        </p:nvSpPr>
        <p:spPr>
          <a:xfrm>
            <a:off x="6400800" y="9388440"/>
            <a:ext cx="553680" cy="1728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BB4424D4-B9DB-4793-BC68-C4309A6BCC96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2600" cy="475092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720" cy="37508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One of the first presentation was at Houston Hadoop and Spark meetup, http://shmsoft.blogspot.ca/2015/06/joe-witt-of-onyara-presented-apache-nifi.html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3" name="TextShape 3"/>
          <p:cNvSpPr txBox="1"/>
          <p:nvPr/>
        </p:nvSpPr>
        <p:spPr>
          <a:xfrm>
            <a:off x="1365120" y="9388440"/>
            <a:ext cx="4578120" cy="1728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Copyright © 2017 Elephant Scale. All rights reserved.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94" name="TextShape 4"/>
          <p:cNvSpPr txBox="1"/>
          <p:nvPr/>
        </p:nvSpPr>
        <p:spPr>
          <a:xfrm>
            <a:off x="6400800" y="9388440"/>
            <a:ext cx="553680" cy="1728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B79DB267-5CCB-4BD9-97F8-582C3331B6F6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404640" y="473040"/>
            <a:ext cx="6492600" cy="475092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322200" y="5462640"/>
            <a:ext cx="6606720" cy="3750840"/>
          </a:xfrm>
          <a:prstGeom prst="rect">
            <a:avLst/>
          </a:prstGeom>
        </p:spPr>
        <p:txBody>
          <a:bodyPr/>
          <a:p>
            <a:pPr marL="216000" indent="-216000">
              <a:lnSpc>
                <a:spcPct val="100000"/>
              </a:lnSpc>
            </a:pPr>
            <a:r>
              <a:rPr b="0" lang="en-US" sz="2000" spc="-1" strike="noStrike">
                <a:latin typeface="Arial"/>
              </a:rPr>
              <a:t>Book link and image credit https://www.amazon.com/Enterprise-Integration-Patterns-Designing-Deploying/dp/0321200683/ref=sr_1_2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7" name="TextShape 3"/>
          <p:cNvSpPr txBox="1"/>
          <p:nvPr/>
        </p:nvSpPr>
        <p:spPr>
          <a:xfrm>
            <a:off x="1365120" y="9388440"/>
            <a:ext cx="4578120" cy="1728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 anchorCtr="1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Copyright © 2017 Elephant Scale. All rights reserved.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98" name="TextShape 4"/>
          <p:cNvSpPr txBox="1"/>
          <p:nvPr/>
        </p:nvSpPr>
        <p:spPr>
          <a:xfrm>
            <a:off x="6400800" y="9388440"/>
            <a:ext cx="553680" cy="1728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7329BE37-EE14-4D33-BFF8-E8A47B9BD1E7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890244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235080" y="3769920"/>
            <a:ext cx="890244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434412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796640" y="822240"/>
            <a:ext cx="434412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235080" y="3769920"/>
            <a:ext cx="434412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796640" y="3769920"/>
            <a:ext cx="434412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286632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45040" y="822240"/>
            <a:ext cx="286632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55000" y="822240"/>
            <a:ext cx="286632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235080" y="3769920"/>
            <a:ext cx="286632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45040" y="3769920"/>
            <a:ext cx="286632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255000" y="3769920"/>
            <a:ext cx="286632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235080" y="822240"/>
            <a:ext cx="8902440" cy="56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8902440" cy="564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4344120" cy="564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796640" y="822240"/>
            <a:ext cx="4344120" cy="564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704880" y="0"/>
            <a:ext cx="8667360" cy="3200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434412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796640" y="822240"/>
            <a:ext cx="4344120" cy="564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235080" y="3769920"/>
            <a:ext cx="434412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235080" y="822240"/>
            <a:ext cx="8902440" cy="56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4344120" cy="564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796640" y="822240"/>
            <a:ext cx="434412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796640" y="3769920"/>
            <a:ext cx="434412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434412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796640" y="822240"/>
            <a:ext cx="434412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235080" y="3769920"/>
            <a:ext cx="890244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890244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235080" y="3769920"/>
            <a:ext cx="890244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434412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796640" y="822240"/>
            <a:ext cx="434412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235080" y="3769920"/>
            <a:ext cx="434412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796640" y="3769920"/>
            <a:ext cx="434412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286632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45040" y="822240"/>
            <a:ext cx="286632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55000" y="822240"/>
            <a:ext cx="286632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235080" y="3769920"/>
            <a:ext cx="286632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45040" y="3769920"/>
            <a:ext cx="286632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255000" y="3769920"/>
            <a:ext cx="286632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8902440" cy="564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4344120" cy="564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796640" y="822240"/>
            <a:ext cx="4344120" cy="564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ffffff"/>
              </a:solidFill>
              <a:latin typeface="Garamond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704880" y="0"/>
            <a:ext cx="8667360" cy="3200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434412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796640" y="822240"/>
            <a:ext cx="4344120" cy="564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235080" y="3769920"/>
            <a:ext cx="434412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4344120" cy="5643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796640" y="822240"/>
            <a:ext cx="434412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796640" y="3769920"/>
            <a:ext cx="434412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0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434412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796640" y="822240"/>
            <a:ext cx="434412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235080" y="3769920"/>
            <a:ext cx="8902440" cy="269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704520" cy="690120"/>
          </a:xfrm>
          <a:prstGeom prst="rect">
            <a:avLst/>
          </a:prstGeom>
          <a:ln w="9360">
            <a:noFill/>
          </a:ln>
        </p:spPr>
      </p:pic>
      <p:pic>
        <p:nvPicPr>
          <p:cNvPr id="1" name="Picture 7" descr=""/>
          <p:cNvPicPr/>
          <p:nvPr/>
        </p:nvPicPr>
        <p:blipFill>
          <a:blip r:embed="rId3"/>
          <a:srcRect l="0" t="19473" r="0" b="0"/>
          <a:stretch/>
        </p:blipFill>
        <p:spPr>
          <a:xfrm>
            <a:off x="0" y="-1440"/>
            <a:ext cx="2498400" cy="6866640"/>
          </a:xfrm>
          <a:prstGeom prst="rect">
            <a:avLst/>
          </a:prstGeom>
          <a:ln w="936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04880" y="2666880"/>
            <a:ext cx="8121240" cy="1213920"/>
          </a:xfrm>
          <a:prstGeom prst="rect">
            <a:avLst/>
          </a:prstGeom>
        </p:spPr>
        <p:txBody>
          <a:bodyPr rIns="92160" tIns="46080" bIns="46080" anchor="ctr"/>
          <a:p>
            <a:pPr algn="ctr"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Click to edit Master title style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68360" y="1604520"/>
            <a:ext cx="8434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pc="-1" strike="noStrike">
                <a:solidFill>
                  <a:srgbClr val="ffffff"/>
                </a:solidFill>
                <a:latin typeface="Times New Roman"/>
              </a:rPr>
              <a:t>Fourth Outline Level</a:t>
            </a:r>
            <a:endParaRPr b="0" lang="en-US" sz="800" spc="-1" strike="noStrike">
              <a:solidFill>
                <a:srgbClr val="ffffff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6" descr=""/>
          <p:cNvPicPr/>
          <p:nvPr/>
        </p:nvPicPr>
        <p:blipFill>
          <a:blip r:embed="rId2"/>
          <a:stretch/>
        </p:blipFill>
        <p:spPr>
          <a:xfrm>
            <a:off x="0" y="0"/>
            <a:ext cx="704520" cy="690120"/>
          </a:xfrm>
          <a:prstGeom prst="rect">
            <a:avLst/>
          </a:prstGeom>
          <a:ln w="936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04880" y="0"/>
            <a:ext cx="8667360" cy="690120"/>
          </a:xfrm>
          <a:prstGeom prst="rect">
            <a:avLst/>
          </a:prstGeom>
        </p:spPr>
        <p:txBody>
          <a:bodyPr lIns="92160" rIns="92160" tIns="46080" bIns="46080" anchor="b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Click to edit Master title style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35080" y="822240"/>
            <a:ext cx="8902440" cy="5643360"/>
          </a:xfrm>
          <a:prstGeom prst="rect">
            <a:avLst/>
          </a:prstGeom>
        </p:spPr>
        <p:txBody>
          <a:bodyPr lIns="92160" rIns="92160" tIns="46080" bIns="46080"/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33240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Second level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969840" indent="-2217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258920" indent="-228240">
              <a:lnSpc>
                <a:spcPct val="100000"/>
              </a:lnSpc>
              <a:buClr>
                <a:srgbClr val="5f5f5f"/>
              </a:buClr>
              <a:buSzPct val="65000"/>
              <a:buFont typeface="Arial Bold"/>
              <a:buChar char="‒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Fourth level</a:t>
            </a:r>
            <a:endParaRPr b="0" lang="en-US" sz="1800" spc="-1" strike="noStrike">
              <a:solidFill>
                <a:srgbClr val="ffffff"/>
              </a:solidFill>
              <a:latin typeface="Times New Roman"/>
            </a:endParaRPr>
          </a:p>
          <a:p>
            <a:pPr marL="2055960" indent="-229680">
              <a:lnSpc>
                <a:spcPct val="100000"/>
              </a:lnSpc>
              <a:spcBef>
                <a:spcPts val="159"/>
              </a:spcBef>
            </a:pPr>
            <a:r>
              <a:rPr b="0" lang="en-US" sz="800" spc="-1" strike="noStrike">
                <a:solidFill>
                  <a:srgbClr val="ffffff"/>
                </a:solidFill>
                <a:latin typeface="Times New Roman"/>
                <a:ea typeface="ＭＳ Ｐゴシック"/>
              </a:rPr>
              <a:t>Fifth level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235080" y="6638760"/>
            <a:ext cx="5441760" cy="138240"/>
          </a:xfrm>
          <a:prstGeom prst="rect">
            <a:avLst/>
          </a:prstGeom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777160" y="6580080"/>
            <a:ext cx="545760" cy="225000"/>
          </a:xfrm>
          <a:prstGeom prst="rect">
            <a:avLst/>
          </a:prstGeom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2C737D24-CF43-4DE3-8B78-FA9304623C48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704880" y="2645280"/>
            <a:ext cx="8121240" cy="12139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rIns="92160" tIns="46080" bIns="4608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NiFi Overview</a:t>
            </a:r>
            <a:endParaRPr b="0" lang="en-US" sz="40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362320" y="4134240"/>
            <a:ext cx="6471720" cy="235764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Motivation</a:t>
            </a:r>
            <a:endParaRPr b="0" lang="en-US" sz="3200" spc="-1" strike="noStrike">
              <a:latin typeface="Arial"/>
            </a:endParaRPr>
          </a:p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Concepts</a:t>
            </a:r>
            <a:endParaRPr b="0" lang="en-US" sz="3200" spc="-1" strike="noStrike">
              <a:latin typeface="Arial"/>
            </a:endParaRPr>
          </a:p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Benefits</a:t>
            </a:r>
            <a:endParaRPr b="0" lang="en-US" sz="3200" spc="-1" strike="noStrike">
              <a:latin typeface="Arial"/>
            </a:endParaRPr>
          </a:p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Performance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Problems NiFi Solves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235080" y="822240"/>
            <a:ext cx="8902440" cy="56433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Failures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33240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Networks fail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633240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Hardware fails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633240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Software fails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633240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people make mistakes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”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Prepare for failure and then nothing fails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” – Amazon mantra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3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25" name="TextShape 4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F8203A2-EA46-4E4B-B4EF-F14DCBAE4BED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Other Problems that NiFi Solves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235080" y="822240"/>
            <a:ext cx="8902440" cy="56433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Data access exceeds capacity to consume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Boundary conditions are mere suggestions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Data is dirty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What is noise one day becomes signal the next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Priorities of an organization change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Systems evolve at different rates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Compliance and security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29" name="TextShape 4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D79497D0-173F-47BE-BC1F-0C6617CB02E3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704880" y="2645280"/>
            <a:ext cx="8121240" cy="12139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rIns="92160" tIns="46080" bIns="4608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Concepts</a:t>
            </a:r>
            <a:endParaRPr b="0" lang="en-US" sz="40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362320" y="4134240"/>
            <a:ext cx="6471720" cy="235764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Motivation</a:t>
            </a:r>
            <a:endParaRPr b="0" lang="en-US" sz="3200" spc="-1" strike="noStrike">
              <a:latin typeface="Arial"/>
            </a:endParaRPr>
          </a:p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Wingdings"/>
                <a:ea typeface="ＭＳ Ｐゴシック"/>
              </a:rPr>
              <a:t>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Concepts</a:t>
            </a:r>
            <a:endParaRPr b="0" lang="en-US" sz="3200" spc="-1" strike="noStrike">
              <a:latin typeface="Arial"/>
            </a:endParaRPr>
          </a:p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Benefits</a:t>
            </a:r>
            <a:endParaRPr b="0" lang="en-US" sz="3200" spc="-1" strike="noStrike">
              <a:latin typeface="Arial"/>
            </a:endParaRPr>
          </a:p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Performance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NiFi Concepts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235080" y="822240"/>
            <a:ext cx="8902440" cy="56433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marL="290520" indent="-290160">
              <a:lnSpc>
                <a:spcPct val="25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The basic building blocks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25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Real-time Command and Control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25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The Power of Provenance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35" name="TextShape 4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AD1254B6-FC7B-4DFB-9D41-6F2907BDC0E4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36" name="Picture 5" descr=""/>
          <p:cNvPicPr/>
          <p:nvPr/>
        </p:nvPicPr>
        <p:blipFill>
          <a:blip r:embed="rId1"/>
          <a:stretch/>
        </p:blipFill>
        <p:spPr>
          <a:xfrm>
            <a:off x="6076800" y="709920"/>
            <a:ext cx="3060360" cy="3835080"/>
          </a:xfrm>
          <a:prstGeom prst="rect">
            <a:avLst/>
          </a:prstGeom>
          <a:ln>
            <a:noFill/>
          </a:ln>
        </p:spPr>
      </p:pic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Flow File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39" name="TextShape 3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A7D13D8-0D3C-476F-8F6F-F0B2BD4ED691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40" name="Content Placeholder 7" descr=""/>
          <p:cNvPicPr/>
          <p:nvPr/>
        </p:nvPicPr>
        <p:blipFill>
          <a:blip r:embed="rId1"/>
          <a:stretch/>
        </p:blipFill>
        <p:spPr>
          <a:xfrm>
            <a:off x="235080" y="1050840"/>
            <a:ext cx="8902440" cy="518652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Flow File Processor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</p:txBody>
      </p:sp>
      <p:pic>
        <p:nvPicPr>
          <p:cNvPr id="142" name="Content Placeholder 5" descr=""/>
          <p:cNvPicPr/>
          <p:nvPr/>
        </p:nvPicPr>
        <p:blipFill>
          <a:blip r:embed="rId1"/>
          <a:stretch/>
        </p:blipFill>
        <p:spPr>
          <a:xfrm>
            <a:off x="235080" y="1130040"/>
            <a:ext cx="8902440" cy="5027400"/>
          </a:xfrm>
          <a:prstGeom prst="rect">
            <a:avLst/>
          </a:prstGeom>
          <a:ln w="9360">
            <a:noFill/>
          </a:ln>
        </p:spPr>
      </p:pic>
      <p:sp>
        <p:nvSpPr>
          <p:cNvPr id="143" name="TextShape 2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9DBA48B2-3965-4730-95AF-E47D4FA7A298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Connections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</p:txBody>
      </p:sp>
      <p:pic>
        <p:nvPicPr>
          <p:cNvPr id="146" name="Content Placeholder 5" descr=""/>
          <p:cNvPicPr/>
          <p:nvPr/>
        </p:nvPicPr>
        <p:blipFill>
          <a:blip r:embed="rId1"/>
          <a:stretch/>
        </p:blipFill>
        <p:spPr>
          <a:xfrm>
            <a:off x="235080" y="1047600"/>
            <a:ext cx="8902440" cy="5193000"/>
          </a:xfrm>
          <a:prstGeom prst="rect">
            <a:avLst/>
          </a:prstGeom>
          <a:ln w="9360">
            <a:noFill/>
          </a:ln>
        </p:spPr>
      </p:pic>
      <p:sp>
        <p:nvSpPr>
          <p:cNvPr id="147" name="TextShape 2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48" name="TextShape 3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6A3960AB-45DF-44D1-A0DB-4897E4A622AB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Flow Controller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</p:txBody>
      </p:sp>
      <p:pic>
        <p:nvPicPr>
          <p:cNvPr id="150" name="Content Placeholder 5" descr=""/>
          <p:cNvPicPr/>
          <p:nvPr/>
        </p:nvPicPr>
        <p:blipFill>
          <a:blip r:embed="rId1"/>
          <a:stretch/>
        </p:blipFill>
        <p:spPr>
          <a:xfrm>
            <a:off x="699840" y="822240"/>
            <a:ext cx="7972560" cy="5643360"/>
          </a:xfrm>
          <a:prstGeom prst="rect">
            <a:avLst/>
          </a:prstGeom>
          <a:ln w="9360">
            <a:noFill/>
          </a:ln>
        </p:spPr>
      </p:pic>
      <p:sp>
        <p:nvSpPr>
          <p:cNvPr id="151" name="TextShape 2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52" name="TextShape 3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442BDB22-4B99-4153-A49E-8C87D606C8BD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NiFi Architecture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</p:txBody>
      </p:sp>
      <p:pic>
        <p:nvPicPr>
          <p:cNvPr id="154" name="Content Placeholder 5" descr=""/>
          <p:cNvPicPr/>
          <p:nvPr/>
        </p:nvPicPr>
        <p:blipFill>
          <a:blip r:embed="rId1"/>
          <a:stretch/>
        </p:blipFill>
        <p:spPr>
          <a:xfrm>
            <a:off x="1740240" y="822240"/>
            <a:ext cx="5891400" cy="5643360"/>
          </a:xfrm>
          <a:prstGeom prst="rect">
            <a:avLst/>
          </a:prstGeom>
          <a:ln w="9360">
            <a:noFill/>
          </a:ln>
        </p:spPr>
      </p:pic>
      <p:sp>
        <p:nvSpPr>
          <p:cNvPr id="155" name="TextShape 2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D409DB2-6FF1-424B-AFEB-3AE2FF742A70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NiFi Clustering Model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</p:txBody>
      </p:sp>
      <p:pic>
        <p:nvPicPr>
          <p:cNvPr id="158" name="Content Placeholder 5" descr=""/>
          <p:cNvPicPr/>
          <p:nvPr/>
        </p:nvPicPr>
        <p:blipFill>
          <a:blip r:embed="rId1"/>
          <a:stretch/>
        </p:blipFill>
        <p:spPr>
          <a:xfrm>
            <a:off x="1747440" y="822240"/>
            <a:ext cx="5877000" cy="5643360"/>
          </a:xfrm>
          <a:prstGeom prst="rect">
            <a:avLst/>
          </a:prstGeom>
          <a:ln w="9360">
            <a:noFill/>
          </a:ln>
        </p:spPr>
      </p:pic>
      <p:sp>
        <p:nvSpPr>
          <p:cNvPr id="159" name="TextShape 2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60" name="TextShape 3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144ED978-AD00-4A06-813D-57EA19CC1FD4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rIns="92160" tIns="46080" bIns="46080" anchor="b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Lesson Objectives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19040" y="838080"/>
            <a:ext cx="8718120" cy="56271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marL="290520" indent="-365400">
              <a:lnSpc>
                <a:spcPct val="100000"/>
              </a:lnSpc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Understand NiFi motivation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365400">
              <a:lnSpc>
                <a:spcPct val="100000"/>
              </a:lnSpc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Relate NiFi’s use cases to one’s own projects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365400">
              <a:lnSpc>
                <a:spcPct val="100000"/>
              </a:lnSpc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Plan for NiFi implementation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92" name="TextShape 4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F4533B24-6B57-4939-A0DC-6BBF76F3EE70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704880" y="2645280"/>
            <a:ext cx="8121240" cy="12139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rIns="92160" tIns="46080" bIns="4608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Benefits</a:t>
            </a:r>
            <a:endParaRPr b="0" lang="en-US" sz="40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2362320" y="4134240"/>
            <a:ext cx="6471720" cy="235764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Motivation</a:t>
            </a:r>
            <a:endParaRPr b="0" lang="en-US" sz="3200" spc="-1" strike="noStrike">
              <a:latin typeface="Arial"/>
            </a:endParaRPr>
          </a:p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Concepts</a:t>
            </a:r>
            <a:endParaRPr b="0" lang="en-US" sz="3200" spc="-1" strike="noStrike">
              <a:latin typeface="Arial"/>
            </a:endParaRPr>
          </a:p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Wingdings"/>
                <a:ea typeface="ＭＳ Ｐゴシック"/>
              </a:rPr>
              <a:t>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Benefits</a:t>
            </a:r>
            <a:endParaRPr b="0" lang="en-US" sz="3200" spc="-1" strike="noStrike">
              <a:latin typeface="Arial"/>
            </a:endParaRPr>
          </a:p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Performance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Real Time Command and Control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235080" y="822240"/>
            <a:ext cx="8902440" cy="56433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Tighten the feedback loop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33240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Changes have consequences (good or bad)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633240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you see them as they occur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Continuous Improvement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33240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Compare real-time vs. historical statistics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633240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View data provenance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633240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View Content at any stage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Intuitive user experience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33240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Visual programming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633240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Logical flow graph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8E519DFE-7026-4F06-BC80-A045F8B616A3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rIns="92160" tIns="46080" bIns="46080" anchor="b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The Power of Provenance – Chain of custody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</p:txBody>
      </p:sp>
      <p:pic>
        <p:nvPicPr>
          <p:cNvPr id="168" name="Content Placeholder 5" descr=""/>
          <p:cNvPicPr/>
          <p:nvPr/>
        </p:nvPicPr>
        <p:blipFill>
          <a:blip r:embed="rId1"/>
          <a:stretch/>
        </p:blipFill>
        <p:spPr>
          <a:xfrm>
            <a:off x="235080" y="1107360"/>
            <a:ext cx="8902440" cy="5073120"/>
          </a:xfrm>
          <a:prstGeom prst="rect">
            <a:avLst/>
          </a:prstGeom>
          <a:ln w="9360">
            <a:noFill/>
          </a:ln>
        </p:spPr>
      </p:pic>
      <p:sp>
        <p:nvSpPr>
          <p:cNvPr id="169" name="TextShape 2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E21669B7-54D2-411B-A272-B2EE7486E6B3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04880" y="2645280"/>
            <a:ext cx="8121240" cy="12139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rIns="92160" tIns="46080" bIns="4608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Performance</a:t>
            </a:r>
            <a:endParaRPr b="0" lang="en-US" sz="40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2362320" y="4134240"/>
            <a:ext cx="6471720" cy="235764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Motivation</a:t>
            </a:r>
            <a:endParaRPr b="0" lang="en-US" sz="3200" spc="-1" strike="noStrike">
              <a:latin typeface="Arial"/>
            </a:endParaRPr>
          </a:p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Concepts</a:t>
            </a:r>
            <a:endParaRPr b="0" lang="en-US" sz="3200" spc="-1" strike="noStrike">
              <a:latin typeface="Arial"/>
            </a:endParaRPr>
          </a:p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Benefits</a:t>
            </a:r>
            <a:endParaRPr b="0" lang="en-US" sz="3200" spc="-1" strike="noStrike">
              <a:latin typeface="Arial"/>
            </a:endParaRPr>
          </a:p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Wingdings"/>
                <a:ea typeface="ＭＳ Ｐゴシック"/>
              </a:rPr>
              <a:t>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Performance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Why is NiFi Fast?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235080" y="822240"/>
            <a:ext cx="8902440" cy="56433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Flow File Repo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Write Ahead Log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Content Repo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Add more partitions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Input/Output Streams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Copy on Write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Pass by Reference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Allow tradeoffs of latency vs throughput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3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76" name="TextShape 4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4D79D170-762A-4938-8044-D6948DD97E3C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rIns="92160" tIns="46080" bIns="46080" anchor="b">
            <a:norm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Review Questions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419040" y="838080"/>
            <a:ext cx="8718120" cy="56271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Shape 3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80" name="TextShape 4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6BD7708F-F556-435B-A266-E9D52B5CACD7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704880" y="2645280"/>
            <a:ext cx="8121240" cy="12139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rIns="92160" tIns="46080" bIns="4608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Motivation</a:t>
            </a:r>
            <a:endParaRPr b="0" lang="en-US" sz="40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2362320" y="4134240"/>
            <a:ext cx="6471720" cy="235764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00"/>
                </a:solidFill>
                <a:latin typeface="Wingdings"/>
                <a:ea typeface="ＭＳ Ｐゴシック"/>
              </a:rPr>
              <a:t>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Motivation</a:t>
            </a:r>
            <a:endParaRPr b="0" lang="en-US" sz="3200" spc="-1" strike="noStrike">
              <a:latin typeface="Arial"/>
            </a:endParaRPr>
          </a:p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Concepts</a:t>
            </a:r>
            <a:endParaRPr b="0" lang="en-US" sz="3200" spc="-1" strike="noStrike">
              <a:latin typeface="Arial"/>
            </a:endParaRPr>
          </a:p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Benefits</a:t>
            </a:r>
            <a:endParaRPr b="0" lang="en-US" sz="3200" spc="-1" strike="noStrike">
              <a:latin typeface="Arial"/>
            </a:endParaRPr>
          </a:p>
          <a:p>
            <a:pPr marL="404640" algn="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Performance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NiFi at a Glance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</p:txBody>
      </p:sp>
      <p:pic>
        <p:nvPicPr>
          <p:cNvPr id="96" name="Content Placeholder 5" descr=""/>
          <p:cNvPicPr/>
          <p:nvPr/>
        </p:nvPicPr>
        <p:blipFill>
          <a:blip r:embed="rId1"/>
          <a:stretch/>
        </p:blipFill>
        <p:spPr>
          <a:xfrm>
            <a:off x="235080" y="973440"/>
            <a:ext cx="8902440" cy="5341320"/>
          </a:xfrm>
          <a:prstGeom prst="rect">
            <a:avLst/>
          </a:prstGeom>
          <a:ln w="9360">
            <a:noFill/>
          </a:ln>
        </p:spPr>
      </p:pic>
      <p:sp>
        <p:nvSpPr>
          <p:cNvPr id="97" name="TextShape 2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EBEA41D8-4951-4162-8F88-DB730EA91FFB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NiFi Trivia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235080" y="822240"/>
            <a:ext cx="8902440" cy="56433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Originally developed by the NSA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Donated to Apache in November 2014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Continued by Onyara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Now part of Hortonworks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NiFi = Niagara Files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02" name="TextShape 4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54DF9ADF-8322-4DB9-9C23-E26B729D15E6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03" name="Picture 5" descr=""/>
          <p:cNvPicPr/>
          <p:nvPr/>
        </p:nvPicPr>
        <p:blipFill>
          <a:blip r:embed="rId1"/>
          <a:stretch/>
        </p:blipFill>
        <p:spPr>
          <a:xfrm>
            <a:off x="6885000" y="914400"/>
            <a:ext cx="2437920" cy="238716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NiFi Use Cases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235080" y="822240"/>
            <a:ext cx="8902440" cy="56433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Remote sensor delivery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Inter-site / global distribution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Intra-site distribution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Big Data ingest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Data Processing (enrichment, filtering, sanitization)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07" name="TextShape 4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AC945C8F-852A-443E-B31D-794A6DEC954F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Challenges that NiFi Designers Faced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235080" y="822240"/>
            <a:ext cx="8902440" cy="56433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Transport / Messaging was not enough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Needed to understand the big picture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Needed the ability to make *immediate* changes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Must maintain chain of custody for data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Rigorous security and compliance requirements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11" name="TextShape 4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A0935438-1CBE-47DA-8DBD-76FC78F712A2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12" name="Picture 5" descr=""/>
          <p:cNvPicPr/>
          <p:nvPr/>
        </p:nvPicPr>
        <p:blipFill>
          <a:blip r:embed="rId1"/>
          <a:stretch/>
        </p:blipFill>
        <p:spPr>
          <a:xfrm>
            <a:off x="3423600" y="2971800"/>
            <a:ext cx="5866920" cy="336528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Why Transport and Messaging Insufficient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235080" y="822240"/>
            <a:ext cx="8902440" cy="56433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Data access exceeded resources to transport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Decoupling systems is about more than the connectivity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Message sizes ranged from B to GB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Not all data is created equal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Needed precise security controls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33240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SSL and topic level authorization insufficient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16" name="TextShape 4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DE694616-ADFD-4F75-B3E8-68521603FB82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704880" y="0"/>
            <a:ext cx="8667360" cy="690120"/>
          </a:xfrm>
          <a:prstGeom prst="rect">
            <a:avLst/>
          </a:prstGeom>
          <a:solidFill>
            <a:srgbClr val="003399"/>
          </a:solidFill>
          <a:ln w="9360">
            <a:noFill/>
          </a:ln>
        </p:spPr>
        <p:txBody>
          <a:bodyPr lIns="92160" rIns="92160" tIns="46080" bIns="46080" anchor="b"/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NiFi Foundations</a:t>
            </a:r>
            <a:endParaRPr b="0" lang="en-US" sz="2600" spc="-1" strike="noStrike">
              <a:solidFill>
                <a:srgbClr val="ffffff"/>
              </a:solidFill>
              <a:latin typeface="Garamond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235080" y="822240"/>
            <a:ext cx="8902440" cy="5643360"/>
          </a:xfrm>
          <a:prstGeom prst="rect">
            <a:avLst/>
          </a:prstGeom>
          <a:noFill/>
          <a:ln w="9360">
            <a:noFill/>
          </a:ln>
        </p:spPr>
        <p:txBody>
          <a:bodyPr lIns="92160" rIns="92160" tIns="46080" bIns="46080"/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Since enterprises started using software </a:t>
            </a:r>
            <a:r>
              <a:rPr b="0" lang="en-US" sz="2400" spc="-1" strike="noStrike">
                <a:solidFill>
                  <a:srgbClr val="000000"/>
                </a:solidFill>
                <a:latin typeface="Wingdings"/>
                <a:ea typeface="ＭＳ Ｐゴシック"/>
              </a:rPr>
              <a:t>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And had to exchange data between systems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There appeared a need for </a:t>
            </a:r>
            <a:r>
              <a:rPr b="0" lang="en-US" sz="2400" spc="-1" strike="noStrike">
                <a:solidFill>
                  <a:srgbClr val="7030a0"/>
                </a:solidFill>
                <a:latin typeface="Arial"/>
                <a:ea typeface="ＭＳ Ｐゴシック"/>
              </a:rPr>
              <a:t>dataflow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managing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NiFi </a:t>
            </a:r>
            <a:r>
              <a:rPr b="0" lang="en-US" sz="2400" spc="-1" strike="noStrike">
                <a:solidFill>
                  <a:srgbClr val="730073"/>
                </a:solidFill>
                <a:latin typeface="Arial"/>
                <a:ea typeface="ＭＳ Ｐゴシック"/>
              </a:rPr>
              <a:t>automates the flow of data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 between systems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Many of NiFi ideas date back to this book (2003)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90520" indent="-290160">
              <a:lnSpc>
                <a:spcPct val="100000"/>
              </a:lnSpc>
              <a:spcBef>
                <a:spcPts val="479"/>
              </a:spcBef>
              <a:buClr>
                <a:srgbClr val="003399"/>
              </a:buClr>
              <a:buSzPct val="65000"/>
              <a:buFont typeface="Wingdings" charset="2"/>
              <a:buChar char="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”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Better Analytics Demands Better Workflow”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33240" indent="-2282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Joe Witt (original CTO of NiFi/Onyara)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235080" y="6638760"/>
            <a:ext cx="5441760" cy="1382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Arial"/>
              </a:rPr>
              <a:t>Copyright © 2017 Elephant Scale. All rights reserved.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20" name="TextShape 4"/>
          <p:cNvSpPr txBox="1"/>
          <p:nvPr/>
        </p:nvSpPr>
        <p:spPr>
          <a:xfrm>
            <a:off x="8777160" y="6580080"/>
            <a:ext cx="545760" cy="2250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/>
          <a:p>
            <a:pPr algn="r">
              <a:lnSpc>
                <a:spcPct val="100000"/>
              </a:lnSpc>
            </a:pPr>
            <a:fld id="{A18C7DAF-BB2E-45A8-B60E-53138DA8277D}" type="slidenum">
              <a:rPr b="1" lang="en-US" sz="10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pic>
        <p:nvPicPr>
          <p:cNvPr id="121" name="Picture 5" descr=""/>
          <p:cNvPicPr/>
          <p:nvPr/>
        </p:nvPicPr>
        <p:blipFill>
          <a:blip r:embed="rId1"/>
          <a:stretch/>
        </p:blipFill>
        <p:spPr>
          <a:xfrm>
            <a:off x="6819840" y="3542040"/>
            <a:ext cx="2177640" cy="292320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378395</TotalTime>
  <Application>LibreOffice/6.0.7.3$Linux_X86_64 LibreOffice_project/00m0$Build-3</Application>
  <Words>747</Words>
  <Paragraphs>179</Paragraphs>
  <Company>Elephant Scale LLC &amp; LearningPatterns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2010-07-13T15:22:01Z</dcterms:created>
  <dc:creator>Elephant Scale</dc:creator>
  <dc:description/>
  <dc:language>en-US</dc:language>
  <cp:lastModifiedBy>Mark Kerzner</cp:lastModifiedBy>
  <cp:lastPrinted>2010-01-03T02:41:41Z</cp:lastPrinted>
  <dcterms:modified xsi:type="dcterms:W3CDTF">2017-09-05T02:28:20Z</dcterms:modified>
  <cp:revision>4147</cp:revision>
  <dc:subject>Spark</dc:subject>
  <dc:title>Spark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15.0029</vt:lpwstr>
  </property>
  <property fmtid="{D5CDD505-2E9C-101B-9397-08002B2CF9AE}" pid="3" name="Company">
    <vt:lpwstr>Elephant Scale LLC &amp; LearningPatterns Inc.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13</vt:i4>
  </property>
  <property fmtid="{D5CDD505-2E9C-101B-9397-08002B2CF9AE}" pid="9" name="PresentationFormat">
    <vt:lpwstr>Custom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25</vt:i4>
  </property>
</Properties>
</file>