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  <p:sldId id="333" r:id="rId86"/>
    <p:sldId id="334" r:id="rId87"/>
    <p:sldId id="335" r:id="rId88"/>
    <p:sldId id="336" r:id="rId89"/>
    <p:sldId id="337" r:id="rId90"/>
    <p:sldId id="338" r:id="rId91"/>
    <p:sldId id="339" r:id="rId92"/>
    <p:sldId id="340" r:id="rId93"/>
    <p:sldId id="341" r:id="rId94"/>
    <p:sldId id="342" r:id="rId95"/>
    <p:sldId id="343" r:id="rId96"/>
    <p:sldId id="344" r:id="rId97"/>
    <p:sldId id="345" r:id="rId98"/>
    <p:sldId id="346" r:id="rId99"/>
    <p:sldId id="347" r:id="rId100"/>
    <p:sldId id="348" r:id="rId101"/>
    <p:sldId id="349" r:id="rId102"/>
    <p:sldId id="350" r:id="rId103"/>
    <p:sldId id="351" r:id="rId104"/>
    <p:sldId id="352" r:id="rId105"/>
    <p:sldId id="353" r:id="rId106"/>
    <p:sldId id="354" r:id="rId107"/>
    <p:sldId id="355" r:id="rId108"/>
    <p:sldId id="356" r:id="rId109"/>
    <p:sldId id="357" r:id="rId110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Relationship Id="rId72" Type="http://schemas.openxmlformats.org/officeDocument/2006/relationships/slide" Target="slides/slide64.xml"/><Relationship Id="rId73" Type="http://schemas.openxmlformats.org/officeDocument/2006/relationships/slide" Target="slides/slide65.xml"/><Relationship Id="rId74" Type="http://schemas.openxmlformats.org/officeDocument/2006/relationships/slide" Target="slides/slide66.xml"/><Relationship Id="rId75" Type="http://schemas.openxmlformats.org/officeDocument/2006/relationships/slide" Target="slides/slide67.xml"/><Relationship Id="rId76" Type="http://schemas.openxmlformats.org/officeDocument/2006/relationships/slide" Target="slides/slide68.xml"/><Relationship Id="rId77" Type="http://schemas.openxmlformats.org/officeDocument/2006/relationships/slide" Target="slides/slide69.xml"/><Relationship Id="rId78" Type="http://schemas.openxmlformats.org/officeDocument/2006/relationships/slide" Target="slides/slide70.xml"/><Relationship Id="rId79" Type="http://schemas.openxmlformats.org/officeDocument/2006/relationships/slide" Target="slides/slide71.xml"/><Relationship Id="rId80" Type="http://schemas.openxmlformats.org/officeDocument/2006/relationships/slide" Target="slides/slide72.xml"/><Relationship Id="rId81" Type="http://schemas.openxmlformats.org/officeDocument/2006/relationships/slide" Target="slides/slide73.xml"/><Relationship Id="rId82" Type="http://schemas.openxmlformats.org/officeDocument/2006/relationships/slide" Target="slides/slide74.xml"/><Relationship Id="rId83" Type="http://schemas.openxmlformats.org/officeDocument/2006/relationships/slide" Target="slides/slide75.xml"/><Relationship Id="rId84" Type="http://schemas.openxmlformats.org/officeDocument/2006/relationships/slide" Target="slides/slide76.xml"/><Relationship Id="rId85" Type="http://schemas.openxmlformats.org/officeDocument/2006/relationships/slide" Target="slides/slide77.xml"/><Relationship Id="rId86" Type="http://schemas.openxmlformats.org/officeDocument/2006/relationships/slide" Target="slides/slide78.xml"/><Relationship Id="rId87" Type="http://schemas.openxmlformats.org/officeDocument/2006/relationships/slide" Target="slides/slide79.xml"/><Relationship Id="rId88" Type="http://schemas.openxmlformats.org/officeDocument/2006/relationships/slide" Target="slides/slide80.xml"/><Relationship Id="rId89" Type="http://schemas.openxmlformats.org/officeDocument/2006/relationships/slide" Target="slides/slide81.xml"/><Relationship Id="rId90" Type="http://schemas.openxmlformats.org/officeDocument/2006/relationships/slide" Target="slides/slide82.xml"/><Relationship Id="rId91" Type="http://schemas.openxmlformats.org/officeDocument/2006/relationships/slide" Target="slides/slide83.xml"/><Relationship Id="rId92" Type="http://schemas.openxmlformats.org/officeDocument/2006/relationships/slide" Target="slides/slide84.xml"/><Relationship Id="rId93" Type="http://schemas.openxmlformats.org/officeDocument/2006/relationships/slide" Target="slides/slide85.xml"/><Relationship Id="rId94" Type="http://schemas.openxmlformats.org/officeDocument/2006/relationships/slide" Target="slides/slide86.xml"/><Relationship Id="rId95" Type="http://schemas.openxmlformats.org/officeDocument/2006/relationships/slide" Target="slides/slide87.xml"/><Relationship Id="rId96" Type="http://schemas.openxmlformats.org/officeDocument/2006/relationships/slide" Target="slides/slide88.xml"/><Relationship Id="rId97" Type="http://schemas.openxmlformats.org/officeDocument/2006/relationships/slide" Target="slides/slide89.xml"/><Relationship Id="rId98" Type="http://schemas.openxmlformats.org/officeDocument/2006/relationships/slide" Target="slides/slide90.xml"/><Relationship Id="rId99" Type="http://schemas.openxmlformats.org/officeDocument/2006/relationships/slide" Target="slides/slide91.xml"/><Relationship Id="rId100" Type="http://schemas.openxmlformats.org/officeDocument/2006/relationships/slide" Target="slides/slide92.xml"/><Relationship Id="rId101" Type="http://schemas.openxmlformats.org/officeDocument/2006/relationships/slide" Target="slides/slide93.xml"/><Relationship Id="rId102" Type="http://schemas.openxmlformats.org/officeDocument/2006/relationships/slide" Target="slides/slide94.xml"/><Relationship Id="rId103" Type="http://schemas.openxmlformats.org/officeDocument/2006/relationships/slide" Target="slides/slide95.xml"/><Relationship Id="rId104" Type="http://schemas.openxmlformats.org/officeDocument/2006/relationships/slide" Target="slides/slide96.xml"/><Relationship Id="rId105" Type="http://schemas.openxmlformats.org/officeDocument/2006/relationships/slide" Target="slides/slide97.xml"/><Relationship Id="rId106" Type="http://schemas.openxmlformats.org/officeDocument/2006/relationships/slide" Target="slides/slide98.xml"/><Relationship Id="rId107" Type="http://schemas.openxmlformats.org/officeDocument/2006/relationships/slide" Target="slides/slide99.xml"/><Relationship Id="rId108" Type="http://schemas.openxmlformats.org/officeDocument/2006/relationships/slide" Target="slides/slide100.xml"/><Relationship Id="rId109" Type="http://schemas.openxmlformats.org/officeDocument/2006/relationships/slide" Target="slides/slide101.xml"/><Relationship Id="rId110" Type="http://schemas.openxmlformats.org/officeDocument/2006/relationships/slide" Target="slides/slide10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ocs.ansible.com/ansible/latest/collections/index.html" TargetMode="Externa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5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pn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pn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Ansible Playbook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Purpose</a:t>
            </a:r>
            <a:r>
              <a:t> : Provides a descriptive identifier for the task.</a:t>
            </a:r>
          </a:p>
          <a:p>
            <a:r>
              <a:rPr b="1"/>
              <a:t> Recommendation</a:t>
            </a:r>
            <a:r>
              <a:t> : Use clear, concise naming to quickly understand what the task does.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1308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Mode and Dry Runs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b="1"/>
              <a:t> --check</a:t>
            </a:r>
          </a:p>
          <a:p>
            <a:pPr lvl="1"/>
            <a:r>
              <a:t> Simulates running a playbook without making changes.</a:t>
            </a:r>
          </a:p>
          <a:p>
            <a:pPr lvl="1"/>
            <a:r>
              <a:t> Ideal for validating tasks and seeing what</a:t>
            </a:r>
            <a:r>
              <a:rPr i="1"/>
              <a:t> would</a:t>
            </a:r>
            <a:r>
              <a:t> happen.</a:t>
            </a:r>
          </a:p>
          <a:p>
            <a:r>
              <a:rPr i="1" b="1"/>
              <a:t> --diff</a:t>
            </a:r>
          </a:p>
          <a:p>
            <a:pPr lvl="1"/>
            <a:r>
              <a:t> Shows you changes to files or templates that are about to be applied.</a:t>
            </a:r>
          </a:p>
          <a:p>
            <a:r>
              <a:rPr b="1"/>
              <a:t> Why It Matters</a:t>
            </a:r>
            <a:r>
              <a:t> : Critical for safe operations in production; you can preview changes before actually applying them.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Command &amp; Shell Modules Carefully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Idempotency Concerns</a:t>
            </a:r>
          </a:p>
          <a:p>
            <a:pPr lvl="1"/>
            <a:r>
              <a:t> The</a:t>
            </a:r>
            <a:r>
              <a:rPr>
                <a:latin typeface="Courier New"/>
              </a:rPr>
              <a:t> command</a:t>
            </a:r>
            <a:r>
              <a:t> /</a:t>
            </a:r>
            <a:r>
              <a:rPr>
                <a:latin typeface="Courier New"/>
              </a:rPr>
              <a:t> shell</a:t>
            </a:r>
            <a:r>
              <a:t> modules can break idempotency if not managed carefully.</a:t>
            </a:r>
          </a:p>
          <a:p>
            <a:pPr lvl="1"/>
            <a:r>
              <a:t> Use specialized modules (</a:t>
            </a:r>
            <a:r>
              <a:rPr>
                <a:latin typeface="Courier New"/>
              </a:rPr>
              <a:t> file</a:t>
            </a:r>
            <a:r>
              <a:t> ,</a:t>
            </a:r>
            <a:r>
              <a:rPr>
                <a:latin typeface="Courier New"/>
              </a:rPr>
              <a:t> copy</a:t>
            </a:r>
            <a:r>
              <a:t> ,</a:t>
            </a:r>
            <a:r>
              <a:rPr>
                <a:latin typeface="Courier New"/>
              </a:rPr>
              <a:t> git</a:t>
            </a:r>
            <a:r>
              <a:t> ,</a:t>
            </a:r>
            <a:r>
              <a:rPr>
                <a:latin typeface="Courier New"/>
              </a:rPr>
              <a:t> service</a:t>
            </a:r>
            <a:r>
              <a:t> ) whenever possible.</a:t>
            </a:r>
          </a:p>
          <a:p>
            <a:r>
              <a:rPr b="1"/>
              <a:t> Why It Matters</a:t>
            </a:r>
            <a:r>
              <a:t> : Maintaining idempotency is the core advantage of Ansible, ensuring consistent states across multiple runs.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Compliance as Code</a:t>
            </a:r>
          </a:p>
          <a:p>
            <a:pPr lvl="1"/>
            <a:r>
              <a:t> Use Ansible to enforce security baselines (e.g., CIS Benchmarks, DISA STIGs).</a:t>
            </a:r>
          </a:p>
          <a:p>
            <a:r>
              <a:rPr b="1"/>
              <a:t> Auditing</a:t>
            </a:r>
          </a:p>
          <a:p>
            <a:pPr lvl="1"/>
            <a:r>
              <a:t> Combine with Red Hat Automation Platform/AWX for centralized logging of who ran what and when.</a:t>
            </a:r>
          </a:p>
          <a:p>
            <a:r>
              <a:rPr b="1"/>
              <a:t> Why It Matters</a:t>
            </a:r>
            <a:r>
              <a:t> : Security is a major concern; Ansible’s agentless model and Vault encryption can simplify compliance tasks and auditing.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Definition</a:t>
            </a:r>
            <a:r>
              <a:t> : The module to be executed by Ansible.</a:t>
            </a:r>
          </a:p>
          <a:p>
            <a:r>
              <a:rPr b="1"/>
              <a:t> Examples</a:t>
            </a:r>
            <a:r>
              <a:t> :</a:t>
            </a:r>
            <a:r>
              <a:rPr>
                <a:latin typeface="Courier New"/>
              </a:rPr>
              <a:t> apt</a:t>
            </a:r>
            <a:r>
              <a:t> (Debian-based package manager),</a:t>
            </a:r>
            <a:r>
              <a:rPr>
                <a:latin typeface="Courier New"/>
              </a:rPr>
              <a:t> yum</a:t>
            </a:r>
            <a:r>
              <a:t> (Red Hat-based),</a:t>
            </a:r>
            <a:r>
              <a:rPr>
                <a:latin typeface="Courier New"/>
              </a:rPr>
              <a:t> copy</a:t>
            </a:r>
            <a:r>
              <a:t> ,</a:t>
            </a:r>
            <a:r>
              <a:rPr>
                <a:latin typeface="Courier New"/>
              </a:rPr>
              <a:t> file</a:t>
            </a:r>
            <a:r>
              <a:t> ,</a:t>
            </a:r>
            <a:r>
              <a:rPr>
                <a:latin typeface="Courier New"/>
              </a:rPr>
              <a:t> user</a:t>
            </a:r>
            <a:r>
              <a:t> , etc.</a:t>
            </a:r>
          </a:p>
          <a:p>
            <a:r>
              <a:rPr b="1"/>
              <a:t> Custom Modules</a:t>
            </a:r>
            <a:r>
              <a:t> : You can write your own or use community-provided modules.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6256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rPr b="1"/>
              <a:t>Let’s Discuss Modules
</a:t>
            </a:r>
            <a:r>
              <a:t>Returning to Our Playbook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Let’s Discuss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Module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Key-Value Pairs</a:t>
            </a:r>
            <a:r>
              <a:t> : Customize module behavior, such as package names, file paths, or messages.</a:t>
            </a:r>
          </a:p>
          <a:p>
            <a:r>
              <a:rPr b="1"/>
              <a:t> Example</a:t>
            </a:r>
            <a:r>
              <a:t> : When using the</a:t>
            </a:r>
            <a:r>
              <a:rPr>
                <a:latin typeface="Courier New"/>
              </a:rPr>
              <a:t> apt</a:t>
            </a:r>
            <a:r>
              <a:t> module, arguments might include</a:t>
            </a:r>
            <a:r>
              <a:rPr>
                <a:latin typeface="Courier New"/>
              </a:rPr>
              <a:t> name</a:t>
            </a:r>
            <a:r>
              <a:t> and</a:t>
            </a:r>
            <a:r>
              <a:rPr>
                <a:latin typeface="Courier New"/>
              </a:rPr>
              <a:t> state</a:t>
            </a:r>
            <a:r>
              <a:t> to indicate which package to install.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37592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Core Modules</a:t>
            </a:r>
          </a:p>
          <a:p>
            <a:pPr lvl="1"/>
            <a:r>
              <a:t> Maintained by the Ansible team.</a:t>
            </a:r>
          </a:p>
          <a:p>
            <a:pPr lvl="1"/>
            <a:r>
              <a:t> Found in your Python site-packages directory (e.g.,</a:t>
            </a:r>
            <a:r>
              <a:rPr>
                <a:latin typeface="Courier New"/>
              </a:rPr>
              <a:t> /usr/lib/python3.x/site-packages/ansible/modules</a:t>
            </a:r>
            <a:r>
              <a:t> ).</a:t>
            </a:r>
          </a:p>
          <a:p>
            <a:r>
              <a:rPr b="1"/>
              <a:t> Extra Modules</a:t>
            </a:r>
          </a:p>
          <a:p>
            <a:pPr lvl="1"/>
            <a:r>
              <a:t> Maintained by the community.</a:t>
            </a:r>
          </a:p>
          <a:p>
            <a:pPr lvl="1"/>
            <a:r>
              <a:t> May be promoted to core or removed if unmaintained.</a:t>
            </a:r>
          </a:p>
          <a:p>
            <a:pPr lvl="1"/>
            <a:r>
              <a:t> Installable via</a:t>
            </a:r>
            <a:r>
              <a:rPr>
                <a:latin typeface="Courier New"/>
              </a:rPr>
              <a:t> ansible-galaxy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Modules: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Local Documentation</a:t>
            </a:r>
            <a:r>
              <a:t> :</a:t>
            </a:r>
            <a:r>
              <a:rPr>
                <a:latin typeface="Courier New"/>
              </a:rPr>
              <a:t> /usr/share/doc/ansible/html/modules_by_category.html</a:t>
            </a:r>
          </a:p>
          <a:p>
            <a:r>
              <a:rPr b="1"/>
              <a:t> Online Index</a:t>
            </a:r>
            <a:r>
              <a:t> (for current Ansible version):</a:t>
            </a:r>
            <a:r>
              <a:rPr>
                <a:hlinkClick r:id="rId2"/>
              </a:rPr>
              <a:t> Ansible Modules by Category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Modules: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Local Docs</a:t>
            </a:r>
            <a:r>
              <a:t> :</a:t>
            </a:r>
            <a:r>
              <a:rPr>
                <a:latin typeface="Courier New"/>
              </a:rPr>
              <a:t> /usr/share/doc/ansible/html/modules/&lt;module_name&gt;.html</a:t>
            </a:r>
          </a:p>
          <a:p>
            <a:r>
              <a:rPr b="1"/>
              <a:t> Online Docs</a:t>
            </a:r>
            <a:r>
              <a:t> :</a:t>
            </a:r>
            <a:r>
              <a:rPr>
                <a:latin typeface="Courier New"/>
              </a:rPr>
              <a:t> https://docs.ansible.com/ansible/latest/collections/&lt;collection_name&gt;/&lt;module_name&gt;_module.html</a:t>
            </a:r>
          </a:p>
          <a:p>
            <a:r>
              <a:rPr b="1"/>
              <a:t> Contents</a:t>
            </a:r>
            <a:r>
              <a:t> :</a:t>
            </a:r>
          </a:p>
          <a:p>
            <a:pPr lvl="1"/>
            <a:r>
              <a:t> Description of the module</a:t>
            </a:r>
          </a:p>
          <a:p>
            <a:pPr lvl="1"/>
            <a:r>
              <a:t> Required arguments (e.g.,</a:t>
            </a:r>
            <a:r>
              <a:rPr>
                <a:latin typeface="Courier New"/>
              </a:rPr>
              <a:t> name</a:t>
            </a:r>
            <a:r>
              <a:t> ,</a:t>
            </a:r>
            <a:r>
              <a:rPr>
                <a:latin typeface="Courier New"/>
              </a:rPr>
              <a:t> state</a:t>
            </a:r>
            <a:r>
              <a:t> )</a:t>
            </a:r>
          </a:p>
          <a:p>
            <a:pPr lvl="1"/>
            <a:r>
              <a:t> Return values</a:t>
            </a:r>
          </a:p>
          <a:p>
            <a:pPr lvl="1"/>
            <a:r>
              <a:t> Code examples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rPr b="1"/>
              <a:t>Returning to Our Playbook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Returning to Our Playbook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Playbook: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rPr b="1"/>
              <a:t> Single Play</a:t>
            </a:r>
            <a:r>
              <a:t> : Targets all hosts in the inventory.</a:t>
            </a:r>
          </a:p>
          <a:p>
            <a:r>
              <a:rPr b="1"/>
              <a:t> Single Task</a:t>
            </a:r>
            <a:r>
              <a:t> : Uses the</a:t>
            </a:r>
            <a:r>
              <a:rPr>
                <a:latin typeface="Courier New"/>
              </a:rPr>
              <a:t> debug</a:t>
            </a:r>
            <a:r>
              <a:t> module to display “Hello, world!”</a:t>
            </a:r>
          </a:p>
          <a:p>
            <a:r>
              <a:rPr b="1"/>
              <a:t> Execution</a:t>
            </a:r>
            <a:r>
              <a:t> : Run with</a:t>
            </a:r>
            <a:r>
              <a:rPr>
                <a:latin typeface="Courier New"/>
              </a:rPr>
              <a:t> ansible-playbook -i &lt;inventory_file&gt; playbook.yml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7404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the 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Execute the playbook with:</a:t>
            </a:r>
          </a:p>
          <a:p/>
          <a:p>
            <a:r>
              <a:rPr i="1" b="1"/>
              <a:t> -v</a:t>
            </a:r>
          </a:p>
          <a:p>
            <a:r>
              <a:t> : Increases verbosity, showing more detail on what Ansible is doing.</a:t>
            </a:r>
          </a:p>
          <a:p>
            <a:r>
              <a:rPr b="1"/>
              <a:t> Default Behavior</a:t>
            </a:r>
            <a:r>
              <a:t> : Uses</a:t>
            </a:r>
            <a:r>
              <a:rPr>
                <a:latin typeface="Courier New"/>
              </a:rPr>
              <a:t> hosts: all</a:t>
            </a:r>
            <a:r>
              <a:t> if not overridden by the CLI.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5613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Playbook?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Definition</a:t>
            </a:r>
            <a:r>
              <a:t> : A playbook is a YAML-formatted file that contains a list of “plays,” which in turn define tasks for configuration, deployment, and orchestration.</a:t>
            </a:r>
          </a:p>
          <a:p>
            <a:r>
              <a:rPr b="1"/>
              <a:t> Purpose</a:t>
            </a:r>
            <a:r>
              <a:t> : Playbooks describe the desired state of your systems, allowing Ansible to maintain consistency across various environments.</a:t>
            </a:r>
          </a:p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l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547872"/>
            <a:ext cx="4364736" cy="327355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Practice your new knowledge by completing the hands-on exercises in the lab:</a:t>
            </a:r>
          </a:p>
          <a:p>
            <a:r>
              <a:rPr b="1"/>
              <a:t> [Access the Lab Here]</a:t>
            </a:r>
            <a:r>
              <a:t> (Link to your specific lab resource)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and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Consider the following example:</a:t>
            </a:r>
          </a:p>
          <a:p/>
          <a:p/>
          <a:p/>
          <a:p>
            <a:r>
              <a:t> We’ll break this down to understand variables and facts more clearly.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48260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Definition</a:t>
            </a:r>
            <a:r>
              <a:t> : Store data for easy reuse or customization.</a:t>
            </a:r>
          </a:p>
          <a:p>
            <a:r>
              <a:rPr b="1"/>
              <a:t> Location</a:t>
            </a:r>
            <a:r>
              <a:t> : Can be defined at the play level, in inventory, or in a separate file.</a:t>
            </a:r>
          </a:p>
          <a:p>
            <a:r>
              <a:rPr b="1"/>
              <a:t> Scope</a:t>
            </a:r>
            <a:r>
              <a:t> : Variables can be scoped to a play, group, host, or globally.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5212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Debug Module</a:t>
            </a:r>
            <a:r>
              <a:t> : Helps you print or inspect variables.</a:t>
            </a:r>
          </a:p>
          <a:p>
            <a:r>
              <a:rPr i="1" b="1"/>
              <a:t> var</a:t>
            </a:r>
          </a:p>
          <a:p>
            <a:r>
              <a:t> : Tells Ansible which variable to display.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0640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Hands-on practice:</a:t>
            </a:r>
          </a:p>
          <a:p>
            <a:r>
              <a:rPr b="1"/>
              <a:t> [Access the Lab Here]</a:t>
            </a:r>
            <a:r>
              <a:t> (Link to your lab exercises)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for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can prompt the user for input dynamically: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71120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Variables: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i="1" b="1"/>
              <a:t> default</a:t>
            </a:r>
          </a:p>
          <a:p>
            <a:r>
              <a:t> : Used if the user presses Enter without typing a value.</a:t>
            </a:r>
          </a:p>
          <a:p>
            <a:r>
              <a:rPr i="1" b="1"/>
              <a:t> private</a:t>
            </a:r>
          </a:p>
          <a:p>
            <a:r>
              <a:t> : Masks user input (useful for passwords or sensitive data).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8072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Variables: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can load variables from a separate file:</a:t>
            </a:r>
          </a:p>
          <a:p/>
          <a:p/>
          <a:p/>
          <a:p>
            <a:r>
              <a:rPr i="1" b="1"/>
              <a:t> vars_files</a:t>
            </a:r>
          </a:p>
          <a:p>
            <a:r>
              <a:t> : Lists one or more external YAML files containing variable definitions.</a:t>
            </a:r>
          </a:p>
          <a:p>
            <a:r>
              <a:rPr i="1" b="1"/>
              <a:t> include_vars</a:t>
            </a:r>
          </a:p>
          <a:p>
            <a:r>
              <a:t> : An alternative module that can also import variables from a file during a task.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46736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Variables: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i="1" b="1"/>
              <a:t> register</a:t>
            </a:r>
          </a:p>
          <a:p>
            <a:r>
              <a:t> : Captures the output of a task’s command for later use.</a:t>
            </a:r>
          </a:p>
          <a:p>
            <a:r>
              <a:rPr b="1"/>
              <a:t> Usage</a:t>
            </a:r>
            <a:r>
              <a:t> : Refer to the registered variable in subsequent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4483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Variables: set_fact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rPr i="1" b="1"/>
              <a:t> set_fact</a:t>
            </a:r>
          </a:p>
          <a:p>
            <a:r>
              <a:t> : Dynamically sets variables (known as “facts”) during a play’s execution.</a:t>
            </a:r>
          </a:p>
          <a:p>
            <a:r>
              <a:rPr i="1" b="1"/>
              <a:t> cacheable</a:t>
            </a:r>
          </a:p>
          <a:p>
            <a:r>
              <a:t> : Can cache these facts for future use if a fact cache (e.g., Redis) is configured.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0264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of a Playbook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2487168"/>
          <a:lstStyle/>
          <a:p/>
          <a:p>
            <a:r>
              <a:rPr b="1"/>
              <a:t> Plays</a:t>
            </a:r>
            <a:r>
              <a:t> : Group tasks under a specific host or group of hosts.</a:t>
            </a:r>
          </a:p>
          <a:p>
            <a:r>
              <a:rPr b="1"/>
              <a:t> Tasks</a:t>
            </a:r>
            <a:r>
              <a:t> : Individual instructions, often using Ansible modules, such as installing packages or creating files.</a:t>
            </a:r>
          </a:p>
          <a:p>
            <a:r>
              <a:rPr b="1"/>
              <a:t> Variables</a:t>
            </a:r>
            <a:r>
              <a:t> : Key-value pairs that store data for dynamic or reusable settings.</a:t>
            </a:r>
          </a:p>
          <a:p>
            <a:r>
              <a:rPr b="1"/>
              <a:t> Handlers</a:t>
            </a:r>
            <a:r>
              <a:t> : Special tasks triggered by “notify” statements to perform actions after changes (e.g., restarting a service).</a:t>
            </a:r>
          </a:p>
          <a:p>
            <a:r>
              <a:rPr b="1"/>
              <a:t> Templates</a:t>
            </a:r>
            <a:r>
              <a:t> : Use Jinja2 to generate dynamic configuration files.</a:t>
            </a:r>
          </a:p>
          <a:p>
            <a:r>
              <a:t> We will examine each component in more detail.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po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914400"/>
            <a:ext cx="1783080" cy="17830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Explore further with a practice lab:</a:t>
            </a:r>
          </a:p>
          <a:p>
            <a:r>
              <a:rPr b="1"/>
              <a:t> [Access the Lab Here]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 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Facts are automatically collected information about each managed host (e.g., OS, network interfaces, CPU count).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8915400" cy="147999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gather_facts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Purpose</a:t>
            </a:r>
            <a:r>
              <a:t> : Enables the automatic collection of system information from the target host.</a:t>
            </a:r>
          </a:p>
          <a:p>
            <a:r>
              <a:rPr b="1"/>
              <a:t> Customization</a:t>
            </a:r>
            <a:r>
              <a:t> : You can choose which subsets of facts to gather or exclude.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33147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 (Facts)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ansible_facts</a:t>
            </a:r>
            <a:r>
              <a:t> : A dictionary containing various system attributes.</a:t>
            </a:r>
          </a:p>
          <a:p>
            <a:r>
              <a:rPr b="1"/>
              <a:t> Examples</a:t>
            </a:r>
            <a:r>
              <a:t> :</a:t>
            </a:r>
            <a:r>
              <a:rPr>
                <a:latin typeface="Courier New"/>
              </a:rPr>
              <a:t> ansible_facts['distribution']</a:t>
            </a:r>
            <a:r>
              <a:t> ,</a:t>
            </a:r>
            <a:r>
              <a:rPr>
                <a:latin typeface="Courier New"/>
              </a:rPr>
              <a:t> ansible_facts['interfaces']</a:t>
            </a:r>
            <a:r>
              <a:t> 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15400" cy="74444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Strengthen your fact-handling skills:</a:t>
            </a:r>
          </a:p>
          <a:p>
            <a:r>
              <a:rPr b="1"/>
              <a:t> [Access the Lab Here]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rPr b="1"/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Conditionals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>
            <a:r>
              <a:t> Conditionals allow tasks to run only if a specified expression evaluates to</a:t>
            </a:r>
            <a:r>
              <a:rPr>
                <a:latin typeface="Courier New"/>
              </a:rPr>
              <a:t> true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1976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my_var</a:t>
            </a:r>
            <a:r>
              <a:t> is set to</a:t>
            </a:r>
            <a:r>
              <a:rPr>
                <a:latin typeface="Courier New"/>
              </a:rPr>
              <a:t> true</a:t>
            </a:r>
            <a:r>
              <a:t> . The following task will only run under this condition.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8448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 with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i="1" b="1"/>
              <a:t> when</a:t>
            </a:r>
          </a:p>
          <a:p>
            <a:r>
              <a:t> : Determines whether the task executes.</a:t>
            </a:r>
          </a:p>
          <a:p>
            <a:r>
              <a:rPr b="1"/>
              <a:t> Usage</a:t>
            </a:r>
            <a:r>
              <a:t> : Combine with logical operators (</a:t>
            </a:r>
            <a:r>
              <a:rPr>
                <a:latin typeface="Courier New"/>
              </a:rPr>
              <a:t> and</a:t>
            </a:r>
            <a:r>
              <a:t> ,</a:t>
            </a:r>
            <a:r>
              <a:rPr>
                <a:latin typeface="Courier New"/>
              </a:rPr>
              <a:t> or</a:t>
            </a:r>
            <a:r>
              <a:t> ,</a:t>
            </a:r>
            <a:r>
              <a:rPr>
                <a:latin typeface="Courier New"/>
              </a:rPr>
              <a:t> not</a:t>
            </a:r>
            <a:r>
              <a:t> ), comparison operators (</a:t>
            </a:r>
            <a:r>
              <a:rPr>
                <a:latin typeface="Courier New"/>
              </a:rPr>
              <a:t> ==</a:t>
            </a:r>
            <a:r>
              <a:t> ,</a:t>
            </a:r>
            <a:r>
              <a:rPr>
                <a:latin typeface="Courier New"/>
              </a:rPr>
              <a:t> !=</a:t>
            </a:r>
            <a:r>
              <a:t> ,</a:t>
            </a:r>
            <a:r>
              <a:rPr>
                <a:latin typeface="Courier New"/>
              </a:rPr>
              <a:t> &gt;</a:t>
            </a:r>
            <a:r>
              <a:t> ,</a:t>
            </a:r>
            <a:r>
              <a:rPr>
                <a:latin typeface="Courier New"/>
              </a:rPr>
              <a:t> &lt;</a:t>
            </a:r>
            <a:r>
              <a:t> ), or fact variables.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5880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Logical</a:t>
            </a:r>
            <a:r>
              <a:t> :</a:t>
            </a:r>
            <a:r>
              <a:rPr>
                <a:latin typeface="Courier New"/>
              </a:rPr>
              <a:t> and</a:t>
            </a:r>
            <a:r>
              <a:t> ,</a:t>
            </a:r>
            <a:r>
              <a:rPr>
                <a:latin typeface="Courier New"/>
              </a:rPr>
              <a:t> or</a:t>
            </a:r>
            <a:r>
              <a:t> ,</a:t>
            </a:r>
            <a:r>
              <a:rPr>
                <a:latin typeface="Courier New"/>
              </a:rPr>
              <a:t> not</a:t>
            </a:r>
          </a:p>
          <a:p>
            <a:r>
              <a:rPr b="1"/>
              <a:t> Comparison</a:t>
            </a:r>
            <a:r>
              <a:t> :</a:t>
            </a:r>
            <a:r>
              <a:rPr>
                <a:latin typeface="Courier New"/>
              </a:rPr>
              <a:t> ==</a:t>
            </a:r>
            <a:r>
              <a:t> ,</a:t>
            </a:r>
            <a:r>
              <a:rPr>
                <a:latin typeface="Courier New"/>
              </a:rPr>
              <a:t> !=</a:t>
            </a:r>
            <a:r>
              <a:t> ,</a:t>
            </a:r>
            <a:r>
              <a:rPr>
                <a:latin typeface="Courier New"/>
              </a:rPr>
              <a:t> &gt;</a:t>
            </a:r>
            <a:r>
              <a:t> ,</a:t>
            </a:r>
            <a:r>
              <a:rPr>
                <a:latin typeface="Courier New"/>
              </a:rPr>
              <a:t> &gt;=</a:t>
            </a:r>
            <a:r>
              <a:t> ,</a:t>
            </a:r>
            <a:r>
              <a:rPr>
                <a:latin typeface="Courier New"/>
              </a:rPr>
              <a:t> &lt;</a:t>
            </a:r>
            <a:r>
              <a:t> ,</a:t>
            </a:r>
            <a:r>
              <a:rPr>
                <a:latin typeface="Courier New"/>
              </a:rPr>
              <a:t> &lt;=</a:t>
            </a:r>
          </a:p>
          <a:p>
            <a:r>
              <a:rPr b="1"/>
              <a:t> Boolean</a:t>
            </a:r>
            <a:r>
              <a:t> :</a:t>
            </a:r>
            <a:r>
              <a:rPr>
                <a:latin typeface="Courier New"/>
              </a:rPr>
              <a:t> true</a:t>
            </a:r>
            <a:r>
              <a:t> ,</a:t>
            </a:r>
            <a:r>
              <a:rPr>
                <a:latin typeface="Courier New"/>
              </a:rPr>
              <a:t> false</a:t>
            </a:r>
            <a:r>
              <a:t> ,</a:t>
            </a:r>
            <a:r>
              <a:rPr>
                <a:latin typeface="Courier New"/>
              </a:rPr>
              <a:t> none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109347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Playbook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Below is a simple playbook:</a:t>
            </a:r>
          </a:p>
          <a:p/>
          <a:p/>
          <a:p/>
          <a:p>
            <a:r>
              <a:t> Let’s break down this example into its component parts.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57404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Test your knowledge of conditionals in a lab setting:</a:t>
            </a:r>
          </a:p>
          <a:p>
            <a:r>
              <a:rPr b="1"/>
              <a:t> [Access the Lab Here]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t>Conditionals
</a:t>
            </a:r>
            <a:r>
              <a:rPr b="1"/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Loops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Ansible offers simple looping constructs to iterate over sets of data.</a:t>
            </a:r>
          </a:p>
          <a:p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lo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792224"/>
            <a:ext cx="1469514" cy="4151376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81344"/>
            <a:ext cx="57404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the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my_list</a:t>
            </a:r>
            <a:r>
              <a:t> : A list of items to iterate over in the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3876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 with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i="1" b="1"/>
              <a:t> with_items</a:t>
            </a:r>
          </a:p>
          <a:p>
            <a:r>
              <a:t> : Iterates over</a:t>
            </a:r>
            <a:r>
              <a:rPr>
                <a:latin typeface="Courier New"/>
              </a:rPr>
              <a:t> my_list</a:t>
            </a:r>
            <a:r>
              <a:t> , rendering</a:t>
            </a:r>
            <a:r>
              <a:rPr>
                <a:latin typeface="Courier New"/>
              </a:rPr>
              <a:t> {{ item }}</a:t>
            </a:r>
            <a:r>
              <a:t> each time.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1308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alternative to</a:t>
            </a:r>
            <a:r>
              <a:rPr>
                <a:latin typeface="Courier New"/>
              </a:rPr>
              <a:t> with_items</a:t>
            </a:r>
            <a:r>
              <a:t> is the</a:t>
            </a:r>
            <a:r>
              <a:rPr>
                <a:latin typeface="Courier New"/>
              </a:rPr>
              <a:t> loop</a:t>
            </a:r>
            <a:r>
              <a:t> directive:</a:t>
            </a:r>
          </a:p>
          <a:p/>
          <a:p/>
          <a:p>
            <a:r>
              <a:rPr i="1" b="1"/>
              <a:t> loop</a:t>
            </a:r>
          </a:p>
          <a:p>
            <a:r>
              <a:t> : Modern syntax that offers additional functionality and flexibility.</a:t>
            </a:r>
          </a:p>
          <a:p>
            <a:r>
              <a:rPr b="1"/>
              <a:t> Both approaches work</a:t>
            </a:r>
            <a:r>
              <a:t> : Choose based on your team's preference and existing codebase.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46736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Loops with Conditionals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Combining</a:t>
            </a:r>
            <a:r>
              <a:t> loops with</a:t>
            </a:r>
            <a:r>
              <a:rPr>
                <a:latin typeface="Courier New"/>
              </a:rPr>
              <a:t> when</a:t>
            </a:r>
            <a:r>
              <a:t> allows you to filter or skip certain items.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9596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loop_control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rPr i="1" b="1"/>
              <a:t> index_var</a:t>
            </a:r>
          </a:p>
          <a:p>
            <a:r>
              <a:t> : Stores the current iteration index.</a:t>
            </a:r>
          </a:p>
          <a:p>
            <a:r>
              <a:rPr i="1" b="1"/>
              <a:t> loop_var</a:t>
            </a:r>
          </a:p>
          <a:p>
            <a:r>
              <a:t> : Renames the loop variable from</a:t>
            </a:r>
            <a:r>
              <a:rPr>
                <a:latin typeface="Courier New"/>
              </a:rPr>
              <a:t> item</a:t>
            </a:r>
            <a:r>
              <a:t> to something else.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0932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Practice using loops in Ansible:</a:t>
            </a:r>
          </a:p>
          <a:p>
            <a:r>
              <a:rPr b="1"/>
              <a:t> [Access the Lab Here]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t>Conditionals
</a:t>
            </a:r>
            <a:r>
              <a:t>Loops
</a:t>
            </a:r>
            <a:r>
              <a:rPr b="1"/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Handlers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YAML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Purpose</a:t>
            </a:r>
            <a:r>
              <a:t> : This marker indicates the start of a YAML document.</a:t>
            </a:r>
          </a:p>
          <a:p>
            <a:r>
              <a:rPr b="1"/>
              <a:t> No Specific Version</a:t>
            </a:r>
            <a:r>
              <a:t> : You’re simply declaring that the file is valid YAML.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1168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Handlers are tasks that run in response to a “notify” event. For example: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5130800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Debug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Notification</a:t>
            </a:r>
            <a:r>
              <a:t> : If this task changes the system state, it triggers the handler named</a:t>
            </a:r>
            <a:r>
              <a:rPr>
                <a:latin typeface="Courier New"/>
              </a:rPr>
              <a:t> restart service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5212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Handlers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Execution</a:t>
            </a:r>
            <a:r>
              <a:t> : Occurs only at the end of the play (or after all tasks are run).</a:t>
            </a:r>
          </a:p>
          <a:p>
            <a:r>
              <a:rPr b="1"/>
              <a:t> Purpose</a:t>
            </a:r>
            <a:r>
              <a:t> : Typically used for service restarts, reloading configurations,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5212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Idempotency</a:t>
            </a:r>
            <a:r>
              <a:t> : Handlers should focus on actions that make sense to trigger after a change has occurred (e.g., reloading a changed config).</a:t>
            </a:r>
          </a:p>
          <a:p>
            <a:r>
              <a:rPr b="1"/>
              <a:t> Avoid Overuse</a:t>
            </a:r>
            <a:r>
              <a:t> : Don’t use handlers for normal tasks like package installs.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Try out handlers in your lab environment:</a:t>
            </a:r>
          </a:p>
          <a:p>
            <a:r>
              <a:rPr b="1"/>
              <a:t> [Access the Lab Here]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t>Conditionals
</a:t>
            </a:r>
            <a:r>
              <a:t>Loops
</a:t>
            </a:r>
            <a:r>
              <a:t>Handlers
</a:t>
            </a:r>
            <a:r>
              <a:rPr b="1"/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Blocks let you group tasks and manage error handling within a single structure: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75819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rPr i="1" b="1"/>
              <a:t> block</a:t>
            </a:r>
          </a:p>
          <a:p>
            <a:r>
              <a:t> : Contains tasks that run sequentially.</a:t>
            </a:r>
          </a:p>
          <a:p>
            <a:r>
              <a:rPr i="1" b="1"/>
              <a:t> rescue</a:t>
            </a:r>
          </a:p>
          <a:p>
            <a:r>
              <a:t> : Runs only if any task in</a:t>
            </a:r>
            <a:r>
              <a:rPr>
                <a:latin typeface="Courier New"/>
              </a:rPr>
              <a:t> block</a:t>
            </a:r>
            <a:r>
              <a:t> fails.</a:t>
            </a:r>
          </a:p>
          <a:p>
            <a:r>
              <a:rPr i="1" b="1"/>
              <a:t> always</a:t>
            </a:r>
          </a:p>
          <a:p>
            <a:r>
              <a:t> : Runs regardless of success or failure (not shown in this example).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6548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Readability</a:t>
            </a:r>
            <a:r>
              <a:t> : Groups related tasks, making your playbook more organized.</a:t>
            </a:r>
          </a:p>
          <a:p>
            <a:r>
              <a:rPr b="1"/>
              <a:t> Error Handling</a:t>
            </a:r>
            <a:r>
              <a:t> : Simplifies recovery steps when a task fails.</a:t>
            </a:r>
          </a:p>
          <a:p>
            <a:r>
              <a:rPr b="1"/>
              <a:t> Robustness</a:t>
            </a:r>
            <a:r>
              <a:t> : Allows for more structured exception handling in your automation.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rPr b="1"/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Templates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Hosts</a:t>
            </a:r>
            <a:r>
              <a:t> : Defines which group(s) or host(s) the tasks should run against.</a:t>
            </a:r>
          </a:p>
          <a:p>
            <a:r>
              <a:rPr b="1"/>
              <a:t> Become</a:t>
            </a:r>
            <a:r>
              <a:t> : Indicates that tasks in this play should run with elevated (sudo) privileges.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31496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Jinja2 templates let you generate dynamic configuration files on target hosts: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6362700" cy="26543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47872"/>
            <a:ext cx="51435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Variable: Define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Usage</a:t>
            </a:r>
            <a:r>
              <a:t> : Insert dynamic values into templates.</a:t>
            </a:r>
          </a:p>
          <a:p>
            <a:r>
              <a:rPr b="1"/>
              <a:t> Location</a:t>
            </a:r>
            <a:r>
              <a:t> : Defined inline or loaded from external files.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2164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i="1" b="1"/>
              <a:t> template</a:t>
            </a:r>
          </a:p>
          <a:p>
            <a:r>
              <a:t> : Copies a Jinja2 file from the control node to the target, rendering variables.</a:t>
            </a:r>
          </a:p>
          <a:p>
            <a:r>
              <a:rPr i="1" b="1"/>
              <a:t> src</a:t>
            </a:r>
          </a:p>
          <a:p>
            <a:r>
              <a:t> : Path to your</a:t>
            </a:r>
            <a:r>
              <a:rPr>
                <a:latin typeface="Courier New"/>
              </a:rPr>
              <a:t> .j2</a:t>
            </a:r>
            <a:r>
              <a:t> file.</a:t>
            </a:r>
          </a:p>
          <a:p>
            <a:r>
              <a:rPr i="1" b="1"/>
              <a:t> dest</a:t>
            </a:r>
          </a:p>
          <a:p>
            <a:r>
              <a:t> : Destination path on the managed node.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7531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Jinja2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Syntax</a:t>
            </a:r>
            <a:r>
              <a:t> : Uses double curly braces (</a:t>
            </a:r>
            <a:r>
              <a:rPr>
                <a:latin typeface="Courier New"/>
              </a:rPr>
              <a:t> {{ }}</a:t>
            </a:r>
            <a:r>
              <a:t> ) for variable references.</a:t>
            </a:r>
          </a:p>
          <a:p>
            <a:r>
              <a:rPr b="1"/>
              <a:t> Advanced</a:t>
            </a:r>
            <a:r>
              <a:t> : Supports conditionals, loops, and filters in Jinja2.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1435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Maintainability</a:t>
            </a:r>
            <a:r>
              <a:t> : Easy to modify a single template rather than multiple config files.</a:t>
            </a:r>
          </a:p>
          <a:p>
            <a:r>
              <a:rPr b="1"/>
              <a:t> Consistency</a:t>
            </a:r>
            <a:r>
              <a:t> : Ensures consistent settings across multiple servers.</a:t>
            </a:r>
          </a:p>
          <a:p>
            <a:r>
              <a:rPr b="1"/>
              <a:t> Modularity</a:t>
            </a:r>
            <a:r>
              <a:t> : Keeps playbooks clean by separating logic from configuration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Try using templates with a hands-on lab:</a:t>
            </a:r>
          </a:p>
          <a:p>
            <a:r>
              <a:rPr b="1"/>
              <a:t> [Access the Lab Here]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rPr b="1"/>
              <a:t>Ansible Vault
</a:t>
            </a:r>
            <a:r>
              <a:t>Plugins
</a:t>
            </a:r>
            <a:r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Ansible Vault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Ansible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Purpose</a:t>
            </a:r>
            <a:r>
              <a:t> : Encrypt sensitive data (passwords, tokens, SSL certificates) within playbooks or variable files.</a:t>
            </a:r>
          </a:p>
          <a:p>
            <a:r>
              <a:rPr b="1"/>
              <a:t> Built-In</a:t>
            </a:r>
            <a:r>
              <a:t> : Ships with Ansible, accessed via the</a:t>
            </a:r>
            <a:r>
              <a:rPr>
                <a:latin typeface="Courier New"/>
              </a:rPr>
              <a:t> ansible-vault</a:t>
            </a:r>
            <a:r>
              <a:t> command.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59055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i="1" b="1"/>
              <a:t> !vault</a:t>
            </a:r>
          </a:p>
          <a:p>
            <a:r>
              <a:t> : Indicates that the variable is encrypted.</a:t>
            </a:r>
          </a:p>
          <a:p>
            <a:r>
              <a:rPr b="1"/>
              <a:t> Use Cases</a:t>
            </a:r>
            <a:r>
              <a:t> : Storing encrypted strings, entire files, or entire playbooks.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1435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Vault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Create</a:t>
            </a:r>
            <a:r>
              <a:t> :</a:t>
            </a:r>
            <a:r>
              <a:rPr>
                <a:latin typeface="Courier New"/>
              </a:rPr>
              <a:t> ansible-vault create vault.yml</a:t>
            </a:r>
          </a:p>
          <a:p>
            <a:r>
              <a:rPr b="1"/>
              <a:t> Edit</a:t>
            </a:r>
            <a:r>
              <a:t> :</a:t>
            </a:r>
            <a:r>
              <a:rPr>
                <a:latin typeface="Courier New"/>
              </a:rPr>
              <a:t> ansible-vault edit vault.yml</a:t>
            </a:r>
          </a:p>
          <a:p>
            <a:r>
              <a:rPr b="1"/>
              <a:t> View</a:t>
            </a:r>
            <a:r>
              <a:t> :</a:t>
            </a:r>
            <a:r>
              <a:rPr>
                <a:latin typeface="Courier New"/>
              </a:rPr>
              <a:t> ansible-vault view vault.yml</a:t>
            </a:r>
          </a:p>
          <a:p>
            <a:r>
              <a:rPr b="1"/>
              <a:t> Encrypt</a:t>
            </a:r>
            <a:r>
              <a:t> :</a:t>
            </a:r>
            <a:r>
              <a:rPr>
                <a:latin typeface="Courier New"/>
              </a:rPr>
              <a:t> ansible-vault encrypt vault.yml</a:t>
            </a:r>
          </a:p>
          <a:p>
            <a:r>
              <a:rPr b="1"/>
              <a:t> Decrypt</a:t>
            </a:r>
            <a:r>
              <a:t> :</a:t>
            </a:r>
            <a:r>
              <a:rPr>
                <a:latin typeface="Courier New"/>
              </a:rPr>
              <a:t> ansible-vault decrypt vault.yml</a:t>
            </a:r>
          </a:p>
          <a:p>
            <a:r>
              <a:rPr b="1"/>
              <a:t> Rekey</a:t>
            </a:r>
            <a:r>
              <a:t> :</a:t>
            </a:r>
            <a:r>
              <a:rPr>
                <a:latin typeface="Courier New"/>
              </a:rPr>
              <a:t> ansible-vault rekey vault.yml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Play?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</a:t>
            </a:r>
            <a:r>
              <a:rPr b="1"/>
              <a:t> play</a:t>
            </a:r>
            <a:r>
              <a:t> is a series of tasks that target a specific group of hosts:</a:t>
            </a:r>
          </a:p>
          <a:p/>
          <a:p>
            <a:r>
              <a:t> In this example,</a:t>
            </a:r>
            <a:r>
              <a:rPr>
                <a:latin typeface="Courier New"/>
              </a:rPr>
              <a:t> servers</a:t>
            </a:r>
            <a:r>
              <a:t> refers to a host group defined in your inventory.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31496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Playbooks with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Prompt for Password</a:t>
            </a:r>
            <a:r>
              <a:t> :</a:t>
            </a:r>
          </a:p>
          <a:p/>
          <a:p>
            <a:r>
              <a:rPr b="1"/>
              <a:t> Password File</a:t>
            </a:r>
            <a:r>
              <a:t> :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77597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1136"/>
            <a:ext cx="10820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Practice protecting secrets with Ansible Vault:</a:t>
            </a:r>
          </a:p>
          <a:p>
            <a:r>
              <a:rPr b="1"/>
              <a:t> [Access the Lab Here]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rPr b="1"/>
              <a:t>Plugins
</a:t>
            </a:r>
            <a:r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Plugins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Plugins extend Ansible’s functionality and run on the control node before or during play execution.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1915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Task: Module and Plugin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Module</a:t>
            </a:r>
            <a:r>
              <a:t> :</a:t>
            </a:r>
            <a:r>
              <a:rPr>
                <a:latin typeface="Courier New"/>
              </a:rPr>
              <a:t> ansible.windows.win_package</a:t>
            </a:r>
            <a:r>
              <a:t> manages Windows software packages.</a:t>
            </a:r>
          </a:p>
          <a:p>
            <a:r>
              <a:rPr b="1"/>
              <a:t> Plugin</a:t>
            </a:r>
            <a:r>
              <a:t> :</a:t>
            </a:r>
            <a:r>
              <a:rPr>
                <a:latin typeface="Courier New"/>
              </a:rPr>
              <a:t> win_chocolatey</a:t>
            </a:r>
            <a:r>
              <a:t> used to interface with Chocolatey for Windows package management.</a:t>
            </a:r>
          </a:p>
          <a:p>
            <a:r>
              <a:rPr b="1"/>
              <a:t> Parameters</a:t>
            </a:r>
            <a:r>
              <a:t> :</a:t>
            </a:r>
          </a:p>
          <a:p>
            <a:pPr lvl="1"/>
            <a:r>
              <a:rPr i="1" b="1"/>
              <a:t> choco_path</a:t>
            </a:r>
          </a:p>
          <a:p>
            <a:pPr lvl="1"/>
            <a:r>
              <a:t> : Path to Chocolatey binaries.</a:t>
            </a:r>
          </a:p>
          <a:p>
            <a:pPr lvl="1"/>
            <a:r>
              <a:rPr i="1" b="1"/>
              <a:t> choco_install_args</a:t>
            </a:r>
          </a:p>
          <a:p>
            <a:pPr lvl="1"/>
            <a:r>
              <a:t> : Additional installation flags.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Plugin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Action Plugins</a:t>
            </a:r>
            <a:r>
              <a:t> : Extend or override how modules run.</a:t>
            </a:r>
          </a:p>
          <a:p>
            <a:r>
              <a:rPr b="1"/>
              <a:t> Callback Plugins</a:t>
            </a:r>
            <a:r>
              <a:t> : Customize Ansible’s output formatting or logging.</a:t>
            </a:r>
          </a:p>
          <a:p>
            <a:r>
              <a:rPr b="1"/>
              <a:t> Connection Plugins</a:t>
            </a:r>
            <a:r>
              <a:t> : Define how Ansible connects to hosts (e.g., SSH, WinRM).</a:t>
            </a:r>
          </a:p>
          <a:p>
            <a:r>
              <a:rPr b="1"/>
              <a:t> Filter Plugins</a:t>
            </a:r>
            <a:r>
              <a:t> : Extend Jinja2 filters for templating.</a:t>
            </a:r>
          </a:p>
          <a:p>
            <a:r>
              <a:rPr b="1"/>
              <a:t> Inventory Plugins</a:t>
            </a:r>
            <a:r>
              <a:t> : Dynamically generate inventory from external sources.</a:t>
            </a:r>
          </a:p>
          <a:p>
            <a:r>
              <a:rPr b="1"/>
              <a:t> Lookup Plugins</a:t>
            </a:r>
            <a:r>
              <a:t> : Pull data from external systems or files.</a:t>
            </a:r>
          </a:p>
          <a:p>
            <a:r>
              <a:rPr b="1"/>
              <a:t> Module Plugins</a:t>
            </a:r>
            <a:r>
              <a:t> : Extend modules’ underlying functionality.</a:t>
            </a:r>
          </a:p>
          <a:p>
            <a:r>
              <a:rPr b="1"/>
              <a:t> Strategy Plugins</a:t>
            </a:r>
            <a:r>
              <a:t> : Control how tasks are executed (e.g., linear vs. free strategy).</a:t>
            </a:r>
          </a:p>
          <a:p>
            <a:r>
              <a:rPr b="1"/>
              <a:t> Test Plugins</a:t>
            </a:r>
            <a:r>
              <a:t> : Add new Jinja2 test operators.</a:t>
            </a:r>
          </a:p>
          <a:p>
            <a:r>
              <a:rPr b="1"/>
              <a:t> Terminal Plugins</a:t>
            </a:r>
            <a:r>
              <a:t> : Modify interactions with remote shells.</a:t>
            </a:r>
          </a:p>
          <a:p>
            <a:r>
              <a:rPr b="1"/>
              <a:t> Var Plugins</a:t>
            </a:r>
            <a:r>
              <a:t> : Extend how variables are loaded.</a:t>
            </a:r>
          </a:p>
          <a:p>
            <a:r>
              <a:rPr b="1"/>
              <a:t> Cache Plugins</a:t>
            </a:r>
            <a:r>
              <a:t> : Modify how facts and data are cached.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rPr b="1"/>
              <a:t>Roles
</a:t>
            </a:r>
            <a:r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Roles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Purpose</a:t>
            </a:r>
            <a:r>
              <a:t> : Organize playbooks into reusable, maintainable collections of tasks, files, templates, and variables.</a:t>
            </a:r>
          </a:p>
          <a:p>
            <a:r>
              <a:rPr b="1"/>
              <a:t> Syntax</a:t>
            </a:r>
            <a:r>
              <a:t> :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1136"/>
            <a:ext cx="31496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Structure</a:t>
            </a:r>
            <a:r>
              <a:t> : Each role includes directories for tasks, handlers, files, templates, and variables.</a:t>
            </a:r>
          </a:p>
          <a:p>
            <a:r>
              <a:rPr b="1"/>
              <a:t> Example</a:t>
            </a:r>
            <a:r>
              <a:t> :</a:t>
            </a:r>
            <a:r>
              <a:rPr>
                <a:latin typeface="Courier New"/>
              </a:rPr>
              <a:t> webserver</a:t>
            </a:r>
            <a:r>
              <a:t> might include tasks to install Apache, handlers to restart Apache, templates for Apache config,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6924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Directory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>
            <a:r>
              <a:rPr b="1"/>
              <a:t> tasks/</a:t>
            </a:r>
            <a:r>
              <a:t> : Where you define the actions a role performs.</a:t>
            </a:r>
          </a:p>
          <a:p>
            <a:r>
              <a:rPr b="1"/>
              <a:t> handlers/</a:t>
            </a:r>
            <a:r>
              <a:t> : Where you define handlers (e.g., service restarts).</a:t>
            </a:r>
          </a:p>
          <a:p>
            <a:r>
              <a:rPr b="1"/>
              <a:t> files/</a:t>
            </a:r>
            <a:r>
              <a:t> : Where you store static files.</a:t>
            </a:r>
          </a:p>
          <a:p>
            <a:r>
              <a:rPr b="1"/>
              <a:t> templates/</a:t>
            </a:r>
            <a:r>
              <a:t> : Where you keep Jinja2 templates.</a:t>
            </a:r>
          </a:p>
          <a:p>
            <a:r>
              <a:rPr b="1"/>
              <a:t> vars/</a:t>
            </a:r>
            <a:r>
              <a:t> and</a:t>
            </a:r>
            <a:r>
              <a:rPr b="1"/>
              <a:t> defaults/</a:t>
            </a:r>
            <a:r>
              <a:t> : Where role-specific variables are defined.</a:t>
            </a:r>
          </a:p>
          <a:p>
            <a:r>
              <a:rPr b="1"/>
              <a:t> meta/</a:t>
            </a:r>
            <a:r>
              <a:t> : Role metadata, dependencies, author info, etc.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235200" cy="3721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Become?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b="1"/>
              <a:t> Definition</a:t>
            </a:r>
            <a:r>
              <a:t> : Tells Ansible to escalate privileges (e.g., sudo) for the tasks under this play.</a:t>
            </a:r>
          </a:p>
          <a:p>
            <a:r>
              <a:rPr b="1"/>
              <a:t> Use Case</a:t>
            </a:r>
            <a:r>
              <a:t> : Ideal for tasks that require root or administrative privileges.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2540000" cy="520700"/>
          </a:xfrm>
          <a:prstGeom prst="rect">
            <a:avLst/>
          </a:prstGeom>
        </p:spPr>
      </p:pic>
      <p:pic>
        <p:nvPicPr>
          <p:cNvPr id="6" name="Picture 5" descr="ro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88" y="3108960"/>
            <a:ext cx="6375647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Reusability</a:t>
            </a:r>
            <a:r>
              <a:t> : Roles can be shared or published to Ansible Galaxy.</a:t>
            </a:r>
          </a:p>
          <a:p>
            <a:r>
              <a:rPr b="1"/>
              <a:t> Maintainability</a:t>
            </a:r>
            <a:r>
              <a:t> : Isolates functionality, making it easier to update and test.</a:t>
            </a:r>
          </a:p>
          <a:p>
            <a:r>
              <a:rPr b="1"/>
              <a:t> Structure</a:t>
            </a:r>
            <a:r>
              <a:t> : Ensures a consistent framework across different roles and projects.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Try creating and using roles in a lab:</a:t>
            </a:r>
          </a:p>
          <a:p>
            <a:r>
              <a:rPr b="1"/>
              <a:t> [Access the Lab Here]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Delegation and Local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b="1"/>
              <a:t> delegate_to</a:t>
            </a:r>
          </a:p>
          <a:p>
            <a:pPr lvl="1"/>
            <a:r>
              <a:t> Execute a task on a different host than the one you’re managing.</a:t>
            </a:r>
          </a:p>
          <a:p>
            <a:pPr lvl="1"/>
            <a:r>
              <a:t> Commonly used for tasks like load balancer updates or running a command from the control node itself.</a:t>
            </a:r>
          </a:p>
          <a:p>
            <a:r>
              <a:rPr i="1" b="1"/>
              <a:t> local_action</a:t>
            </a:r>
          </a:p>
          <a:p>
            <a:pPr lvl="1"/>
            <a:r>
              <a:t> Shortcut for delegating a task to</a:t>
            </a:r>
            <a:r>
              <a:rPr>
                <a:latin typeface="Courier New"/>
              </a:rPr>
              <a:t> localhost</a:t>
            </a:r>
            <a:r>
              <a:t> .</a:t>
            </a:r>
          </a:p>
          <a:p>
            <a:r>
              <a:rPr b="1"/>
              <a:t> Why It Matters</a:t>
            </a:r>
            <a:r>
              <a:t> : Makes it easier to handle cross-service coordination (e.g., updating a load balancer after deploying web servers).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  <a:r>
              <a:rPr b="1"/>
              <a:t>Scaling Playbooks
</a:t>
            </a:r>
            <a:r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Scaling Playbooks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Scale?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Growing Infrastructure</a:t>
            </a:r>
            <a:r>
              <a:t> : As your server count and complexity increase, naive approaches can become slow or unmanageable.</a:t>
            </a:r>
          </a:p>
          <a:p>
            <a:r>
              <a:rPr b="1"/>
              <a:t> Consistency Across Environments</a:t>
            </a:r>
            <a:r>
              <a:t> : Production, staging, and development environments may each have unique scaling needs.</a:t>
            </a:r>
          </a:p>
          <a:p>
            <a:r>
              <a:rPr b="1"/>
              <a:t> Performance &amp; Reliability</a:t>
            </a:r>
            <a:r>
              <a:t> : Efficient playbook execution ensures minimal downtime and faster deployments.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Use Roles &amp; Collections</a:t>
            </a:r>
          </a:p>
          <a:p>
            <a:pPr lvl="1"/>
            <a:r>
              <a:t> Break down playbooks into modular roles.</a:t>
            </a:r>
          </a:p>
          <a:p>
            <a:pPr lvl="1"/>
            <a:r>
              <a:t> Leverage Ansible Galaxy Collections for third-party modules and roles.</a:t>
            </a:r>
          </a:p>
          <a:p>
            <a:r>
              <a:rPr b="1"/>
              <a:t> Organize Inventory</a:t>
            </a:r>
          </a:p>
          <a:p>
            <a:pPr lvl="1"/>
            <a:r>
              <a:t> Use dynamic inventory for cloud providers (AWS, Azure, GCP).</a:t>
            </a:r>
          </a:p>
          <a:p>
            <a:pPr lvl="1"/>
            <a:r>
              <a:t> Group hosts logically to simplify targeting (e.g.,</a:t>
            </a:r>
            <a:r>
              <a:rPr>
                <a:latin typeface="Courier New"/>
              </a:rPr>
              <a:t> [webserver]</a:t>
            </a:r>
            <a:r>
              <a:t> ,</a:t>
            </a:r>
            <a:r>
              <a:rPr>
                <a:latin typeface="Courier New"/>
              </a:rPr>
              <a:t> [dbserver]</a:t>
            </a:r>
            <a:r>
              <a:t> ).</a:t>
            </a:r>
          </a:p>
          <a:p>
            <a:r>
              <a:rPr b="1"/>
              <a:t> Limit Parallelism</a:t>
            </a:r>
          </a:p>
          <a:p>
            <a:pPr lvl="1"/>
            <a:r>
              <a:t> Avoid overloading networks or remote hosts.</a:t>
            </a:r>
          </a:p>
          <a:p>
            <a:pPr lvl="1"/>
            <a:r>
              <a:t> Use</a:t>
            </a:r>
            <a:r>
              <a:rPr>
                <a:latin typeface="Courier New"/>
              </a:rPr>
              <a:t> serial</a:t>
            </a:r>
            <a:r>
              <a:t> or</a:t>
            </a:r>
            <a:r>
              <a:rPr>
                <a:latin typeface="Courier New"/>
              </a:rPr>
              <a:t> batch_size</a:t>
            </a:r>
            <a:r>
              <a:t> to control how many hosts are updated at once.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Scaling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Leverage Tags</a:t>
            </a:r>
          </a:p>
          <a:p>
            <a:pPr lvl="1"/>
            <a:r>
              <a:t> Tag tasks or entire roles (e.g.,</a:t>
            </a:r>
            <a:r>
              <a:rPr>
                <a:latin typeface="Courier New"/>
              </a:rPr>
              <a:t> tags: [“webserver_install”]</a:t>
            </a:r>
            <a:r>
              <a:t> ).</a:t>
            </a:r>
          </a:p>
          <a:p>
            <a:pPr lvl="1"/>
            <a:r>
              <a:t> Makes partial or targeted execution easier (</a:t>
            </a:r>
            <a:r>
              <a:rPr>
                <a:latin typeface="Courier New"/>
              </a:rPr>
              <a:t> --tags</a:t>
            </a:r>
            <a:r>
              <a:t> or</a:t>
            </a:r>
            <a:r>
              <a:rPr>
                <a:latin typeface="Courier New"/>
              </a:rPr>
              <a:t> --skip-tags</a:t>
            </a:r>
            <a:r>
              <a:t> ).</a:t>
            </a:r>
          </a:p>
          <a:p>
            <a:r>
              <a:rPr b="1"/>
              <a:t> Use Caching</a:t>
            </a:r>
          </a:p>
          <a:p>
            <a:pPr lvl="1"/>
            <a:r>
              <a:t> Enable fact caching to speed up repeated queries of host facts.</a:t>
            </a:r>
          </a:p>
          <a:p>
            <a:r>
              <a:rPr b="1"/>
              <a:t> Employ Vault for Secrets</a:t>
            </a:r>
          </a:p>
          <a:p>
            <a:pPr lvl="1"/>
            <a:r>
              <a:t> Keep sensitive credentials out of plain text while scaling to multiple teams or environments.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Rolling Updates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rPr i="1" b="1"/>
              <a:t> serial</a:t>
            </a:r>
          </a:p>
          <a:p>
            <a:r>
              <a:t> : Updates 2 servers at a time, preventing all services from going offline simultaneously.</a:t>
            </a:r>
          </a:p>
          <a:p>
            <a:r>
              <a:rPr b="1"/>
              <a:t> Benefit</a:t>
            </a:r>
            <a:r>
              <a:t> : Ideal for zero-downtime or minimal-downtime deployments.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2042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100"/>
            </a:pPr>
            <a:r>
              <a:t>Let’s Discuss Modules
</a:t>
            </a:r>
            <a:r>
              <a:t>Returning to Our Playbook
</a:t>
            </a:r>
            <a:r>
              <a:t>Conditionals
</a:t>
            </a:r>
            <a:r>
              <a:t>Loops
</a:t>
            </a:r>
            <a:r>
              <a:t>Handlers
</a:t>
            </a:r>
            <a:r>
              <a:t>Blocks
</a:t>
            </a:r>
            <a:r>
              <a:t>Templates
</a:t>
            </a:r>
            <a:r>
              <a:t>Ansible Vault
</a:t>
            </a:r>
            <a:r>
              <a:t>Plugins
</a:t>
            </a:r>
            <a:r>
              <a:t>Roles
</a:t>
            </a:r>
            <a:r>
              <a:t>Scaling Playbooks
</a:t>
            </a:r>
            <a:r>
              <a:rPr b="1"/>
              <a:t>Run Strategy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Run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Run Strategy?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Definition</a:t>
            </a:r>
            <a:r>
              <a:t> : A “strategy” in Ansible defines how tasks are executed across hosts.</a:t>
            </a:r>
          </a:p>
          <a:p>
            <a:r>
              <a:rPr b="1"/>
              <a:t> Location</a:t>
            </a:r>
            <a:r>
              <a:t> : Specified at the play level, it tells Ansible whether to run tasks linearly, in parallel, or in a more customized manner.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960"/>
            <a:ext cx="55880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rPr b="1"/>
              <a:t> Name</a:t>
            </a:r>
            <a:r>
              <a:t> : A human-readable label for the task, aiding in clarity and logging.</a:t>
            </a:r>
          </a:p>
          <a:p>
            <a:r>
              <a:rPr b="1"/>
              <a:t> Module</a:t>
            </a:r>
            <a:r>
              <a:t> : Specifies which Ansible module is used (e.g.,</a:t>
            </a:r>
            <a:r>
              <a:rPr>
                <a:latin typeface="Courier New"/>
              </a:rPr>
              <a:t> debug</a:t>
            </a:r>
            <a:r>
              <a:t> ,</a:t>
            </a:r>
            <a:r>
              <a:rPr>
                <a:latin typeface="Courier New"/>
              </a:rPr>
              <a:t> apt</a:t>
            </a:r>
            <a:r>
              <a:t> ,</a:t>
            </a:r>
            <a:r>
              <a:rPr>
                <a:latin typeface="Courier New"/>
              </a:rPr>
              <a:t> yum</a:t>
            </a:r>
            <a:r>
              <a:t> ,</a:t>
            </a:r>
            <a:r>
              <a:rPr>
                <a:latin typeface="Courier New"/>
              </a:rPr>
              <a:t> copy</a:t>
            </a:r>
            <a:r>
              <a:t> ).</a:t>
            </a:r>
          </a:p>
          <a:p>
            <a:r>
              <a:rPr b="1"/>
              <a:t> Arguments</a:t>
            </a:r>
            <a:r>
              <a:t> : Key-value pairs passed to the module to configure its behavior.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57404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Default Strategy: Linear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Linear Execution</a:t>
            </a:r>
            <a:r>
              <a:t> :</a:t>
            </a:r>
          </a:p>
          <a:p>
            <a:pPr lvl="1"/>
            <a:r>
              <a:t> Runs each task on all targeted hosts before moving on to the next task.</a:t>
            </a:r>
          </a:p>
          <a:p>
            <a:pPr lvl="1"/>
            <a:r>
              <a:t> Ensures tasks complete in a well-ordered sequence.</a:t>
            </a:r>
          </a:p>
          <a:p>
            <a:r>
              <a:rPr b="1"/>
              <a:t> Pros</a:t>
            </a:r>
            <a:r>
              <a:t> :</a:t>
            </a:r>
          </a:p>
          <a:p>
            <a:pPr lvl="1"/>
            <a:r>
              <a:t> Simple and predictable.</a:t>
            </a:r>
          </a:p>
          <a:p>
            <a:pPr lvl="1"/>
            <a:r>
              <a:t> Good for tasks that must finish on all hosts before the next task starts.</a:t>
            </a:r>
          </a:p>
          <a:p>
            <a:r>
              <a:rPr b="1"/>
              <a:t> Cons</a:t>
            </a:r>
            <a:r>
              <a:t> :</a:t>
            </a:r>
          </a:p>
          <a:p>
            <a:pPr lvl="1"/>
            <a:r>
              <a:t> Potentially slower if some hosts are significantly slower or busier than others.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Parallel Execution</a:t>
            </a:r>
            <a:r>
              <a:t> :</a:t>
            </a:r>
          </a:p>
          <a:p>
            <a:pPr lvl="1"/>
            <a:r>
              <a:t> Allows each host to run through the tasks at its own pace.</a:t>
            </a:r>
          </a:p>
          <a:p>
            <a:pPr lvl="1"/>
            <a:r>
              <a:t> Faster overall if some hosts are idle or have fewer changes.</a:t>
            </a:r>
          </a:p>
          <a:p>
            <a:r>
              <a:rPr b="1"/>
              <a:t> Pros</a:t>
            </a:r>
            <a:r>
              <a:t> :</a:t>
            </a:r>
          </a:p>
          <a:p>
            <a:pPr lvl="1"/>
            <a:r>
              <a:t> Speed: Freed from waiting on the slowest host for each task.</a:t>
            </a:r>
          </a:p>
          <a:p>
            <a:pPr lvl="1"/>
            <a:r>
              <a:t> Efficiency: Busy hosts don’t delay others.</a:t>
            </a:r>
          </a:p>
          <a:p>
            <a:r>
              <a:rPr b="1"/>
              <a:t> Cons</a:t>
            </a:r>
            <a:r>
              <a:t> :</a:t>
            </a:r>
          </a:p>
          <a:p>
            <a:pPr lvl="1"/>
            <a:r>
              <a:t> Harder to predict exact timing of events on each host.</a:t>
            </a:r>
          </a:p>
          <a:p>
            <a:pPr lvl="1"/>
            <a:r>
              <a:t> Might complicate debugging if issues arise at different times.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0256"/>
            <a:ext cx="5600700" cy="23876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Strategies &amp;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Debug Strategy</a:t>
            </a:r>
          </a:p>
          <a:p>
            <a:pPr lvl="1"/>
            <a:r>
              <a:t> Prints more detailed information, mainly for troubleshooting.</a:t>
            </a:r>
          </a:p>
          <a:p>
            <a:r>
              <a:rPr b="1"/>
              <a:t> Mitogen Strategy (Plugin)</a:t>
            </a:r>
          </a:p>
          <a:p>
            <a:pPr lvl="1"/>
            <a:r>
              <a:t> A community strategy plugin that can significantly speed up Ansible by reducing SSH overhead.</a:t>
            </a:r>
          </a:p>
          <a:p>
            <a:r>
              <a:rPr b="1"/>
              <a:t> Custom Strategy Plugins</a:t>
            </a:r>
          </a:p>
          <a:p>
            <a:pPr lvl="1"/>
            <a:r>
              <a:t> Write your own to handle specialized execution models (e.g., partial concurrency, multi-phase rollouts).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&amp; Serial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can combine strategies like</a:t>
            </a:r>
            <a:r>
              <a:rPr>
                <a:latin typeface="Courier New"/>
              </a:rPr>
              <a:t> free</a:t>
            </a:r>
            <a:r>
              <a:t> or</a:t>
            </a:r>
            <a:r>
              <a:rPr>
                <a:latin typeface="Courier New"/>
              </a:rPr>
              <a:t> linear</a:t>
            </a:r>
            <a:r>
              <a:t> with the</a:t>
            </a:r>
            <a:r>
              <a:rPr>
                <a:latin typeface="Courier New"/>
              </a:rPr>
              <a:t> serial</a:t>
            </a:r>
            <a:r>
              <a:t> keyword for partial concurrency:</a:t>
            </a:r>
          </a:p>
          <a:p/>
          <a:p/>
          <a:p/>
          <a:p/>
          <a:p>
            <a:r>
              <a:rPr b="1"/>
              <a:t> Effect</a:t>
            </a:r>
            <a:r>
              <a:t> :</a:t>
            </a:r>
          </a:p>
          <a:p>
            <a:pPr lvl="1"/>
            <a:r>
              <a:t> Processes 3 hosts at a time, each host can proceed through tasks independently of the others.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0518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Asynchronous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 b="1"/>
              <a:t> async</a:t>
            </a:r>
          </a:p>
          <a:p>
            <a:pPr lvl="1"/>
            <a:r>
              <a:t> Allow tasks to run in the background.</a:t>
            </a:r>
          </a:p>
          <a:p>
            <a:pPr lvl="1"/>
            <a:r>
              <a:t> Lets you move on to other tasks without waiting for lengthy operations (e.g., large file downloads).</a:t>
            </a:r>
          </a:p>
          <a:p>
            <a:r>
              <a:rPr b="1"/>
              <a:t> Example</a:t>
            </a:r>
            <a:r>
              <a:t> :</a:t>
            </a:r>
          </a:p>
          <a:p/>
          <a:p/>
          <a:p>
            <a:r>
              <a:rPr b="1"/>
              <a:t> Why It Matters</a:t>
            </a:r>
            <a:r>
              <a:t> : Helps with performance and responsiveness when dealing with time-consuming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960"/>
            <a:ext cx="62103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Use Roles</a:t>
            </a:r>
            <a:r>
              <a:t> for modularity, especially in large environments.</a:t>
            </a:r>
          </a:p>
          <a:p>
            <a:r>
              <a:rPr b="1"/>
              <a:t> Optimize Inventory</a:t>
            </a:r>
            <a:r>
              <a:t> to easily target specific groups and scale dynamically.</a:t>
            </a:r>
          </a:p>
          <a:p>
            <a:r>
              <a:rPr b="1"/>
              <a:t> Employ Run Strategies</a:t>
            </a:r>
            <a:r>
              <a:t> (</a:t>
            </a:r>
            <a:r>
              <a:rPr>
                <a:latin typeface="Courier New"/>
              </a:rPr>
              <a:t> linear</a:t>
            </a:r>
            <a:r>
              <a:t> ,</a:t>
            </a:r>
            <a:r>
              <a:rPr>
                <a:latin typeface="Courier New"/>
              </a:rPr>
              <a:t> free</a:t>
            </a:r>
            <a:r>
              <a:t> , custom) based on your operational needs.</a:t>
            </a:r>
          </a:p>
          <a:p>
            <a:r>
              <a:rPr b="1"/>
              <a:t> Leverage Rolling Updates &amp; Serial</a:t>
            </a:r>
            <a:r>
              <a:t> to avoid downtime and reduce risk.</a:t>
            </a:r>
          </a:p>
          <a:p>
            <a:r>
              <a:rPr b="1"/>
              <a:t> Test Thoroughly</a:t>
            </a:r>
            <a:r>
              <a:t> in staging or development environments before hitting production.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Scaling &amp; Strategy Practice</a:t>
            </a:r>
          </a:p>
          <a:p>
            <a:r>
              <a:t> Implement a rolling update scenario with your existing roles.</a:t>
            </a:r>
          </a:p>
          <a:p>
            <a:r>
              <a:t> Experiment with</a:t>
            </a:r>
            <a:r>
              <a:rPr>
                <a:latin typeface="Courier New"/>
              </a:rPr>
              <a:t> linear</a:t>
            </a:r>
            <a:r>
              <a:t> vs.</a:t>
            </a:r>
            <a:r>
              <a:rPr>
                <a:latin typeface="Courier New"/>
              </a:rPr>
              <a:t> free</a:t>
            </a:r>
            <a:r>
              <a:t> strategy.</a:t>
            </a:r>
          </a:p>
          <a:p>
            <a:r>
              <a:t> Observe the impact on performance and reliability.</a:t>
            </a:r>
          </a:p>
          <a:p>
            <a:r>
              <a:rPr b="1"/>
              <a:t> [Access the Lab Here]</a:t>
            </a:r>
            <a:r>
              <a:t> (Link to your scaling/strategy lab resource)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 Hat Automation Platform / AWX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What It Is</a:t>
            </a:r>
            <a:r>
              <a:t> : A web-based UI and enterprise solution for Ansible automation.</a:t>
            </a:r>
          </a:p>
          <a:p>
            <a:r>
              <a:rPr b="1"/>
              <a:t> Use Cases</a:t>
            </a:r>
            <a:r>
              <a:t> : Role-based access control (RBAC), job scheduling, centralized logging, and reporting.</a:t>
            </a:r>
          </a:p>
          <a:p>
            <a:r>
              <a:rPr b="1"/>
              <a:t> Distinction</a:t>
            </a:r>
            <a:r>
              <a:t> :</a:t>
            </a:r>
          </a:p>
          <a:p>
            <a:pPr lvl="1"/>
            <a:r>
              <a:rPr b="1"/>
              <a:t> AWX</a:t>
            </a:r>
            <a:r>
              <a:t> is the open source community edition.</a:t>
            </a:r>
          </a:p>
          <a:p>
            <a:pPr lvl="1"/>
            <a:r>
              <a:rPr b="1"/>
              <a:t> Red Hat Automation Platform</a:t>
            </a:r>
            <a:r>
              <a:t> is the Red Hat-supported commercial version with additional features and enterprise support.</a:t>
            </a:r>
          </a:p>
          <a:p>
            <a:r>
              <a:rPr b="1"/>
              <a:t> Why Mention It</a:t>
            </a:r>
            <a:r>
              <a:t> : As teams and infrastructures grow, a web interface and enterprise features can greatly simplify user management, auditing, and visibility.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Molecule</a:t>
            </a:r>
          </a:p>
          <a:p>
            <a:pPr lvl="1"/>
            <a:r>
              <a:t> A popular framework to test Ansible roles locally or in CI/CD pipelines.</a:t>
            </a:r>
          </a:p>
          <a:p>
            <a:pPr lvl="1"/>
            <a:r>
              <a:t> Supports multiple scenarios (Docker, Vagrant, etc.).</a:t>
            </a:r>
          </a:p>
          <a:p>
            <a:r>
              <a:rPr b="1"/>
              <a:t> Ansible Lint</a:t>
            </a:r>
          </a:p>
          <a:p>
            <a:pPr lvl="1"/>
            <a:r>
              <a:t> Checks playbooks and roles for potential issues or non-idiomatic Ansible usage.</a:t>
            </a:r>
          </a:p>
          <a:p>
            <a:r>
              <a:rPr b="1"/>
              <a:t> Why It Matters</a:t>
            </a:r>
            <a:r>
              <a:t> : Promotes best practices, ensures playbooks remain maintainable, and helps catch errors before hitting production.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Continuous Integration</a:t>
            </a:r>
          </a:p>
          <a:p>
            <a:pPr lvl="1"/>
            <a:r>
              <a:t> Run linting, static checks, and unit tests for roles (via Molecule or other frameworks).</a:t>
            </a:r>
          </a:p>
          <a:p>
            <a:r>
              <a:rPr b="1"/>
              <a:t> Continuous Delivery</a:t>
            </a:r>
          </a:p>
          <a:p>
            <a:pPr lvl="1"/>
            <a:r>
              <a:t> Integrate Ansible playbooks in your pipelines (e.g., Jenkins, GitLab CI, GitHub Actions) to automate deployments.</a:t>
            </a:r>
          </a:p>
          <a:p>
            <a:r>
              <a:rPr b="1"/>
              <a:t> Why It Matters</a:t>
            </a:r>
            <a:r>
              <a:t> : Ensures reliability and repeatability, enabling automated testing and rollouts of code and infrastructure changes.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