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9pPr>
  </p:defaultTextStyle>
  <p:extLst>
    <p:ext uri="{EFAFB233-063F-42B5-8137-9DF3F51BA10A}">
      <p15:sldGuideLst xmlns:p15="http://schemas.microsoft.com/office/powerpoint/2012/main">
        <p15:guide id="1" orient="horz" pos="2614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9" autoAdjust="0"/>
    <p:restoredTop sz="86012" autoAdjust="0"/>
  </p:normalViewPr>
  <p:slideViewPr>
    <p:cSldViewPr>
      <p:cViewPr varScale="1">
        <p:scale>
          <a:sx n="81" d="100"/>
          <a:sy n="81" d="100"/>
        </p:scale>
        <p:origin x="2928" y="102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algn="r"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1" compatLnSpc="1"/>
          <a:lstStyle>
            <a:lvl1pPr algn="ctr" defTabSz="965200" eaLnBrk="0" hangingPunct="0">
              <a:defRPr sz="9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defTabSz="965200"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6386" tIns="48194" rIns="96386" bIns="48194"/>
          <a:lstStyle/>
          <a:p>
            <a:pPr defTabSz="960755">
              <a:defRPr/>
            </a:pPr>
            <a:r>
              <a:rPr lang="en-US" sz="1200" b="1" u="sng" dirty="0">
                <a:latin typeface="Times New Roman" panose="02020603050405020304" pitchFamily="-110" charset="0"/>
                <a:cs typeface="Times New Roman" panose="02020603050405020304" pitchFamily="-110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537" tIns="45768" rIns="91537" bIns="45768" numCol="1" anchor="t" anchorCtr="0" compatLnSpc="1"/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anose="05000000000000000000" pitchFamily="2" charset="2"/>
      <a:buNone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2pPr>
    <a:lvl3pPr marL="744855" indent="-17335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>
            <a:fillRect/>
          </a:stretch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2021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2021 Elephant Scale. All rights reserved.</a:t>
            </a: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2021 Elephant Scale. All rights reserved.</a:t>
            </a:r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07" tIns="46005" rIns="92007" bIns="46005" numCol="1" anchor="t" anchorCtr="0" compatLnSpc="1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eaLnBrk="0" hangingPunct="0">
              <a:defRPr b="1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2021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txBody>
          <a:bodyPr vert="horz" wrap="square" lIns="92007" tIns="46005" rIns="92007" bIns="46005" numCol="1" anchor="b" anchorCtr="0" compatLnSpc="1"/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MS PGothic" pitchFamily="-110" charset="-128"/>
          <a:cs typeface="MS PGothic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9pPr>
    </p:titleStyle>
    <p:bodyStyle>
      <a:lvl1pPr marL="290830" indent="-29083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"/>
        <a:defRPr sz="2400">
          <a:solidFill>
            <a:srgbClr val="000000"/>
          </a:solidFill>
          <a:latin typeface="+mn-lt"/>
          <a:ea typeface="MS PGothic" pitchFamily="-110" charset="-128"/>
          <a:cs typeface="MS PGothic" pitchFamily="-110" charset="-128"/>
        </a:defRPr>
      </a:lvl1pPr>
      <a:lvl2pPr marL="63373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MS PGothic" pitchFamily="-110" charset="-128"/>
          <a:cs typeface="MS PGothic"/>
        </a:defRPr>
      </a:lvl2pPr>
      <a:lvl3pPr marL="970280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MS PGothic" pitchFamily="-110" charset="-128"/>
          <a:cs typeface="MS PGothic"/>
        </a:defRPr>
      </a:lvl3pPr>
      <a:lvl4pPr marL="1259205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MS PGothic" pitchFamily="-110" charset="-128"/>
          <a:cs typeface="MS PGothic"/>
        </a:defRPr>
      </a:lvl4pPr>
      <a:lvl5pPr marL="20561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  <a:cs typeface="MS PGothic"/>
        </a:defRPr>
      </a:lvl5pPr>
      <a:lvl6pPr marL="25133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6pPr>
      <a:lvl7pPr marL="29705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7pPr>
      <a:lvl8pPr marL="34277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8pPr>
      <a:lvl9pPr marL="38849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Security Design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8D54-FA73-489A-85A4-D28D8DBD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Security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464F6-36EB-489F-B326-4F950BEB3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 the security design of applications</a:t>
            </a:r>
          </a:p>
          <a:p>
            <a:r>
              <a:rPr lang="en-US" dirty="0"/>
              <a:t>Applications must have the lowest privilege level possible</a:t>
            </a:r>
          </a:p>
          <a:p>
            <a:r>
              <a:rPr lang="en-US" dirty="0"/>
              <a:t>Applications have access only to resources they need</a:t>
            </a:r>
          </a:p>
          <a:p>
            <a:r>
              <a:rPr lang="en-US" dirty="0"/>
              <a:t>Applications should be isolated from each other</a:t>
            </a:r>
          </a:p>
          <a:p>
            <a:r>
              <a:rPr lang="en-US" dirty="0"/>
              <a:t>Ensure applications were created with secure development principles – for example, secure code standards compliance</a:t>
            </a:r>
          </a:p>
          <a:p>
            <a:r>
              <a:rPr lang="en-US" dirty="0"/>
              <a:t>Ensure SDLC incorporate security into all phases of development, design and test</a:t>
            </a:r>
          </a:p>
          <a:p>
            <a:r>
              <a:rPr lang="en-US" dirty="0"/>
              <a:t>Use secure coding techniques as documented for that language</a:t>
            </a:r>
          </a:p>
          <a:p>
            <a:r>
              <a:rPr lang="en-US" dirty="0"/>
              <a:t>Ensure all errors and exceptions are handled securely</a:t>
            </a:r>
          </a:p>
          <a:p>
            <a:r>
              <a:rPr lang="en-US" dirty="0"/>
              <a:t>Ensure no hard coded credentials in the code</a:t>
            </a:r>
          </a:p>
          <a:p>
            <a:r>
              <a:rPr lang="en-US" dirty="0"/>
              <a:t>Ensure no secrets are recorded in errors or log files</a:t>
            </a:r>
          </a:p>
          <a:p>
            <a:r>
              <a:rPr lang="en-US" dirty="0"/>
              <a:t>Never deploy debug version of code</a:t>
            </a:r>
          </a:p>
          <a:p>
            <a:r>
              <a:rPr lang="en-US" dirty="0"/>
              <a:t>Plan for network connectivity loss to avoid insecure states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AA03C-C9C7-4F5D-8840-AE82E8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47AEF-DFBA-42E6-82BC-9534BD4B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1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8D54-FA73-489A-85A4-D28D8DBD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Credential Management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464F6-36EB-489F-B326-4F950BEB3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Device should be uniquely identifiable by means of a factory-set tamper resistant hardware identifier or equivalent</a:t>
            </a:r>
          </a:p>
          <a:p>
            <a:r>
              <a:rPr lang="en-US" dirty="0"/>
              <a:t>Use good password management techniques</a:t>
            </a:r>
          </a:p>
          <a:p>
            <a:r>
              <a:rPr lang="en-US" dirty="0"/>
              <a:t>Password credentials must use an industry standard hash function, along with a unique non-guessable salt value</a:t>
            </a:r>
          </a:p>
          <a:p>
            <a:r>
              <a:rPr lang="en-US" dirty="0"/>
              <a:t>All credentials must be strongly encrypted</a:t>
            </a:r>
          </a:p>
          <a:p>
            <a:r>
              <a:rPr lang="en-US" dirty="0"/>
              <a:t>Use a secure storage for credentials, e.g. </a:t>
            </a:r>
            <a:r>
              <a:rPr lang="en-US" dirty="0" err="1"/>
              <a:t>Hashicorp</a:t>
            </a:r>
            <a:r>
              <a:rPr lang="en-US" dirty="0"/>
              <a:t> Vault</a:t>
            </a:r>
          </a:p>
          <a:p>
            <a:r>
              <a:rPr lang="en-US" dirty="0"/>
              <a:t>Use multi-factor authentication wherever possible</a:t>
            </a:r>
          </a:p>
          <a:p>
            <a:r>
              <a:rPr lang="en-US" dirty="0"/>
              <a:t>Ensure a trusted time source is used for signing</a:t>
            </a:r>
          </a:p>
          <a:p>
            <a:r>
              <a:rPr lang="en-US" dirty="0"/>
              <a:t>Manage digital certificates carefully, including replacing certificates</a:t>
            </a:r>
          </a:p>
          <a:p>
            <a:pPr lvl="1"/>
            <a:r>
              <a:rPr lang="en-US" dirty="0"/>
              <a:t>Certificates should be used to identify only one device</a:t>
            </a:r>
          </a:p>
          <a:p>
            <a:r>
              <a:rPr lang="en-US" dirty="0"/>
              <a:t>Factory resets should remove all data and stored credentials on a device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AA03C-C9C7-4F5D-8840-AE82E8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47AEF-DFBA-42E6-82BC-9534BD4B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19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8D54-FA73-489A-85A4-D28D8DBD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464F6-36EB-489F-B326-4F950BEB3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 the level of encryption appropriate for that data classification</a:t>
            </a:r>
          </a:p>
          <a:p>
            <a:r>
              <a:rPr lang="en-US" dirty="0"/>
              <a:t>Use industry standard tools and the strongest and most recent version of algorithms</a:t>
            </a:r>
          </a:p>
          <a:p>
            <a:r>
              <a:rPr lang="en-US" dirty="0"/>
              <a:t>When connections allow a selection of different protocols, remove the weaker ones from the list of options</a:t>
            </a:r>
          </a:p>
          <a:p>
            <a:r>
              <a:rPr lang="en-US" dirty="0"/>
              <a:t>Do not use insecure protocols like HTTP or FTP</a:t>
            </a:r>
          </a:p>
          <a:p>
            <a:r>
              <a:rPr lang="en-US" dirty="0"/>
              <a:t>Store keys securely with a secrets manager</a:t>
            </a:r>
          </a:p>
          <a:p>
            <a:r>
              <a:rPr lang="en-US" dirty="0"/>
              <a:t>Ensure keys can be updated remotely and securely</a:t>
            </a:r>
          </a:p>
          <a:p>
            <a:r>
              <a:rPr lang="en-US" dirty="0"/>
              <a:t>Avoid using global keys</a:t>
            </a:r>
          </a:p>
          <a:p>
            <a:pPr lvl="1"/>
            <a:r>
              <a:rPr lang="en-US" dirty="0"/>
              <a:t>Each device that uses encryption should have its own keys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AA03C-C9C7-4F5D-8840-AE82E8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47AEF-DFBA-42E6-82BC-9534BD4B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0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8D54-FA73-489A-85A4-D28D8DBD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Connections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464F6-36EB-489F-B326-4F950BEB3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access points are high risk points of attack</a:t>
            </a:r>
          </a:p>
          <a:p>
            <a:r>
              <a:rPr lang="en-US" dirty="0"/>
              <a:t>Activate only the network interfaces that are required</a:t>
            </a:r>
          </a:p>
          <a:p>
            <a:r>
              <a:rPr lang="en-US" dirty="0"/>
              <a:t>Run only the services on the network that are required</a:t>
            </a:r>
          </a:p>
          <a:p>
            <a:r>
              <a:rPr lang="en-US" dirty="0"/>
              <a:t>Open only ports that are required</a:t>
            </a:r>
          </a:p>
          <a:p>
            <a:r>
              <a:rPr lang="en-US" dirty="0"/>
              <a:t>Always use a correctly configured firewall</a:t>
            </a:r>
          </a:p>
          <a:p>
            <a:r>
              <a:rPr lang="en-US" dirty="0"/>
              <a:t>Always use secure protocols like HTTPS, SFTP</a:t>
            </a:r>
          </a:p>
          <a:p>
            <a:r>
              <a:rPr lang="en-US" dirty="0"/>
              <a:t>Never send or store credentials in plain text</a:t>
            </a:r>
          </a:p>
          <a:p>
            <a:r>
              <a:rPr lang="en-US" dirty="0"/>
              <a:t>Authenticate every inbound connection to ensure it is from a legitimate source</a:t>
            </a:r>
          </a:p>
          <a:p>
            <a:r>
              <a:rPr lang="en-US" dirty="0"/>
              <a:t>Authenticate the destination of any sensitive data before it is sent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AA03C-C9C7-4F5D-8840-AE82E8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47AEF-DFBA-42E6-82BC-9534BD4B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229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8D54-FA73-489A-85A4-D28D8DBD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Updates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464F6-36EB-489F-B326-4F950BEB3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Encrypt update packages to prevent tampering</a:t>
            </a:r>
          </a:p>
          <a:p>
            <a:r>
              <a:rPr lang="en-US" dirty="0"/>
              <a:t>Cryptographically validate the integrity and authenticity of a software update package before installation begins</a:t>
            </a:r>
          </a:p>
          <a:p>
            <a:r>
              <a:rPr lang="en-US" dirty="0"/>
              <a:t>Ensure that the package cannot be modified or replaced by an attacker between being validated and installed</a:t>
            </a:r>
          </a:p>
          <a:p>
            <a:pPr lvl="1"/>
            <a:r>
              <a:rPr lang="en-US" dirty="0"/>
              <a:t>TOCTOU (Time of Check to Time of Use) attack</a:t>
            </a:r>
          </a:p>
          <a:p>
            <a:r>
              <a:rPr lang="en-US" dirty="0"/>
              <a:t>The installation must resolve and validate all required dependencies for the update</a:t>
            </a:r>
          </a:p>
          <a:p>
            <a:pPr lvl="1"/>
            <a:r>
              <a:rPr lang="en-US" dirty="0"/>
              <a:t>If this fails, the system should be left in a secure and stable state</a:t>
            </a:r>
          </a:p>
          <a:p>
            <a:r>
              <a:rPr lang="en-US" dirty="0"/>
              <a:t>Unsure the system goes into a safe and secure state if the update fails</a:t>
            </a:r>
          </a:p>
          <a:p>
            <a:r>
              <a:rPr lang="en-US" dirty="0"/>
              <a:t>Institute anti-rollback to prevent attackers from reverting the software back to an earlier unsecure version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AA03C-C9C7-4F5D-8840-AE82E8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47AEF-DFBA-42E6-82BC-9534BD4B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14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8D54-FA73-489A-85A4-D28D8DBD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464F6-36EB-489F-B326-4F950BEB3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logged data  must comply with appropriate data protection regulations</a:t>
            </a:r>
          </a:p>
          <a:p>
            <a:r>
              <a:rPr lang="en-US" dirty="0"/>
              <a:t>Logging function runs in its own process</a:t>
            </a:r>
          </a:p>
          <a:p>
            <a:r>
              <a:rPr lang="en-US" dirty="0"/>
              <a:t>Log files are stored separate from operational and other files</a:t>
            </a:r>
          </a:p>
          <a:p>
            <a:r>
              <a:rPr lang="en-US" dirty="0"/>
              <a:t>Set maximum log file size and enable log file rotation</a:t>
            </a:r>
          </a:p>
          <a:p>
            <a:r>
              <a:rPr lang="en-US" dirty="0"/>
              <a:t>Minimum logging must include</a:t>
            </a:r>
          </a:p>
          <a:p>
            <a:pPr lvl="1"/>
            <a:r>
              <a:rPr lang="en-US" dirty="0"/>
              <a:t>Start up and shut down parameters</a:t>
            </a:r>
          </a:p>
          <a:p>
            <a:pPr lvl="1"/>
            <a:r>
              <a:rPr lang="en-US" dirty="0"/>
              <a:t>Access and login attempts</a:t>
            </a:r>
          </a:p>
          <a:p>
            <a:pPr lvl="1"/>
            <a:r>
              <a:rPr lang="en-US" dirty="0"/>
              <a:t>Unexpected events</a:t>
            </a:r>
          </a:p>
          <a:p>
            <a:r>
              <a:rPr lang="en-US"/>
              <a:t>Restrict access rights to log files to the minimum required to function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AA03C-C9C7-4F5D-8840-AE82E8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47AEF-DFBA-42E6-82BC-9534BD4B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6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8D54-FA73-489A-85A4-D28D8DBD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by Design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464F6-36EB-489F-B326-4F950BEB3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Securing the </a:t>
            </a:r>
            <a:r>
              <a:rPr lang="en-US" dirty="0" err="1"/>
              <a:t>IIoT</a:t>
            </a:r>
            <a:r>
              <a:rPr lang="en-US" dirty="0"/>
              <a:t> does not require radically new ideas, concepts or techniques</a:t>
            </a:r>
          </a:p>
          <a:p>
            <a:r>
              <a:rPr lang="en-US" dirty="0"/>
              <a:t>Instead, existing best practices in all areas of IT security need to be updated and integrated</a:t>
            </a:r>
          </a:p>
          <a:p>
            <a:r>
              <a:rPr lang="en-US" dirty="0"/>
              <a:t>Starting point is the concept of secure by design</a:t>
            </a:r>
          </a:p>
          <a:p>
            <a:pPr lvl="1"/>
            <a:r>
              <a:rPr lang="en-US" dirty="0"/>
              <a:t>Ensures that security is a primary objective at all stages of product creation and deployment</a:t>
            </a:r>
          </a:p>
          <a:p>
            <a:pPr lvl="1"/>
            <a:r>
              <a:rPr lang="en-US" dirty="0"/>
              <a:t>Avoids security being “added on” after development</a:t>
            </a:r>
          </a:p>
          <a:p>
            <a:pPr lvl="1"/>
            <a:r>
              <a:rPr lang="en-US" dirty="0"/>
              <a:t>Remedial security is historically the source of many breeches</a:t>
            </a:r>
          </a:p>
          <a:p>
            <a:r>
              <a:rPr lang="en-US" dirty="0"/>
              <a:t>The problem faced is:</a:t>
            </a:r>
          </a:p>
          <a:p>
            <a:pPr lvl="1"/>
            <a:r>
              <a:rPr lang="en-US" dirty="0"/>
              <a:t>IoT is still in its early stages</a:t>
            </a:r>
          </a:p>
          <a:p>
            <a:pPr lvl="1"/>
            <a:r>
              <a:rPr lang="en-US" dirty="0"/>
              <a:t>Need to extend and integrate cyber security and physical security for cyber-physical systems</a:t>
            </a:r>
          </a:p>
          <a:p>
            <a:r>
              <a:rPr lang="en-US" dirty="0"/>
              <a:t>Three main principles</a:t>
            </a:r>
          </a:p>
          <a:p>
            <a:pPr lvl="1"/>
            <a:r>
              <a:rPr lang="en-US" dirty="0"/>
              <a:t>Threat analysis: starts with a security threat analysis</a:t>
            </a:r>
          </a:p>
          <a:p>
            <a:pPr lvl="1"/>
            <a:r>
              <a:rPr lang="en-US" dirty="0"/>
              <a:t>Defense in depth: full stack security design</a:t>
            </a:r>
          </a:p>
          <a:p>
            <a:pPr lvl="1"/>
            <a:r>
              <a:rPr lang="en-CA" dirty="0"/>
              <a:t>Security everywhere: no part of a system is ignored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AA03C-C9C7-4F5D-8840-AE82E8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47AEF-DFBA-42E6-82BC-9534BD4B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60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8D54-FA73-489A-85A4-D28D8DBD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Foundation Best Practices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464F6-36EB-489F-B326-4F950BEB3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of Data</a:t>
            </a:r>
          </a:p>
          <a:p>
            <a:r>
              <a:rPr lang="en-US" dirty="0"/>
              <a:t>Physical Security</a:t>
            </a:r>
          </a:p>
          <a:p>
            <a:r>
              <a:rPr lang="en-US" dirty="0"/>
              <a:t>Device Secure Boot</a:t>
            </a:r>
          </a:p>
          <a:p>
            <a:r>
              <a:rPr lang="en-US" dirty="0"/>
              <a:t>Secure Operating System</a:t>
            </a:r>
          </a:p>
          <a:p>
            <a:r>
              <a:rPr lang="en-US" dirty="0"/>
              <a:t>Application Security</a:t>
            </a:r>
          </a:p>
          <a:p>
            <a:r>
              <a:rPr lang="en-US" dirty="0"/>
              <a:t>Credential Management</a:t>
            </a:r>
          </a:p>
          <a:p>
            <a:r>
              <a:rPr lang="en-US" dirty="0"/>
              <a:t>Encryption</a:t>
            </a:r>
          </a:p>
          <a:p>
            <a:r>
              <a:rPr lang="en-US" dirty="0"/>
              <a:t>Network Connections</a:t>
            </a:r>
          </a:p>
          <a:p>
            <a:r>
              <a:rPr lang="en-US" dirty="0"/>
              <a:t>Secure Software Updates</a:t>
            </a:r>
          </a:p>
          <a:p>
            <a:r>
              <a:rPr lang="en-US" dirty="0"/>
              <a:t>Logging</a:t>
            </a:r>
          </a:p>
          <a:p>
            <a:r>
              <a:rPr lang="en-US" dirty="0"/>
              <a:t>Software Update Policy</a:t>
            </a:r>
          </a:p>
          <a:p>
            <a:r>
              <a:rPr lang="en-US" dirty="0"/>
              <a:t>Assessing a Secure Boot Process</a:t>
            </a:r>
          </a:p>
          <a:p>
            <a:r>
              <a:rPr lang="en-US" dirty="0"/>
              <a:t>Software Image and Update</a:t>
            </a:r>
          </a:p>
          <a:p>
            <a:r>
              <a:rPr lang="en-US" dirty="0"/>
              <a:t>Side Channel Attacks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AA03C-C9C7-4F5D-8840-AE82E8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47AEF-DFBA-42E6-82BC-9534BD4B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2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8D54-FA73-489A-85A4-D28D8DBD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Data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464F6-36EB-489F-B326-4F950BEB3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Define a data classification scheme and document it</a:t>
            </a:r>
          </a:p>
          <a:p>
            <a:pPr lvl="1"/>
            <a:r>
              <a:rPr lang="en-US" dirty="0"/>
              <a:t>Defines classes or levels of sensitivity for data</a:t>
            </a:r>
          </a:p>
          <a:p>
            <a:pPr lvl="1"/>
            <a:r>
              <a:rPr lang="en-US" dirty="0"/>
              <a:t>Ensures right level of security is implemented</a:t>
            </a:r>
          </a:p>
          <a:p>
            <a:pPr lvl="1"/>
            <a:r>
              <a:rPr lang="en-US" dirty="0"/>
              <a:t>Ensures compliance with legal regulations</a:t>
            </a:r>
          </a:p>
          <a:p>
            <a:r>
              <a:rPr lang="en-US" dirty="0"/>
              <a:t>Assess every item of data stored, processed, transmitted or received by a device</a:t>
            </a:r>
          </a:p>
          <a:p>
            <a:pPr lvl="1"/>
            <a:r>
              <a:rPr lang="en-US" dirty="0"/>
              <a:t>Apply a data classification rating to each item</a:t>
            </a:r>
          </a:p>
          <a:p>
            <a:pPr lvl="1"/>
            <a:r>
              <a:rPr lang="en-US" dirty="0"/>
              <a:t>Collections of data may be more sensitive than individual items and may be classified differently</a:t>
            </a:r>
          </a:p>
          <a:p>
            <a:r>
              <a:rPr lang="en-US" dirty="0"/>
              <a:t>Ensure the security design protects every data item and collections of items against unauthorized viewing, changing or deletion, to at least its classification rating or higher</a:t>
            </a:r>
          </a:p>
          <a:p>
            <a:r>
              <a:rPr lang="en-US" dirty="0"/>
              <a:t>When documenting the security design, also document the data items, their classification and the security design features that protect them</a:t>
            </a:r>
          </a:p>
          <a:p>
            <a:endParaRPr lang="en-US" dirty="0"/>
          </a:p>
          <a:p>
            <a:pPr lvl="1"/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AA03C-C9C7-4F5D-8840-AE82E8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47AEF-DFBA-42E6-82BC-9534BD4B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8D54-FA73-489A-85A4-D28D8DBD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Security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464F6-36EB-489F-B326-4F950BEB3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IoT devices are often deployed in easily accessible locations</a:t>
            </a:r>
          </a:p>
          <a:p>
            <a:pPr lvl="1"/>
            <a:r>
              <a:rPr lang="en-US" dirty="0"/>
              <a:t>Increases risk of physical damage, tampering with switches and making connections to management, debugging and test ports</a:t>
            </a:r>
          </a:p>
          <a:p>
            <a:r>
              <a:rPr lang="en-US" dirty="0"/>
              <a:t>Secure devices by physically barring access and removing all means of unwanted connection</a:t>
            </a:r>
          </a:p>
          <a:p>
            <a:r>
              <a:rPr lang="en-US" dirty="0"/>
              <a:t>Any interface used for administration or test purposes during development should be removed from a production device, disabled or made physically inaccessible</a:t>
            </a:r>
          </a:p>
          <a:p>
            <a:r>
              <a:rPr lang="en-US" dirty="0"/>
              <a:t>All test access points on production units must be disabled or locked</a:t>
            </a:r>
          </a:p>
          <a:p>
            <a:r>
              <a:rPr lang="en-US" dirty="0"/>
              <a:t>Necessary administration ports must have effective access controls</a:t>
            </a:r>
          </a:p>
          <a:p>
            <a:pPr lvl="1"/>
            <a:r>
              <a:rPr lang="en-US" dirty="0"/>
              <a:t>Strong credential management, </a:t>
            </a:r>
          </a:p>
          <a:p>
            <a:pPr lvl="1"/>
            <a:r>
              <a:rPr lang="en-US" dirty="0"/>
              <a:t>Restricted ports</a:t>
            </a:r>
          </a:p>
          <a:p>
            <a:pPr lvl="1"/>
            <a:r>
              <a:rPr lang="en-US" dirty="0"/>
              <a:t>Secure protocols etc.</a:t>
            </a:r>
          </a:p>
          <a:p>
            <a:pPr lvl="1"/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AA03C-C9C7-4F5D-8840-AE82E8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47AEF-DFBA-42E6-82BC-9534BD4B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8D54-FA73-489A-85A4-D28D8DBD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Security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464F6-36EB-489F-B326-4F950BEB3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Device circuitry should physically inaccessible to tampering</a:t>
            </a:r>
          </a:p>
          <a:p>
            <a:pPr lvl="1"/>
            <a:r>
              <a:rPr lang="en-US" dirty="0"/>
              <a:t>e.g. epoxy chips to circuit  board, resin encapsulation, hiding data and address lines under these components etc.</a:t>
            </a:r>
          </a:p>
          <a:p>
            <a:r>
              <a:rPr lang="en-US" dirty="0"/>
              <a:t>Secure protective casing and mounting options for deployment of devices in exposed locations</a:t>
            </a:r>
          </a:p>
          <a:p>
            <a:r>
              <a:rPr lang="en-US" dirty="0"/>
              <a:t>To identify possible problems in the supply chain, make the device and packaging “tamper evident”</a:t>
            </a:r>
          </a:p>
          <a:p>
            <a:r>
              <a:rPr lang="en-US" dirty="0"/>
              <a:t>Shield against side-channel attacks</a:t>
            </a:r>
          </a:p>
          <a:p>
            <a:pPr lvl="1"/>
            <a:r>
              <a:rPr lang="en-US" dirty="0"/>
              <a:t>E.g. monitoring of power consumption or temperature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AA03C-C9C7-4F5D-8840-AE82E8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47AEF-DFBA-42E6-82BC-9534BD4B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53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8D54-FA73-489A-85A4-D28D8DBD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Secure Boot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464F6-36EB-489F-B326-4F950BEB3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a staged boot sequence to minimize risk</a:t>
            </a:r>
          </a:p>
          <a:p>
            <a:pPr lvl="1"/>
            <a:r>
              <a:rPr lang="en-US" dirty="0"/>
              <a:t>Every stage is checked for validity before initializing</a:t>
            </a:r>
          </a:p>
          <a:p>
            <a:pPr lvl="1"/>
            <a:r>
              <a:rPr lang="en-US" dirty="0"/>
              <a:t>Minimizes risk of rogue code being run at boot time</a:t>
            </a:r>
          </a:p>
          <a:p>
            <a:r>
              <a:rPr lang="en-US" dirty="0"/>
              <a:t>Ensure a ROM-based secure boot function is always used</a:t>
            </a:r>
          </a:p>
          <a:p>
            <a:r>
              <a:rPr lang="en-US" dirty="0"/>
              <a:t>Use a hardware-based tamper-resistant capability</a:t>
            </a:r>
          </a:p>
          <a:p>
            <a:pPr lvl="1"/>
            <a:r>
              <a:rPr lang="en-US" dirty="0"/>
              <a:t> E.g. Secure Access Module (SAM) or Trusted Platform Module (TPM)</a:t>
            </a:r>
          </a:p>
          <a:p>
            <a:pPr lvl="1"/>
            <a:r>
              <a:rPr lang="en-US" dirty="0"/>
              <a:t>Stores crucial data items and runs the trusted authentication and cryptographic functions required for the boot process. </a:t>
            </a:r>
          </a:p>
          <a:p>
            <a:pPr lvl="1"/>
            <a:r>
              <a:rPr lang="en-US" dirty="0"/>
              <a:t>Must hold the read-only first stage of the bootloader and all other data required to verify the authenticity of firmware</a:t>
            </a:r>
          </a:p>
          <a:p>
            <a:r>
              <a:rPr lang="en-US" dirty="0"/>
              <a:t>Check each stage of boot code is valid and trusted immediately before execution</a:t>
            </a:r>
          </a:p>
          <a:p>
            <a:pPr lvl="1"/>
            <a:r>
              <a:rPr lang="en-US" dirty="0"/>
              <a:t> Reduces the risk of TOCTOU attacks (Time of Check to Time of Use)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AA03C-C9C7-4F5D-8840-AE82E8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47AEF-DFBA-42E6-82BC-9534BD4B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74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8D54-FA73-489A-85A4-D28D8DBD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Secure Boot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464F6-36EB-489F-B326-4F950BEB3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At each stage check that only the expected hardware is present and matches the stage’s configuration parameters</a:t>
            </a:r>
          </a:p>
          <a:p>
            <a:r>
              <a:rPr lang="en-US" dirty="0"/>
              <a:t>Do not boot the next stage of device functionality until the previous stage has been successfully booted.</a:t>
            </a:r>
          </a:p>
          <a:p>
            <a:r>
              <a:rPr lang="en-US" dirty="0"/>
              <a:t>Ensure failures at any stage of the boot sequence fail gracefully into a secure state that prevents unauthorized access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AA03C-C9C7-4F5D-8840-AE82E8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47AEF-DFBA-42E6-82BC-9534BD4B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4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8D54-FA73-489A-85A4-D28D8DBD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Operating System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464F6-36EB-489F-B326-4F950BEB3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OS should have only the components that support the functioning of the device – everything else is removed</a:t>
            </a:r>
          </a:p>
          <a:p>
            <a:r>
              <a:rPr lang="en-US" dirty="0"/>
              <a:t>Should use the latest stable OS components</a:t>
            </a:r>
          </a:p>
          <a:p>
            <a:r>
              <a:rPr lang="en-US" dirty="0"/>
              <a:t>OS should use the most secure settings available</a:t>
            </a:r>
          </a:p>
          <a:p>
            <a:r>
              <a:rPr lang="en-US" dirty="0"/>
              <a:t>Apply secure boot principles (last section) to the OS</a:t>
            </a:r>
          </a:p>
          <a:p>
            <a:r>
              <a:rPr lang="en-US" dirty="0"/>
              <a:t>Disable all unused ports, protocols and services</a:t>
            </a:r>
          </a:p>
          <a:p>
            <a:r>
              <a:rPr lang="en-US" dirty="0"/>
              <a:t>Apply tested updates</a:t>
            </a:r>
          </a:p>
          <a:p>
            <a:r>
              <a:rPr lang="en-US" dirty="0"/>
              <a:t>Disable write access to the root file system for users and applications</a:t>
            </a:r>
          </a:p>
          <a:p>
            <a:r>
              <a:rPr lang="en-US" dirty="0"/>
              <a:t>Do not use “root” – create an administrator account that has only the rights needed for administering the device</a:t>
            </a:r>
          </a:p>
          <a:p>
            <a:r>
              <a:rPr lang="en-US" dirty="0"/>
              <a:t>Use an encrypted file system</a:t>
            </a:r>
          </a:p>
          <a:p>
            <a:r>
              <a:rPr lang="en-US" dirty="0"/>
              <a:t>Document the OS security configuration</a:t>
            </a:r>
          </a:p>
          <a:p>
            <a:r>
              <a:rPr lang="en-US" dirty="0"/>
              <a:t>Apply minimum access rights to all files and directories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AA03C-C9C7-4F5D-8840-AE82E857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Copyright © 2021 Elephant Scale.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47AEF-DFBA-42E6-82BC-9534BD4B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37887"/>
      </p:ext>
    </p:extLst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1470</Words>
  <Application>Microsoft Office PowerPoint</Application>
  <PresentationFormat>Custom</PresentationFormat>
  <Paragraphs>175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  <vt:lpstr>Security Design</vt:lpstr>
      <vt:lpstr>Secure by Design</vt:lpstr>
      <vt:lpstr>IoT Foundation Best Practices</vt:lpstr>
      <vt:lpstr>Classification of Data</vt:lpstr>
      <vt:lpstr>Physical Security</vt:lpstr>
      <vt:lpstr>Physical Security</vt:lpstr>
      <vt:lpstr>Device Secure Boot</vt:lpstr>
      <vt:lpstr>Device Secure Boot</vt:lpstr>
      <vt:lpstr>Secure Operating System</vt:lpstr>
      <vt:lpstr>Application Security</vt:lpstr>
      <vt:lpstr>Credential Management</vt:lpstr>
      <vt:lpstr>Encryption</vt:lpstr>
      <vt:lpstr>Network Connections</vt:lpstr>
      <vt:lpstr>Software Updates</vt:lpstr>
      <vt:lpstr>Logging</vt:lpstr>
    </vt:vector>
  </TitlesOfParts>
  <Company>Elephant Scale LLC &amp; LearningPatterns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Rod Davison</cp:lastModifiedBy>
  <cp:revision>4190</cp:revision>
  <cp:lastPrinted>2021-11-01T00:40:55Z</cp:lastPrinted>
  <dcterms:created xsi:type="dcterms:W3CDTF">2021-11-01T00:40:55Z</dcterms:created>
  <dcterms:modified xsi:type="dcterms:W3CDTF">2021-11-01T16:46:03Z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