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0"/>
  </p:notesMasterIdLst>
  <p:handoutMasterIdLst>
    <p:handoutMasterId r:id="rId211"/>
  </p:handoutMasterIdLst>
  <p:sldIdLst>
    <p:sldId id="390" r:id="rId2"/>
    <p:sldId id="400" r:id="rId3"/>
    <p:sldId id="402" r:id="rId4"/>
    <p:sldId id="403" r:id="rId5"/>
    <p:sldId id="359" r:id="rId6"/>
    <p:sldId id="362" r:id="rId7"/>
    <p:sldId id="372" r:id="rId8"/>
    <p:sldId id="373" r:id="rId9"/>
    <p:sldId id="374" r:id="rId10"/>
    <p:sldId id="369" r:id="rId11"/>
    <p:sldId id="361" r:id="rId12"/>
    <p:sldId id="375" r:id="rId13"/>
    <p:sldId id="370" r:id="rId14"/>
    <p:sldId id="371" r:id="rId15"/>
    <p:sldId id="376" r:id="rId16"/>
    <p:sldId id="368" r:id="rId17"/>
    <p:sldId id="363" r:id="rId18"/>
    <p:sldId id="378" r:id="rId19"/>
    <p:sldId id="360" r:id="rId20"/>
    <p:sldId id="367" r:id="rId21"/>
    <p:sldId id="364" r:id="rId22"/>
    <p:sldId id="506" r:id="rId23"/>
    <p:sldId id="377" r:id="rId24"/>
    <p:sldId id="366" r:id="rId25"/>
    <p:sldId id="256" r:id="rId26"/>
    <p:sldId id="257" r:id="rId27"/>
    <p:sldId id="258" r:id="rId28"/>
    <p:sldId id="262" r:id="rId29"/>
    <p:sldId id="261" r:id="rId30"/>
    <p:sldId id="266" r:id="rId31"/>
    <p:sldId id="259" r:id="rId32"/>
    <p:sldId id="267" r:id="rId33"/>
    <p:sldId id="285" r:id="rId34"/>
    <p:sldId id="286" r:id="rId35"/>
    <p:sldId id="507" r:id="rId36"/>
    <p:sldId id="287" r:id="rId37"/>
    <p:sldId id="289" r:id="rId38"/>
    <p:sldId id="467" r:id="rId39"/>
    <p:sldId id="466" r:id="rId40"/>
    <p:sldId id="436" r:id="rId41"/>
    <p:sldId id="437" r:id="rId42"/>
    <p:sldId id="265" r:id="rId43"/>
    <p:sldId id="264" r:id="rId44"/>
    <p:sldId id="268" r:id="rId45"/>
    <p:sldId id="270" r:id="rId46"/>
    <p:sldId id="271" r:id="rId47"/>
    <p:sldId id="272" r:id="rId48"/>
    <p:sldId id="273" r:id="rId49"/>
    <p:sldId id="274" r:id="rId50"/>
    <p:sldId id="275" r:id="rId51"/>
    <p:sldId id="276" r:id="rId52"/>
    <p:sldId id="277" r:id="rId53"/>
    <p:sldId id="278" r:id="rId54"/>
    <p:sldId id="279" r:id="rId55"/>
    <p:sldId id="280" r:id="rId56"/>
    <p:sldId id="281" r:id="rId57"/>
    <p:sldId id="282" r:id="rId58"/>
    <p:sldId id="283" r:id="rId59"/>
    <p:sldId id="284" r:id="rId60"/>
    <p:sldId id="327" r:id="rId61"/>
    <p:sldId id="338" r:id="rId62"/>
    <p:sldId id="328" r:id="rId63"/>
    <p:sldId id="329" r:id="rId64"/>
    <p:sldId id="290" r:id="rId65"/>
    <p:sldId id="291" r:id="rId66"/>
    <p:sldId id="292" r:id="rId67"/>
    <p:sldId id="293" r:id="rId68"/>
    <p:sldId id="295" r:id="rId69"/>
    <p:sldId id="324" r:id="rId70"/>
    <p:sldId id="303" r:id="rId71"/>
    <p:sldId id="294" r:id="rId72"/>
    <p:sldId id="296" r:id="rId73"/>
    <p:sldId id="297" r:id="rId74"/>
    <p:sldId id="298" r:id="rId75"/>
    <p:sldId id="299" r:id="rId76"/>
    <p:sldId id="300" r:id="rId77"/>
    <p:sldId id="301" r:id="rId78"/>
    <p:sldId id="468" r:id="rId79"/>
    <p:sldId id="304" r:id="rId80"/>
    <p:sldId id="305" r:id="rId81"/>
    <p:sldId id="306" r:id="rId82"/>
    <p:sldId id="307" r:id="rId83"/>
    <p:sldId id="308" r:id="rId84"/>
    <p:sldId id="309" r:id="rId85"/>
    <p:sldId id="311" r:id="rId86"/>
    <p:sldId id="312" r:id="rId87"/>
    <p:sldId id="313" r:id="rId88"/>
    <p:sldId id="317" r:id="rId89"/>
    <p:sldId id="310" r:id="rId90"/>
    <p:sldId id="315" r:id="rId91"/>
    <p:sldId id="316" r:id="rId92"/>
    <p:sldId id="314" r:id="rId93"/>
    <p:sldId id="320" r:id="rId94"/>
    <p:sldId id="319" r:id="rId95"/>
    <p:sldId id="321" r:id="rId96"/>
    <p:sldId id="322" r:id="rId97"/>
    <p:sldId id="323" r:id="rId98"/>
    <p:sldId id="325" r:id="rId99"/>
    <p:sldId id="326" r:id="rId100"/>
    <p:sldId id="404" r:id="rId101"/>
    <p:sldId id="405" r:id="rId102"/>
    <p:sldId id="406" r:id="rId103"/>
    <p:sldId id="407" r:id="rId104"/>
    <p:sldId id="408" r:id="rId105"/>
    <p:sldId id="469" r:id="rId106"/>
    <p:sldId id="410" r:id="rId107"/>
    <p:sldId id="411" r:id="rId108"/>
    <p:sldId id="412" r:id="rId109"/>
    <p:sldId id="413" r:id="rId110"/>
    <p:sldId id="414" r:id="rId111"/>
    <p:sldId id="415" r:id="rId112"/>
    <p:sldId id="508" r:id="rId113"/>
    <p:sldId id="416" r:id="rId114"/>
    <p:sldId id="417" r:id="rId115"/>
    <p:sldId id="418" r:id="rId116"/>
    <p:sldId id="419" r:id="rId117"/>
    <p:sldId id="420" r:id="rId118"/>
    <p:sldId id="421" r:id="rId119"/>
    <p:sldId id="422" r:id="rId120"/>
    <p:sldId id="423" r:id="rId121"/>
    <p:sldId id="424" r:id="rId122"/>
    <p:sldId id="426" r:id="rId123"/>
    <p:sldId id="425" r:id="rId124"/>
    <p:sldId id="427" r:id="rId125"/>
    <p:sldId id="428" r:id="rId126"/>
    <p:sldId id="474" r:id="rId127"/>
    <p:sldId id="473" r:id="rId128"/>
    <p:sldId id="475" r:id="rId129"/>
    <p:sldId id="476" r:id="rId130"/>
    <p:sldId id="477" r:id="rId131"/>
    <p:sldId id="478" r:id="rId132"/>
    <p:sldId id="480" r:id="rId133"/>
    <p:sldId id="482" r:id="rId134"/>
    <p:sldId id="479" r:id="rId135"/>
    <p:sldId id="481" r:id="rId136"/>
    <p:sldId id="483" r:id="rId137"/>
    <p:sldId id="484" r:id="rId138"/>
    <p:sldId id="485" r:id="rId139"/>
    <p:sldId id="486" r:id="rId140"/>
    <p:sldId id="487" r:id="rId141"/>
    <p:sldId id="494" r:id="rId142"/>
    <p:sldId id="488" r:id="rId143"/>
    <p:sldId id="489" r:id="rId144"/>
    <p:sldId id="490" r:id="rId145"/>
    <p:sldId id="491" r:id="rId146"/>
    <p:sldId id="492" r:id="rId147"/>
    <p:sldId id="497" r:id="rId148"/>
    <p:sldId id="500" r:id="rId149"/>
    <p:sldId id="501" r:id="rId150"/>
    <p:sldId id="502" r:id="rId151"/>
    <p:sldId id="503" r:id="rId152"/>
    <p:sldId id="504" r:id="rId153"/>
    <p:sldId id="505" r:id="rId154"/>
    <p:sldId id="330" r:id="rId155"/>
    <p:sldId id="331" r:id="rId156"/>
    <p:sldId id="332" r:id="rId157"/>
    <p:sldId id="333" r:id="rId158"/>
    <p:sldId id="334" r:id="rId159"/>
    <p:sldId id="335" r:id="rId160"/>
    <p:sldId id="336" r:id="rId161"/>
    <p:sldId id="337" r:id="rId162"/>
    <p:sldId id="446" r:id="rId163"/>
    <p:sldId id="447" r:id="rId164"/>
    <p:sldId id="448" r:id="rId165"/>
    <p:sldId id="449" r:id="rId166"/>
    <p:sldId id="450" r:id="rId167"/>
    <p:sldId id="339" r:id="rId168"/>
    <p:sldId id="341" r:id="rId169"/>
    <p:sldId id="342" r:id="rId170"/>
    <p:sldId id="340" r:id="rId171"/>
    <p:sldId id="343" r:id="rId172"/>
    <p:sldId id="344" r:id="rId173"/>
    <p:sldId id="345" r:id="rId174"/>
    <p:sldId id="346" r:id="rId175"/>
    <p:sldId id="347" r:id="rId176"/>
    <p:sldId id="358" r:id="rId177"/>
    <p:sldId id="379" r:id="rId178"/>
    <p:sldId id="438" r:id="rId179"/>
    <p:sldId id="439" r:id="rId180"/>
    <p:sldId id="440" r:id="rId181"/>
    <p:sldId id="441" r:id="rId182"/>
    <p:sldId id="442" r:id="rId183"/>
    <p:sldId id="443" r:id="rId184"/>
    <p:sldId id="444" r:id="rId185"/>
    <p:sldId id="445" r:id="rId186"/>
    <p:sldId id="451" r:id="rId187"/>
    <p:sldId id="462" r:id="rId188"/>
    <p:sldId id="464" r:id="rId189"/>
    <p:sldId id="463" r:id="rId190"/>
    <p:sldId id="456" r:id="rId191"/>
    <p:sldId id="452" r:id="rId192"/>
    <p:sldId id="457" r:id="rId193"/>
    <p:sldId id="454" r:id="rId194"/>
    <p:sldId id="458" r:id="rId195"/>
    <p:sldId id="460" r:id="rId196"/>
    <p:sldId id="459" r:id="rId197"/>
    <p:sldId id="461" r:id="rId198"/>
    <p:sldId id="397" r:id="rId199"/>
    <p:sldId id="435" r:id="rId200"/>
    <p:sldId id="429" r:id="rId201"/>
    <p:sldId id="430" r:id="rId202"/>
    <p:sldId id="431" r:id="rId203"/>
    <p:sldId id="432" r:id="rId204"/>
    <p:sldId id="433" r:id="rId205"/>
    <p:sldId id="434" r:id="rId206"/>
    <p:sldId id="470" r:id="rId207"/>
    <p:sldId id="471" r:id="rId208"/>
    <p:sldId id="472" r:id="rId20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4" autoAdjust="0"/>
    <p:restoredTop sz="98116" autoAdjust="0"/>
  </p:normalViewPr>
  <p:slideViewPr>
    <p:cSldViewPr snapToGrid="0" snapToObjects="1">
      <p:cViewPr varScale="1">
        <p:scale>
          <a:sx n="94" d="100"/>
          <a:sy n="94" d="100"/>
        </p:scale>
        <p:origin x="1267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23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notesMaster" Target="notesMasters/notesMaster1.xml"/><Relationship Id="rId215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handoutMaster" Target="handoutMasters/handout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presProps" Target="pres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93E2A-8744-43A2-A408-E2404D21704E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3B351-23AC-4E92-AA5B-D68099F2DE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2849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88E8-CFC9-4D18-8175-C572407B9A37}" type="datetimeFigureOut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31441-AC64-4F8E-AB85-5056123217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5726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5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51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55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79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46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89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64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35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33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06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48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98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58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8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5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70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53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15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29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7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37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0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13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4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15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79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98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587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606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83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894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99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58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517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236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096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442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343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504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775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5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080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522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378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558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171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185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210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6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2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19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0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1441-AC64-4F8E-AB85-5056123217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0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0ADA-0A29-42AB-930E-03757715D29D}" type="datetime1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3325-1CB7-448A-84D5-7967C854DE74}" type="datetime1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6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EFFC-A2EC-48A8-85EB-8E5C647FB522}" type="datetime1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5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9A02-55D0-4763-945D-FAC0E84732F4}" type="datetime1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4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6574-14EC-49A2-A6EE-54C52B6E86AD}" type="datetime1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7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0C8C-59D8-46A4-A871-C0BC85FC8A5E}" type="datetime1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7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F0F2-CDA3-4BFB-98AF-AD2FCB6F1BF3}" type="datetime1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1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F2DC-952F-47EE-9259-E530BCB0DE7F}" type="datetime1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852F-4250-448A-B8F6-D13DE827C0A4}" type="datetime1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3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9109-2568-459F-A1AD-115CBF5FBA70}" type="datetime1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7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F774-C9CD-49AB-81E4-B93798D414BE}" type="datetime1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0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69" y="78154"/>
            <a:ext cx="6590976" cy="638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564" y="1009488"/>
            <a:ext cx="7638236" cy="5116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2F59-1F3C-4EED-8D7C-6A615229C06C}" type="datetime1">
              <a:rPr lang="en-US" smtClean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9FF9-3F27-BB41-B619-64D133540E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2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94D5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://nemo.sonarqube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arqube.org/downloads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0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onarqube.org/display/SONAR/Analyzing+Source+Code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s://nemo.sonarqube.org/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jenkins-ci.org/display/JENKINS/Home" TargetMode="External"/><Relationship Id="rId2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adle.org/gradle-and-jenkins/" TargetMode="External"/><Relationship Id="rId4" Type="http://schemas.openxmlformats.org/officeDocument/2006/relationships/hyperlink" Target="https://wiki.jenkins-ci.org/display/JENKINS/Plugins" TargetMode="Externa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-c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afeRestar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restart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4400" y="1578429"/>
            <a:ext cx="7772400" cy="1470025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Continuous Integration With Jenkins</a:t>
            </a:r>
            <a:endParaRPr lang="en-US" sz="4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2342" name="AutoShape 6" descr="Image result for jenk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344" name="AutoShape 8" descr="Image result for jenk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346" name="AutoShape 10" descr="Image result for jenk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42348" name="Picture 12" descr="The Jenkins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2033" y="3448050"/>
            <a:ext cx="1762125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</a:p>
          <a:p>
            <a:r>
              <a:rPr lang="en-US" sz="3600" b="1" dirty="0" smtClean="0"/>
              <a:t>Continuous Integration versus </a:t>
            </a:r>
          </a:p>
          <a:p>
            <a:pPr>
              <a:buNone/>
            </a:pPr>
            <a:r>
              <a:rPr lang="en-US" sz="3600" b="1" dirty="0" smtClean="0"/>
              <a:t>	Continuous Delivery versus </a:t>
            </a:r>
          </a:p>
          <a:p>
            <a:pPr>
              <a:buNone/>
            </a:pPr>
            <a:r>
              <a:rPr lang="en-US" sz="3600" b="1" dirty="0" smtClean="0"/>
              <a:t>	Continuous Deployment</a:t>
            </a:r>
          </a:p>
          <a:p>
            <a:r>
              <a:rPr lang="en-US" dirty="0" smtClean="0"/>
              <a:t>History of Jenkins</a:t>
            </a:r>
          </a:p>
          <a:p>
            <a:r>
              <a:rPr lang="en-US" dirty="0" smtClean="0"/>
              <a:t>State of the Jenkins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Jenkins Plugins</a:t>
            </a:r>
            <a:endParaRPr lang="en-US" sz="6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100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Code Coverage</a:t>
            </a:r>
          </a:p>
          <a:p>
            <a:r>
              <a:rPr lang="en-US" dirty="0" smtClean="0"/>
              <a:t>Static Code Analysis</a:t>
            </a:r>
          </a:p>
          <a:p>
            <a:r>
              <a:rPr lang="en-US" dirty="0" smtClean="0"/>
              <a:t>Performance Reporting</a:t>
            </a:r>
          </a:p>
          <a:p>
            <a:r>
              <a:rPr lang="en-US" dirty="0" smtClean="0"/>
              <a:t>Change Reporting</a:t>
            </a:r>
          </a:p>
          <a:p>
            <a:r>
              <a:rPr lang="en-US" dirty="0" smtClean="0"/>
              <a:t>Lab 3 – Build a Jenkins job to generate code quality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101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Jenkins Plugins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session, our focus was the continuous build with the new changes from the version control</a:t>
            </a:r>
          </a:p>
          <a:p>
            <a:r>
              <a:rPr lang="en-US" dirty="0" smtClean="0"/>
              <a:t>In this session, we will focus on </a:t>
            </a:r>
            <a:r>
              <a:rPr lang="en-US" dirty="0" smtClean="0">
                <a:solidFill>
                  <a:srgbClr val="0070C0"/>
                </a:solidFill>
              </a:rPr>
              <a:t>how to use Jenkins to build quality product</a:t>
            </a:r>
            <a:r>
              <a:rPr lang="en-US" dirty="0" smtClean="0"/>
              <a:t> using different Jenkins plugins</a:t>
            </a:r>
          </a:p>
          <a:p>
            <a:pPr lvl="1"/>
            <a:r>
              <a:rPr lang="en-US" dirty="0" smtClean="0"/>
              <a:t>Run tests and generate code coverage</a:t>
            </a:r>
          </a:p>
          <a:p>
            <a:pPr lvl="1"/>
            <a:r>
              <a:rPr lang="en-US" dirty="0" smtClean="0"/>
              <a:t>Perform static code analysis</a:t>
            </a:r>
          </a:p>
          <a:p>
            <a:pPr lvl="1"/>
            <a:r>
              <a:rPr lang="en-US" dirty="0" smtClean="0"/>
              <a:t>Run performance tests</a:t>
            </a:r>
          </a:p>
          <a:p>
            <a:r>
              <a:rPr lang="en-US" dirty="0" smtClean="0"/>
              <a:t>Jenkins has more than </a:t>
            </a:r>
            <a:r>
              <a:rPr lang="en-US" dirty="0" smtClean="0"/>
              <a:t>1,000 </a:t>
            </a:r>
            <a:r>
              <a:rPr lang="en-US" dirty="0" smtClean="0"/>
              <a:t>plugins and there is no way we can </a:t>
            </a:r>
            <a:r>
              <a:rPr lang="en-US" dirty="0" smtClean="0"/>
              <a:t>list </a:t>
            </a:r>
            <a:r>
              <a:rPr lang="en-US" dirty="0" smtClean="0"/>
              <a:t>all of those </a:t>
            </a:r>
            <a:r>
              <a:rPr lang="en-US" dirty="0" smtClean="0"/>
              <a:t>plugins!</a:t>
            </a:r>
            <a:endParaRPr lang="en-US" dirty="0" smtClean="0"/>
          </a:p>
          <a:p>
            <a:pPr lvl="1"/>
            <a:r>
              <a:rPr lang="en-US" dirty="0" smtClean="0"/>
              <a:t>Will review </a:t>
            </a:r>
            <a:r>
              <a:rPr lang="en-US" dirty="0" smtClean="0"/>
              <a:t>a few </a:t>
            </a:r>
            <a:r>
              <a:rPr lang="en-US" dirty="0" smtClean="0"/>
              <a:t>popular plugins especially the ones </a:t>
            </a:r>
            <a:r>
              <a:rPr lang="en-US" dirty="0" smtClean="0"/>
              <a:t>that are </a:t>
            </a:r>
            <a:r>
              <a:rPr lang="en-US" dirty="0" smtClean="0"/>
              <a:t>used for building quality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102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Coverage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tests and code coverage metrics are the important steps in continuous integration and continuous delivery</a:t>
            </a:r>
          </a:p>
          <a:p>
            <a:r>
              <a:rPr lang="en-US" dirty="0" smtClean="0"/>
              <a:t>Code Coverage is a very good indicator of how thoroughly your tests exercise your code base and </a:t>
            </a:r>
            <a:r>
              <a:rPr lang="en-US" dirty="0" smtClean="0"/>
              <a:t>can find </a:t>
            </a:r>
            <a:r>
              <a:rPr lang="en-US" dirty="0" smtClean="0"/>
              <a:t>areas of code that have not been tested by automated tests</a:t>
            </a:r>
          </a:p>
          <a:p>
            <a:r>
              <a:rPr lang="en-US" dirty="0" smtClean="0"/>
              <a:t>Jenkins provides excellent support in generating code coverage metrics</a:t>
            </a:r>
          </a:p>
          <a:p>
            <a:pPr lvl="1"/>
            <a:r>
              <a:rPr lang="en-US" dirty="0" smtClean="0"/>
              <a:t>Jenkins supports </a:t>
            </a:r>
            <a:r>
              <a:rPr lang="en-US" dirty="0" smtClean="0"/>
              <a:t>many of the </a:t>
            </a:r>
            <a:r>
              <a:rPr lang="en-US" dirty="0" smtClean="0"/>
              <a:t>popular code coverage tools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Cobertura, Emma, Clover, JaCoCo</a:t>
            </a:r>
          </a:p>
          <a:p>
            <a:r>
              <a:rPr lang="en-US" dirty="0" smtClean="0"/>
              <a:t>We will review how to use Cobertura with Jenkins in this session </a:t>
            </a:r>
          </a:p>
          <a:p>
            <a:pPr lvl="1"/>
            <a:r>
              <a:rPr lang="en-US" dirty="0" smtClean="0"/>
              <a:t>the same steps are used for other code coverage plugins too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103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Coverage Using Cobertura Plugin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install Cobertura plugin using Manage Plugins screen and restart Jenkins</a:t>
            </a:r>
          </a:p>
          <a:p>
            <a:r>
              <a:rPr lang="en-US" dirty="0" smtClean="0"/>
              <a:t>Apply Cobertura plugin in Gradle or Maven build script</a:t>
            </a:r>
          </a:p>
          <a:p>
            <a:pPr lvl="1"/>
            <a:r>
              <a:rPr lang="en-US" dirty="0" smtClean="0"/>
              <a:t>Update your project’s Maven POM file to include Cobertura plugin and then run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mvn cobertura:cobertura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Update build.gradle file to apply Cobertura plugin and then run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gradle cobertura</a:t>
            </a:r>
            <a:r>
              <a:rPr lang="en-US" dirty="0" smtClean="0">
                <a:cs typeface="Courier New" pitchFamily="49" charset="0"/>
              </a:rPr>
              <a:t> task</a:t>
            </a:r>
          </a:p>
          <a:p>
            <a:r>
              <a:rPr lang="en-US" dirty="0" smtClean="0"/>
              <a:t>Configure Cobertura Coverage Report as part of “Post Build Actions”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104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Adding Cobertura in build.gradle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apply plugin: 'cobertura‘  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//required step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buildscript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repositories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mavenCentral()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How to find Cobertura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dependencies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classpath 'net.saliman:gradle-cobertura-	plugin:2.2.4'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//Optional section for Cobertura properties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cobertura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coverageFormats = ['html', 'xml']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105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8" y="78154"/>
            <a:ext cx="7012921" cy="63825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Configure Jenkins Job to generate Cobertura XML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thing is to configure your Jenkins job to produce Cobertura xml coverage files</a:t>
            </a:r>
          </a:p>
          <a:p>
            <a:r>
              <a:rPr lang="en-US" dirty="0" smtClean="0"/>
              <a:t>You will just </a:t>
            </a:r>
            <a:r>
              <a:rPr lang="en-US" dirty="0" smtClean="0"/>
              <a:t>add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cobertura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task </a:t>
            </a:r>
            <a:r>
              <a:rPr lang="en-US" dirty="0" smtClean="0"/>
              <a:t>to the gradle build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106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3079750"/>
            <a:ext cx="70881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Adding Cobertura in Post Build Actions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107</a:t>
            </a:fld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896938" y="1290527"/>
            <a:ext cx="7637462" cy="440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flipV="1">
            <a:off x="3603171" y="1088571"/>
            <a:ext cx="489858" cy="5225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02211" y="903905"/>
            <a:ext cx="333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path to coverage.xml file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4212771"/>
            <a:ext cx="3581400" cy="1883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03171" y="6171684"/>
            <a:ext cx="467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acceptable levels of code coverage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Coverage Report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9338" y="874263"/>
            <a:ext cx="763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your jenkins job and you will able to see the code coverage report on your build job page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9338" y="2328636"/>
            <a:ext cx="7637462" cy="402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 flipV="1">
            <a:off x="3145971" y="2068287"/>
            <a:ext cx="696686" cy="2612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4626429" y="2068286"/>
            <a:ext cx="576942" cy="26125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1029" y="1698954"/>
            <a:ext cx="291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Coverage over the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</a:p>
          <a:p>
            <a:r>
              <a:rPr lang="en-US" sz="3600" b="1" dirty="0" smtClean="0"/>
              <a:t>Static Code Analysis</a:t>
            </a:r>
          </a:p>
          <a:p>
            <a:r>
              <a:rPr lang="en-US" dirty="0" smtClean="0"/>
              <a:t>Performance Reporting</a:t>
            </a:r>
          </a:p>
          <a:p>
            <a:r>
              <a:rPr lang="en-US" dirty="0" smtClean="0"/>
              <a:t>Change Reporting</a:t>
            </a:r>
          </a:p>
          <a:p>
            <a:r>
              <a:rPr lang="en-US" dirty="0" smtClean="0"/>
              <a:t>Lab 3 – Build a Jenkins job to generate code quality reports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109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Continuous Integration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Continuous Integration is a software development practice where members of a team </a:t>
            </a:r>
            <a:r>
              <a:rPr lang="en-US" dirty="0" smtClean="0">
                <a:solidFill>
                  <a:srgbClr val="0070C0"/>
                </a:solidFill>
              </a:rPr>
              <a:t>integrate their work frequently</a:t>
            </a:r>
            <a:r>
              <a:rPr lang="en-US" dirty="0" smtClean="0"/>
              <a:t>, usually each person integrates at least daily - leading to </a:t>
            </a:r>
            <a:r>
              <a:rPr lang="en-US" dirty="0" smtClean="0">
                <a:solidFill>
                  <a:srgbClr val="0070C0"/>
                </a:solidFill>
              </a:rPr>
              <a:t>multiple integrations per day</a:t>
            </a:r>
            <a:r>
              <a:rPr lang="en-US" dirty="0" smtClean="0"/>
              <a:t>. Each integration is </a:t>
            </a:r>
            <a:r>
              <a:rPr lang="en-US" dirty="0" smtClean="0">
                <a:solidFill>
                  <a:srgbClr val="0070C0"/>
                </a:solidFill>
              </a:rPr>
              <a:t>verified</a:t>
            </a:r>
            <a:r>
              <a:rPr lang="en-US" dirty="0" smtClean="0"/>
              <a:t> by an automated build (including test) to detect integration errors as quickly as possible (Martin Flower)</a:t>
            </a:r>
          </a:p>
          <a:p>
            <a:r>
              <a:rPr lang="en-US" dirty="0" smtClean="0"/>
              <a:t>Goal is to merge and test the code </a:t>
            </a:r>
            <a:r>
              <a:rPr lang="en-US" dirty="0" smtClean="0">
                <a:solidFill>
                  <a:srgbClr val="0070C0"/>
                </a:solidFill>
              </a:rPr>
              <a:t>continuously</a:t>
            </a:r>
            <a:r>
              <a:rPr lang="en-US" dirty="0" smtClean="0"/>
              <a:t> </a:t>
            </a:r>
            <a:r>
              <a:rPr lang="en-US" dirty="0" smtClean="0"/>
              <a:t>to catch issues early by </a:t>
            </a:r>
            <a:r>
              <a:rPr lang="en-US" dirty="0" smtClean="0">
                <a:solidFill>
                  <a:srgbClr val="0070C0"/>
                </a:solidFill>
              </a:rPr>
              <a:t>automating integration process</a:t>
            </a:r>
          </a:p>
          <a:p>
            <a:pPr lvl="1"/>
            <a:r>
              <a:rPr lang="en-US" dirty="0" smtClean="0"/>
              <a:t>Your project must have a reliable, repeatable, and automated build process involving no human intervention</a:t>
            </a:r>
          </a:p>
          <a:p>
            <a:r>
              <a:rPr lang="en-US" dirty="0" smtClean="0"/>
              <a:t>Continuous Integration Server (aka Build Server Jenkins) is responsible for performing the integration tasks</a:t>
            </a:r>
          </a:p>
          <a:p>
            <a:r>
              <a:rPr lang="en-US" dirty="0" smtClean="0"/>
              <a:t>Concepts of unit testing, static analysis, failing fast and automated testing are core to Continuous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Static Code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Code Analysis tools help to produce quality code by analyzing the source and byte code for possible defects and enforcing coding standards</a:t>
            </a:r>
          </a:p>
          <a:p>
            <a:pPr lvl="1"/>
            <a:r>
              <a:rPr lang="en-US" dirty="0" smtClean="0"/>
              <a:t>Static Code Analysis tools play the role of automated pair programming with developers</a:t>
            </a:r>
          </a:p>
          <a:p>
            <a:r>
              <a:rPr lang="en-US" dirty="0" smtClean="0"/>
              <a:t>We will review </a:t>
            </a:r>
            <a:r>
              <a:rPr lang="en-US" dirty="0" smtClean="0"/>
              <a:t>a few </a:t>
            </a:r>
            <a:r>
              <a:rPr lang="en-US" dirty="0" smtClean="0"/>
              <a:t>popular static code analysis tools with Jenkins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FindBugs</a:t>
            </a:r>
            <a:r>
              <a:rPr lang="en-US" dirty="0" smtClean="0"/>
              <a:t> is a widely used byte code analyzer tool for scanning your code to detect possible defects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CheckStyle</a:t>
            </a:r>
            <a:r>
              <a:rPr lang="en-US" dirty="0" smtClean="0"/>
              <a:t> is a source code analyzer tool for enforcing Java coding standards based on your rule set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PMD</a:t>
            </a:r>
            <a:r>
              <a:rPr lang="en-US" dirty="0" smtClean="0"/>
              <a:t> is </a:t>
            </a:r>
            <a:r>
              <a:rPr lang="en-US" dirty="0" smtClean="0"/>
              <a:t>another </a:t>
            </a:r>
            <a:r>
              <a:rPr lang="en-US" dirty="0" smtClean="0"/>
              <a:t>source code analyzer that finds common flaws such as unused objects, duplicate code, empty blocks, unnecessary caches and others based on your rule set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Configuring FindBugs in build.gradle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apply Findbug plugin in build.gradle</a:t>
            </a:r>
          </a:p>
          <a:p>
            <a:r>
              <a:rPr lang="en-US" dirty="0" smtClean="0"/>
              <a:t>That’s the only required step needed to support Findbugs analysis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//required step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apply plugin: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'findbugs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FindBugs – Optional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configuration with findbugs task </a:t>
            </a:r>
            <a:r>
              <a:rPr lang="en-US" dirty="0" smtClean="0"/>
              <a:t>specifies </a:t>
            </a:r>
            <a:r>
              <a:rPr lang="en-US" dirty="0" smtClean="0"/>
              <a:t>which bug filter to include or exclude, setting not to fail build and updating effort and reportLevel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//Optional configuration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findbugs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toolVersion = "2.0.1"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ignoreFailures = true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effort = "max"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reportLevel = "low"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112</a:t>
            </a:fld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Configuring CheckStyle in build.gradle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only required step is to apply checkstyle plugin to generate checkstyle analysis with gradle</a:t>
            </a:r>
          </a:p>
          <a:p>
            <a:r>
              <a:rPr lang="en-US" dirty="0" smtClean="0"/>
              <a:t>Then you can set different properties with checkstyle task as needed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apply plugin: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'checkstyle'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checkstyle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ignoreFailures = true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Configuring PMD in build.gradle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//Only required step to enable PMD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apply plugin: 'pmd'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Other properties and ruleSets can be set under pmd task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pmd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ignoreFailures = true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ruleSets = ["java-basic", "java-braces"]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Install Static Code Analysis Plugins in Jenkins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0385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Install static code analysis plugins through plugin manager </a:t>
            </a:r>
          </a:p>
          <a:p>
            <a:pPr lvl="1"/>
            <a:r>
              <a:rPr lang="en-US" dirty="0" smtClean="0"/>
              <a:t>The plugins related static code analysis is available under Build Reports category </a:t>
            </a:r>
          </a:p>
          <a:p>
            <a:pPr lvl="1"/>
            <a:r>
              <a:rPr lang="en-US" dirty="0" smtClean="0"/>
              <a:t>You can install Findbugs, PMD and Checkstyle plugins individually</a:t>
            </a:r>
          </a:p>
          <a:p>
            <a:pPr lvl="1"/>
            <a:r>
              <a:rPr lang="en-US" dirty="0" smtClean="0"/>
              <a:t>Then you can also install Analysis Collector Plugin and Static Analysis Utilities plugins for a combined trend graph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115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3189514"/>
            <a:ext cx="799306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Generating Static Code Analysis in Jenkins build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Gradle should include the following tasks to generate static code analysis reports as part of Jenkins build section of a </a:t>
            </a:r>
            <a:r>
              <a:rPr lang="en-US" dirty="0" smtClean="0"/>
              <a:t>job:</a:t>
            </a:r>
            <a:endParaRPr lang="en-US" dirty="0" smtClean="0"/>
          </a:p>
          <a:p>
            <a:pPr lvl="1"/>
            <a:r>
              <a:rPr lang="en-US" dirty="0" smtClean="0"/>
              <a:t>You can </a:t>
            </a:r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gradle check</a:t>
            </a:r>
            <a:endParaRPr lang="en-US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You can specify each task separately such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pmd, findbugsMain, checkstyle </a:t>
            </a:r>
          </a:p>
          <a:p>
            <a:r>
              <a:rPr lang="en-US" dirty="0" smtClean="0"/>
              <a:t>Select the checkbox for generating FindBugs, Checkstyle and PMD reports in build settings</a:t>
            </a:r>
          </a:p>
          <a:p>
            <a:r>
              <a:rPr lang="en-US" dirty="0" smtClean="0"/>
              <a:t>You can also select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Publish combined analysis reports</a:t>
            </a:r>
            <a:r>
              <a:rPr lang="en-US" dirty="0" smtClean="0"/>
              <a:t> for aggregated results from FindBugs, Checkstyle and PMD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Static Code Analysis Reports in Build Page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117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9338" y="1336667"/>
            <a:ext cx="7637462" cy="4462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</a:p>
          <a:p>
            <a:r>
              <a:rPr lang="en-US" dirty="0" smtClean="0"/>
              <a:t>Static Code Analysis</a:t>
            </a:r>
          </a:p>
          <a:p>
            <a:r>
              <a:rPr lang="en-US" sz="3600" b="1" dirty="0" smtClean="0"/>
              <a:t>Performance Reporting</a:t>
            </a:r>
          </a:p>
          <a:p>
            <a:r>
              <a:rPr lang="en-US" dirty="0" smtClean="0"/>
              <a:t>Other Useful Plugins</a:t>
            </a:r>
          </a:p>
          <a:p>
            <a:r>
              <a:rPr lang="en-US" dirty="0" smtClean="0"/>
              <a:t>Lab 3 – Build a Jenkins job to generate code quality reports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Performance Reporting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Automated Performance Testing </a:t>
            </a:r>
            <a:r>
              <a:rPr lang="en-US" dirty="0" smtClean="0"/>
              <a:t>is a quick way to detect any performance issues and verify the performance against the Service Level Agreement (SLA)</a:t>
            </a:r>
          </a:p>
          <a:p>
            <a:r>
              <a:rPr lang="en-US" dirty="0" smtClean="0"/>
              <a:t>Jenkins is very useful to automate the performance testing process</a:t>
            </a:r>
          </a:p>
          <a:p>
            <a:pPr lvl="1"/>
            <a:r>
              <a:rPr lang="en-US" dirty="0" smtClean="0"/>
              <a:t>Run the load test with JMeter or Parasoft as part of Jenkins Job</a:t>
            </a:r>
          </a:p>
          <a:p>
            <a:pPr lvl="1"/>
            <a:r>
              <a:rPr lang="en-US" dirty="0" smtClean="0"/>
              <a:t>Generate the reports using Performance plugin</a:t>
            </a:r>
          </a:p>
          <a:p>
            <a:r>
              <a:rPr lang="en-US" dirty="0" smtClean="0"/>
              <a:t>JMeter simulates load on your application and measures the response time as the number of simulated users and requests increase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Performance plugin </a:t>
            </a:r>
            <a:r>
              <a:rPr lang="en-US" dirty="0" smtClean="0"/>
              <a:t>captures reports from JMeter and generates the trend report of performance and robustness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Continuous Integrations Practices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single source repository for all developers</a:t>
            </a:r>
          </a:p>
          <a:p>
            <a:r>
              <a:rPr lang="en-US" dirty="0" smtClean="0"/>
              <a:t>Automate the build</a:t>
            </a:r>
          </a:p>
          <a:p>
            <a:r>
              <a:rPr lang="en-US" dirty="0" smtClean="0"/>
              <a:t>Every change to SVN should make a new build </a:t>
            </a:r>
          </a:p>
          <a:p>
            <a:r>
              <a:rPr lang="en-US" dirty="0" smtClean="0"/>
              <a:t>Keep the build fast and trackable</a:t>
            </a:r>
          </a:p>
          <a:p>
            <a:r>
              <a:rPr lang="en-US" dirty="0" smtClean="0"/>
              <a:t>Make your build self-testing</a:t>
            </a:r>
          </a:p>
          <a:p>
            <a:r>
              <a:rPr lang="en-US" dirty="0" smtClean="0"/>
              <a:t>Test the build in production-like environment</a:t>
            </a:r>
          </a:p>
          <a:p>
            <a:r>
              <a:rPr lang="en-US" dirty="0" smtClean="0"/>
              <a:t>Keep all verified releases in artifacts repository and available to everyone</a:t>
            </a:r>
          </a:p>
          <a:p>
            <a:r>
              <a:rPr lang="en-US" dirty="0" smtClean="0"/>
              <a:t>Publish coding metrics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Integrating JMeter in build.gradle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Gradle JMeter plugin is a quick way to integrate JMeter into the build.gradle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apply plugin: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'jmeter'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fontAlgn="base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buildscript {</a:t>
            </a:r>
          </a:p>
          <a:p>
            <a:pPr fontAlgn="base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dependencies {</a:t>
            </a:r>
          </a:p>
          <a:p>
            <a:pPr fontAlgn="base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    classpath "com.github.kulya:jmeter-gradle-					plugin:1.3.1-2.6"</a:t>
            </a:r>
          </a:p>
          <a:p>
            <a:pPr fontAlgn="base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fontAlgn="base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}</a:t>
            </a:r>
          </a:p>
          <a:p>
            <a:pPr lvl="0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Copy your JMeter tests (.jmx) files to your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&lt;JavaProject&gt;/src/test/jmeter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folder</a:t>
            </a:r>
          </a:p>
          <a:p>
            <a:pPr lvl="0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Run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itchFamily="49" charset="0"/>
                <a:cs typeface="Courier New" pitchFamily="49" charset="0"/>
              </a:rPr>
              <a:t>gradle jmeterRun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task in your Jenkins job to run your JMeter tests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Running reports with Performance Plugin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220095"/>
          </a:xfrm>
        </p:spPr>
        <p:txBody>
          <a:bodyPr>
            <a:normAutofit/>
          </a:bodyPr>
          <a:lstStyle/>
          <a:p>
            <a:r>
              <a:rPr lang="en-US" dirty="0" smtClean="0"/>
              <a:t>After installing Performance Plugin, click on </a:t>
            </a:r>
            <a:r>
              <a:rPr lang="en-US" dirty="0" smtClean="0">
                <a:solidFill>
                  <a:srgbClr val="0070C0"/>
                </a:solidFill>
              </a:rPr>
              <a:t>“Publish test result report”</a:t>
            </a:r>
            <a:r>
              <a:rPr lang="en-US" dirty="0" smtClean="0"/>
              <a:t> as part of post build action items in your Jenkins job</a:t>
            </a:r>
          </a:p>
          <a:p>
            <a:r>
              <a:rPr lang="en-US" dirty="0" smtClean="0"/>
              <a:t>Select JMeter from performance report drop down and specify the path to performance report files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121</a:t>
            </a:fld>
            <a:endParaRPr lang="en-US" dirty="0"/>
          </a:p>
        </p:txBody>
      </p:sp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152525" y="3477233"/>
            <a:ext cx="54006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</a:p>
          <a:p>
            <a:r>
              <a:rPr lang="en-US" dirty="0" smtClean="0"/>
              <a:t>Static Code Analysis</a:t>
            </a:r>
          </a:p>
          <a:p>
            <a:r>
              <a:rPr lang="en-US" dirty="0" smtClean="0"/>
              <a:t>Performance Reporting</a:t>
            </a:r>
          </a:p>
          <a:p>
            <a:r>
              <a:rPr lang="en-US" sz="3600" b="1" dirty="0" smtClean="0"/>
              <a:t>Other Useful Plugins</a:t>
            </a:r>
          </a:p>
          <a:p>
            <a:r>
              <a:rPr lang="en-US" dirty="0" smtClean="0"/>
              <a:t>Lab 3 – Build a Jenkins job to generate code quality reports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Useful Plugins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Changes Plugin </a:t>
            </a:r>
            <a:r>
              <a:rPr lang="en-US" dirty="0" smtClean="0"/>
              <a:t>is used to generate a changelog from all previous builds to the last successful one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Job Configuration History Plugin </a:t>
            </a:r>
            <a:r>
              <a:rPr lang="en-US" dirty="0" smtClean="0"/>
              <a:t>keeps </a:t>
            </a:r>
            <a:r>
              <a:rPr lang="en-US" dirty="0" smtClean="0"/>
              <a:t>track of config changes in each build job including who did it.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Email Extension Plugin </a:t>
            </a:r>
            <a:r>
              <a:rPr lang="en-US" dirty="0" smtClean="0"/>
              <a:t>extends Jenkins built-in email notification functionality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Build Timeout Plugin </a:t>
            </a:r>
            <a:r>
              <a:rPr lang="en-US" dirty="0" smtClean="0"/>
              <a:t>deals with hung builds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SonarQube Plugin </a:t>
            </a:r>
            <a:r>
              <a:rPr lang="en-US" dirty="0" smtClean="0"/>
              <a:t>integrates with Sonar to generate all-in-one quality report on Sonar server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Jira Plugin </a:t>
            </a:r>
            <a:r>
              <a:rPr lang="en-US" dirty="0" smtClean="0"/>
              <a:t>integrates Altassian Jira to Jenkins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Copy Artifacts Plugin </a:t>
            </a:r>
            <a:r>
              <a:rPr lang="en-US" dirty="0" smtClean="0"/>
              <a:t>is used to copy artifacts from another project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Build Monitor Plugin </a:t>
            </a:r>
            <a:r>
              <a:rPr lang="en-US" dirty="0" smtClean="0"/>
              <a:t>is </a:t>
            </a:r>
            <a:r>
              <a:rPr lang="en-US" dirty="0" smtClean="0"/>
              <a:t>a live </a:t>
            </a:r>
            <a:r>
              <a:rPr lang="en-US" dirty="0" smtClean="0"/>
              <a:t>job status monitor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Workspace Cleanup Plugin </a:t>
            </a:r>
            <a:r>
              <a:rPr lang="en-US" dirty="0" smtClean="0"/>
              <a:t>deletes your workspace before or after builds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Disk-usage Plugin </a:t>
            </a:r>
            <a:r>
              <a:rPr lang="en-US" dirty="0" smtClean="0"/>
              <a:t>keeps track of your disk space usage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</a:p>
          <a:p>
            <a:r>
              <a:rPr lang="en-US" dirty="0" smtClean="0"/>
              <a:t>Static Code Analysis</a:t>
            </a:r>
          </a:p>
          <a:p>
            <a:r>
              <a:rPr lang="en-US" dirty="0" smtClean="0"/>
              <a:t>Performance Reporting</a:t>
            </a:r>
          </a:p>
          <a:p>
            <a:r>
              <a:rPr lang="en-US" dirty="0" smtClean="0"/>
              <a:t>Other Useful Plugins</a:t>
            </a:r>
          </a:p>
          <a:p>
            <a:r>
              <a:rPr lang="en-US" sz="3600" b="1" dirty="0" smtClean="0"/>
              <a:t>Lab 3 – Build a Jenkins job to generate code quality reports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78154"/>
            <a:ext cx="6902660" cy="638256"/>
          </a:xfrm>
        </p:spPr>
        <p:txBody>
          <a:bodyPr>
            <a:normAutofit fontScale="90000"/>
          </a:bodyPr>
          <a:lstStyle/>
          <a:p>
            <a:r>
              <a:rPr lang="en-US" sz="2300" b="1" dirty="0" smtClean="0"/>
              <a:t>Lab 3 – Build a Jenkins job to generate code quality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lab you will build and run your Jenkins job to generate code quality reports</a:t>
            </a:r>
          </a:p>
          <a:p>
            <a:pPr lvl="1"/>
            <a:r>
              <a:rPr lang="en-US" sz="2400" dirty="0" smtClean="0"/>
              <a:t>Create new Java Gradle project with Cobertura, Findbugs, Checkstyle and PMD plugins</a:t>
            </a:r>
          </a:p>
          <a:p>
            <a:pPr lvl="1"/>
            <a:r>
              <a:rPr lang="en-US" sz="2400" dirty="0" smtClean="0"/>
              <a:t>Install new plugins in Jenkins</a:t>
            </a:r>
          </a:p>
          <a:p>
            <a:pPr lvl="1"/>
            <a:r>
              <a:rPr lang="en-US" sz="2400" dirty="0" smtClean="0"/>
              <a:t>Configure new Freestyle Gradle job with code coverage and static code analysis plugins</a:t>
            </a:r>
          </a:p>
          <a:p>
            <a:pPr lvl="1"/>
            <a:r>
              <a:rPr lang="en-US" sz="2400" dirty="0" smtClean="0"/>
              <a:t>Run the Jenkins job to generate quality reports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SonarQube Plugin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Install SonarQube</a:t>
            </a:r>
          </a:p>
          <a:p>
            <a:r>
              <a:rPr lang="en-US" dirty="0" smtClean="0"/>
              <a:t>Integrate Jenkins with SonarQube </a:t>
            </a:r>
          </a:p>
          <a:p>
            <a:r>
              <a:rPr lang="en-US" dirty="0" smtClean="0"/>
              <a:t>Locate and Open Generated Report </a:t>
            </a:r>
          </a:p>
          <a:p>
            <a:r>
              <a:rPr lang="en-US" dirty="0" smtClean="0"/>
              <a:t>Review the Report’s Organization</a:t>
            </a:r>
          </a:p>
          <a:p>
            <a:r>
              <a:rPr lang="en-US" dirty="0" smtClean="0"/>
              <a:t>Lab 4 – Generate first SonarQube report using Jenkins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Introducing SonarQube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7"/>
            <a:ext cx="7638236" cy="4732094"/>
          </a:xfrm>
        </p:spPr>
        <p:txBody>
          <a:bodyPr>
            <a:noAutofit/>
          </a:bodyPr>
          <a:lstStyle/>
          <a:p>
            <a:r>
              <a:rPr lang="en-US" sz="2000" dirty="0" smtClean="0"/>
              <a:t>SonarQube </a:t>
            </a:r>
            <a:r>
              <a:rPr lang="en-US" sz="2000" dirty="0" smtClean="0"/>
              <a:t>is a </a:t>
            </a:r>
            <a:r>
              <a:rPr lang="en-US" sz="2000" dirty="0" smtClean="0"/>
              <a:t>free and open source </a:t>
            </a:r>
            <a:r>
              <a:rPr lang="en-US" sz="2000" b="1" dirty="0" smtClean="0">
                <a:solidFill>
                  <a:srgbClr val="0070C0"/>
                </a:solidFill>
              </a:rPr>
              <a:t>code quality platform</a:t>
            </a:r>
          </a:p>
          <a:p>
            <a:r>
              <a:rPr lang="en-US" sz="2000" dirty="0" smtClean="0"/>
              <a:t>More than 50 plugins </a:t>
            </a:r>
            <a:r>
              <a:rPr lang="en-US" sz="2000" dirty="0" smtClean="0"/>
              <a:t>are available </a:t>
            </a:r>
            <a:r>
              <a:rPr lang="en-US" sz="2000" dirty="0" smtClean="0"/>
              <a:t>to extend SonarQube with CI and development tools</a:t>
            </a:r>
          </a:p>
          <a:p>
            <a:r>
              <a:rPr lang="en-US" sz="2000" dirty="0" smtClean="0"/>
              <a:t>It is not just for Java : More than 20 programming languages </a:t>
            </a:r>
            <a:r>
              <a:rPr lang="en-US" sz="2000" dirty="0" smtClean="0"/>
              <a:t>are supported </a:t>
            </a:r>
            <a:r>
              <a:rPr lang="en-US" sz="2000" dirty="0" smtClean="0"/>
              <a:t>by SonarQube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Provides in-time code quality snapshots as well as trending of lagging and leading quality indicators</a:t>
            </a:r>
          </a:p>
          <a:p>
            <a:r>
              <a:rPr lang="en-US" sz="2000" dirty="0" smtClean="0"/>
              <a:t>SonarQube analysis usually is performed </a:t>
            </a:r>
            <a:r>
              <a:rPr lang="en-US" sz="2000" b="1" dirty="0" smtClean="0">
                <a:solidFill>
                  <a:srgbClr val="0070C0"/>
                </a:solidFill>
              </a:rPr>
              <a:t>over night or once a day </a:t>
            </a:r>
            <a:r>
              <a:rPr lang="en-US" sz="2000" dirty="0" smtClean="0"/>
              <a:t>as it performs a full analysis on the entire code base and sends it to the server, which will process it and save the results to the SonarQube database. </a:t>
            </a:r>
          </a:p>
          <a:p>
            <a:r>
              <a:rPr lang="en-US" sz="2000" dirty="0" smtClean="0"/>
              <a:t>You can view different SonarQube reports for open source code here at </a:t>
            </a:r>
            <a:r>
              <a:rPr lang="en-US" sz="2000" dirty="0" smtClean="0">
                <a:hlinkClick r:id="rId3"/>
              </a:rPr>
              <a:t>http://nemo.sonarqube.org/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Download and Install SonarQube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3823769"/>
          </a:xfrm>
        </p:spPr>
        <p:txBody>
          <a:bodyPr/>
          <a:lstStyle/>
          <a:p>
            <a:r>
              <a:rPr lang="en-US" dirty="0" smtClean="0"/>
              <a:t>SonarQube is </a:t>
            </a:r>
            <a:r>
              <a:rPr lang="en-US" dirty="0" smtClean="0"/>
              <a:t>easy </a:t>
            </a:r>
            <a:r>
              <a:rPr lang="en-US" dirty="0" smtClean="0"/>
              <a:t>to install and configure</a:t>
            </a:r>
          </a:p>
          <a:p>
            <a:r>
              <a:rPr lang="en-US" dirty="0" smtClean="0"/>
              <a:t>Go to </a:t>
            </a:r>
            <a:r>
              <a:rPr lang="en-US" dirty="0" smtClean="0">
                <a:hlinkClick r:id="rId3"/>
              </a:rPr>
              <a:t>http://www.sonarqube.org/downloads/</a:t>
            </a:r>
            <a:r>
              <a:rPr lang="en-US" dirty="0" smtClean="0"/>
              <a:t> and download the latest SonarQube version as zip file</a:t>
            </a:r>
          </a:p>
          <a:p>
            <a:pPr lvl="1"/>
            <a:r>
              <a:rPr lang="en-US" dirty="0" smtClean="0"/>
              <a:t>Version </a:t>
            </a:r>
            <a:r>
              <a:rPr lang="en-US" dirty="0" smtClean="0"/>
              <a:t>5.6 </a:t>
            </a:r>
            <a:r>
              <a:rPr lang="en-US" dirty="0" smtClean="0"/>
              <a:t>is the latest stable version</a:t>
            </a:r>
          </a:p>
          <a:p>
            <a:r>
              <a:rPr lang="en-US" dirty="0" smtClean="0"/>
              <a:t>Then extract the zip files to the appropriate folder based on your operating system</a:t>
            </a:r>
          </a:p>
          <a:p>
            <a:r>
              <a:rPr lang="en-US" dirty="0" smtClean="0"/>
              <a:t>After extracting, go to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en-US" dirty="0" smtClean="0"/>
              <a:t> folder under SonarQube, you will see the folder for each operating system to start the SonarQube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129</a:t>
            </a:fld>
            <a:endParaRPr lang="en-US" dirty="0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4">
            <a:lum bright="-15000"/>
          </a:blip>
          <a:srcRect/>
          <a:stretch>
            <a:fillRect/>
          </a:stretch>
        </p:blipFill>
        <p:spPr bwMode="auto">
          <a:xfrm>
            <a:off x="877661" y="4877185"/>
            <a:ext cx="7972425" cy="147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Continuous Delivery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Delivery is a </a:t>
            </a:r>
            <a:r>
              <a:rPr lang="en-US" dirty="0" smtClean="0">
                <a:solidFill>
                  <a:srgbClr val="0070C0"/>
                </a:solidFill>
              </a:rPr>
              <a:t>natural extension </a:t>
            </a:r>
            <a:r>
              <a:rPr lang="en-US" dirty="0" smtClean="0"/>
              <a:t>of Continuous Integration</a:t>
            </a:r>
          </a:p>
          <a:p>
            <a:pPr lvl="1"/>
            <a:r>
              <a:rPr lang="en-US" dirty="0" smtClean="0"/>
              <a:t>Every change to the system has passed all the relevant automated tests and it s ready to deploy in production</a:t>
            </a:r>
          </a:p>
          <a:p>
            <a:pPr lvl="1"/>
            <a:r>
              <a:rPr lang="en-US" dirty="0" smtClean="0"/>
              <a:t>Team </a:t>
            </a:r>
            <a:r>
              <a:rPr lang="en-US" dirty="0" smtClean="0">
                <a:solidFill>
                  <a:srgbClr val="394D58"/>
                </a:solidFill>
              </a:rPr>
              <a:t>can</a:t>
            </a:r>
            <a:r>
              <a:rPr lang="en-US" dirty="0" smtClean="0"/>
              <a:t> release any version at the push of a button</a:t>
            </a:r>
          </a:p>
          <a:p>
            <a:pPr lvl="1"/>
            <a:r>
              <a:rPr lang="en-US" dirty="0" smtClean="0"/>
              <a:t>But the deployment to production is </a:t>
            </a:r>
            <a:r>
              <a:rPr lang="en-US" dirty="0" smtClean="0">
                <a:solidFill>
                  <a:srgbClr val="0070C0"/>
                </a:solidFill>
              </a:rPr>
              <a:t>not automatic</a:t>
            </a:r>
          </a:p>
          <a:p>
            <a:r>
              <a:rPr lang="en-US" dirty="0" smtClean="0"/>
              <a:t>The goal of CD is to put business owners are in the control of making the software releases</a:t>
            </a:r>
          </a:p>
          <a:p>
            <a:r>
              <a:rPr lang="en-US" dirty="0" smtClean="0"/>
              <a:t>Continuous Delivery is an absolute requirements of </a:t>
            </a:r>
            <a:r>
              <a:rPr lang="en-US" dirty="0" smtClean="0">
                <a:solidFill>
                  <a:srgbClr val="0070C0"/>
                </a:solidFill>
              </a:rPr>
              <a:t>DevOps practices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Configure SonarQube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configuration step is necessary for SonarQube</a:t>
            </a:r>
          </a:p>
          <a:p>
            <a:pPr lvl="1"/>
            <a:r>
              <a:rPr lang="en-US" dirty="0" smtClean="0"/>
              <a:t>To provide the database details in </a:t>
            </a:r>
            <a:r>
              <a:rPr lang="en-US" dirty="0" smtClean="0">
                <a:solidFill>
                  <a:srgbClr val="0070C0"/>
                </a:solidFill>
              </a:rPr>
              <a:t>sonar.properties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The sonar.properties file is available under conf folder</a:t>
            </a:r>
          </a:p>
          <a:p>
            <a:r>
              <a:rPr lang="en-US" dirty="0" smtClean="0"/>
              <a:t>Supported databases are MySQL, Oracle, PostgreSQL and Microsoft SQLServer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embedded H2 database </a:t>
            </a:r>
            <a:r>
              <a:rPr lang="en-US" dirty="0" smtClean="0"/>
              <a:t>is the default database used by SonarQube </a:t>
            </a:r>
          </a:p>
          <a:p>
            <a:pPr lvl="1"/>
            <a:r>
              <a:rPr lang="en-US" dirty="0" smtClean="0"/>
              <a:t>We will use the default embedded database for this course</a:t>
            </a:r>
          </a:p>
          <a:p>
            <a:pPr lvl="1"/>
            <a:r>
              <a:rPr lang="en-US" dirty="0" smtClean="0"/>
              <a:t>However, the embedded database is not recommended for production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Running SonarQube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2074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SonarQube installation comes with all the startup scripts for major operating systems</a:t>
            </a:r>
          </a:p>
          <a:p>
            <a:r>
              <a:rPr lang="en-US" dirty="0" smtClean="0"/>
              <a:t>The operating system specific files are available under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en-US" dirty="0" smtClean="0"/>
              <a:t> folder under the SonarQube Installation folder</a:t>
            </a:r>
          </a:p>
          <a:p>
            <a:pPr lvl="1"/>
            <a:r>
              <a:rPr lang="en-US" dirty="0" smtClean="0"/>
              <a:t>Such as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c:\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sonarqube\sonarqube-5.6\bin\windows-x86-64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Run either sonar.sh or startSonar.bat to start the SonarQube</a:t>
            </a:r>
          </a:p>
          <a:p>
            <a:r>
              <a:rPr lang="en-US" dirty="0" smtClean="0"/>
              <a:t>Open your browser with </a:t>
            </a:r>
            <a:r>
              <a:rPr lang="en-US" u="sng" dirty="0" smtClean="0">
                <a:hlinkClick r:id="rId3"/>
              </a:rPr>
              <a:t>http://localhost:9000</a:t>
            </a:r>
            <a:r>
              <a:rPr lang="en-US" dirty="0" smtClean="0"/>
              <a:t>. You will be able to see the SonarQube dashboard.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131</a:t>
            </a:fld>
            <a:endParaRPr lang="en-US" dirty="0"/>
          </a:p>
        </p:txBody>
      </p:sp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4">
            <a:lum bright="-15000"/>
          </a:blip>
          <a:srcRect/>
          <a:stretch>
            <a:fillRect/>
          </a:stretch>
        </p:blipFill>
        <p:spPr bwMode="auto">
          <a:xfrm>
            <a:off x="1048564" y="3216925"/>
            <a:ext cx="7916941" cy="313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SonarQube </a:t>
            </a:r>
          </a:p>
          <a:p>
            <a:r>
              <a:rPr lang="en-US" sz="3600" b="1" dirty="0" smtClean="0"/>
              <a:t>Integrate Jenkins with SonarQube </a:t>
            </a:r>
          </a:p>
          <a:p>
            <a:r>
              <a:rPr lang="en-US" dirty="0" smtClean="0"/>
              <a:t>Locate and Open Generated Report </a:t>
            </a:r>
          </a:p>
          <a:p>
            <a:r>
              <a:rPr lang="en-US" dirty="0" smtClean="0"/>
              <a:t>Review the Report’s Organization</a:t>
            </a:r>
          </a:p>
          <a:p>
            <a:r>
              <a:rPr lang="en-US" dirty="0" smtClean="0"/>
              <a:t>Lab 4 – Generate first SonarQube report using Jenkins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Integrate SonarQube with Jenkins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Integrating SonarQube with Jenkins procedure contains the following four 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Install SonarQube Jenkins plugin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Configure SonarQube installation in Jenkins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Configure SonarQube Scanner/Runner in Jenkins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Enabling SonarQube analysis in a build job</a:t>
            </a:r>
          </a:p>
          <a:p>
            <a:r>
              <a:rPr lang="en-US" dirty="0" smtClean="0"/>
              <a:t>Let’s review each of the steps in next few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SonarQube Jenkins Plugin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9"/>
            <a:ext cx="7638236" cy="349719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Install SonarQube plugin using Manage Plugins link</a:t>
            </a:r>
          </a:p>
          <a:p>
            <a:r>
              <a:rPr lang="en-US" dirty="0" smtClean="0"/>
              <a:t>Click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 Jenkins </a:t>
            </a:r>
            <a:r>
              <a:rPr lang="en-US" dirty="0" smtClean="0">
                <a:cs typeface="Courier New" pitchFamily="49" charset="0"/>
              </a:rPr>
              <a:t>button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on Jenkins vertical navigation</a:t>
            </a:r>
          </a:p>
          <a:p>
            <a:r>
              <a:rPr lang="en-US" dirty="0" smtClean="0"/>
              <a:t>Then click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 Plugins </a:t>
            </a:r>
            <a:r>
              <a:rPr lang="en-US" dirty="0" smtClean="0"/>
              <a:t>link</a:t>
            </a:r>
          </a:p>
          <a:p>
            <a:r>
              <a:rPr lang="en-US" dirty="0" smtClean="0"/>
              <a:t>Next click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Available </a:t>
            </a:r>
            <a:r>
              <a:rPr lang="en-US" dirty="0" smtClean="0">
                <a:cs typeface="Courier New" pitchFamily="49" charset="0"/>
              </a:rPr>
              <a:t>tab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search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SonarQube</a:t>
            </a:r>
          </a:p>
          <a:p>
            <a:r>
              <a:rPr lang="en-US" dirty="0" smtClean="0"/>
              <a:t>Select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SonarQube plugin </a:t>
            </a:r>
            <a:r>
              <a:rPr lang="en-US" dirty="0" smtClean="0"/>
              <a:t>and click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Install without restart</a:t>
            </a:r>
            <a:r>
              <a:rPr lang="en-US" dirty="0" smtClean="0"/>
              <a:t> button</a:t>
            </a:r>
          </a:p>
          <a:p>
            <a:r>
              <a:rPr lang="en-US" dirty="0" smtClean="0"/>
              <a:t>After the installation, you will able to see SonarQube  plugin under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Installed </a:t>
            </a:r>
            <a:r>
              <a:rPr lang="en-US" dirty="0" smtClean="0">
                <a:cs typeface="Courier New" pitchFamily="49" charset="0"/>
              </a:rPr>
              <a:t>tab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134</a:t>
            </a:fld>
            <a:endParaRPr lang="en-US" dirty="0"/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3">
            <a:lum bright="-15000"/>
          </a:blip>
          <a:srcRect/>
          <a:stretch>
            <a:fillRect/>
          </a:stretch>
        </p:blipFill>
        <p:spPr bwMode="auto">
          <a:xfrm>
            <a:off x="1103663" y="4805590"/>
            <a:ext cx="7583137" cy="155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Configure SonarQube installation in Jenkins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0385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 Jenkins </a:t>
            </a:r>
            <a:r>
              <a:rPr lang="en-US" dirty="0" smtClean="0"/>
              <a:t>and choose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Configure System</a:t>
            </a:r>
          </a:p>
          <a:p>
            <a:r>
              <a:rPr lang="en-US" dirty="0" smtClean="0"/>
              <a:t>You will find SonarQube section at the bottom of the page</a:t>
            </a:r>
          </a:p>
          <a:p>
            <a:r>
              <a:rPr lang="en-US" dirty="0" smtClean="0"/>
              <a:t>Then click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SonarQube </a:t>
            </a:r>
            <a:r>
              <a:rPr lang="en-US" dirty="0" smtClean="0"/>
              <a:t>button to add SonarQube local installation</a:t>
            </a:r>
          </a:p>
          <a:p>
            <a:pPr lvl="1"/>
            <a:r>
              <a:rPr lang="en-US" dirty="0" smtClean="0"/>
              <a:t>Just need SonarQube server URL 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135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298936" y="3495675"/>
            <a:ext cx="6735763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SonarQube Scanner for Jenkins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6"/>
            <a:ext cx="7638236" cy="5346863"/>
          </a:xfrm>
        </p:spPr>
        <p:txBody>
          <a:bodyPr>
            <a:normAutofit/>
          </a:bodyPr>
          <a:lstStyle/>
          <a:p>
            <a:r>
              <a:rPr lang="en-US" dirty="0" smtClean="0"/>
              <a:t>SonarQube Scanner is the preferred option to analyze a project with SonarQube for non-Maven based projects</a:t>
            </a:r>
          </a:p>
          <a:p>
            <a:r>
              <a:rPr lang="en-US" dirty="0" smtClean="0"/>
              <a:t>Requires a </a:t>
            </a:r>
            <a:r>
              <a:rPr lang="en-US" dirty="0" smtClean="0"/>
              <a:t>simple configuration file, </a:t>
            </a:r>
            <a:r>
              <a:rPr lang="en-US" dirty="0" smtClean="0">
                <a:solidFill>
                  <a:srgbClr val="0070C0"/>
                </a:solidFill>
              </a:rPr>
              <a:t>sonar-project.properties</a:t>
            </a:r>
            <a:r>
              <a:rPr lang="en-US" dirty="0" smtClean="0"/>
              <a:t> in the root directory of the project (that is being analyzed) with following properties</a:t>
            </a:r>
          </a:p>
          <a:p>
            <a:pPr lvl="1"/>
            <a:r>
              <a:rPr lang="en-US" dirty="0" smtClean="0"/>
              <a:t>sonar.projectKey (unique name in SonarQube instance)</a:t>
            </a:r>
          </a:p>
          <a:p>
            <a:pPr lvl="1"/>
            <a:r>
              <a:rPr lang="en-US" dirty="0" smtClean="0"/>
              <a:t>sonar.projectName (project name displayed in SonarQube UI)</a:t>
            </a:r>
          </a:p>
          <a:p>
            <a:pPr lvl="1"/>
            <a:r>
              <a:rPr lang="en-US" dirty="0" smtClean="0"/>
              <a:t>sonar.projectVersion (any unique project version, such as 1.0)</a:t>
            </a:r>
          </a:p>
          <a:p>
            <a:pPr lvl="1"/>
            <a:r>
              <a:rPr lang="en-US" dirty="0" smtClean="0"/>
              <a:t>sonar.sources (relative path for source code, such as src)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Configure SonarQube Runner in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9"/>
            <a:ext cx="7638236" cy="2190912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 Jenkins </a:t>
            </a:r>
            <a:r>
              <a:rPr lang="en-US" dirty="0" smtClean="0"/>
              <a:t>and choose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Configure System</a:t>
            </a:r>
          </a:p>
          <a:p>
            <a:r>
              <a:rPr lang="en-US" dirty="0" smtClean="0"/>
              <a:t>Scroll down to the SonarQube Runner configuration section and click on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SonarQube Runner</a:t>
            </a:r>
          </a:p>
          <a:p>
            <a:r>
              <a:rPr lang="en-US" dirty="0" smtClean="0"/>
              <a:t>Just name the runner and install it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137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274083" y="3690258"/>
            <a:ext cx="6354763" cy="188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Enabling SonarQube analysis in a build job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SonarSource provides different scanners to analyze your source code</a:t>
            </a:r>
          </a:p>
          <a:p>
            <a:pPr lvl="1"/>
            <a:r>
              <a:rPr lang="en-US" dirty="0" smtClean="0"/>
              <a:t>SonarQube Scanner for Jenkins</a:t>
            </a:r>
          </a:p>
          <a:p>
            <a:pPr lvl="1"/>
            <a:r>
              <a:rPr lang="en-US" dirty="0" smtClean="0"/>
              <a:t>SonarQube Scanner for Maven</a:t>
            </a:r>
          </a:p>
          <a:p>
            <a:pPr lvl="1"/>
            <a:r>
              <a:rPr lang="en-US" dirty="0" smtClean="0"/>
              <a:t>SonarQube Scanner for Gradle</a:t>
            </a:r>
          </a:p>
          <a:p>
            <a:pPr lvl="1"/>
            <a:r>
              <a:rPr lang="en-US" dirty="0" smtClean="0"/>
              <a:t>SonarQube Scanner for Ant</a:t>
            </a:r>
          </a:p>
          <a:p>
            <a:pPr lvl="1"/>
            <a:r>
              <a:rPr lang="en-US" dirty="0" smtClean="0"/>
              <a:t>Details documentation on each of the Scanners - </a:t>
            </a:r>
            <a:r>
              <a:rPr lang="en-US" dirty="0" smtClean="0">
                <a:hlinkClick r:id="rId2"/>
              </a:rPr>
              <a:t>http://docs.sonarqube.org/display/SONAR/Analyzing+Source+Code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SonarQube Scanner for Jenkins </a:t>
            </a:r>
            <a:r>
              <a:rPr lang="en-US" dirty="0" smtClean="0"/>
              <a:t>provides two ways to enable SonarQube analysis in a Jenkins build job</a:t>
            </a:r>
          </a:p>
          <a:p>
            <a:pPr lvl="1"/>
            <a:r>
              <a:rPr lang="en-US" dirty="0" smtClean="0"/>
              <a:t>Build step to trigger the SonarQube analysis with the SonarQube Scanner for non-Maven projects</a:t>
            </a:r>
          </a:p>
          <a:p>
            <a:pPr lvl="1"/>
            <a:r>
              <a:rPr lang="en-US" dirty="0" smtClean="0"/>
              <a:t>Add Post-build action to trigger the SonarQube for Maven based projects 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Build step to trigger the SonarQube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1676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any Jenkins job or update existing job to select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Invoke Standalone SonarQube Analysis </a:t>
            </a:r>
            <a:r>
              <a:rPr lang="en-US" dirty="0" smtClean="0"/>
              <a:t>from Build step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139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2485478" y="2177143"/>
            <a:ext cx="26098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48564" y="4669971"/>
            <a:ext cx="7638236" cy="1686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Nothing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required in SonarQube Analysis section if you are using default configuration for jdk, sonar-project.properties etc.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85478" y="2917371"/>
            <a:ext cx="2217151" cy="359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Continuous Deployment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Development is adding </a:t>
            </a:r>
            <a:r>
              <a:rPr lang="en-US" dirty="0" smtClean="0">
                <a:solidFill>
                  <a:srgbClr val="0070C0"/>
                </a:solidFill>
              </a:rPr>
              <a:t>automatic deployment to end users</a:t>
            </a:r>
            <a:r>
              <a:rPr lang="en-US" dirty="0" smtClean="0"/>
              <a:t> in the Continuous Delivery process</a:t>
            </a:r>
          </a:p>
          <a:p>
            <a:r>
              <a:rPr lang="en-US" dirty="0" smtClean="0"/>
              <a:t>Continuous Deployment is the practice of automatically deploying every successful build directly into production</a:t>
            </a:r>
          </a:p>
          <a:p>
            <a:pPr lvl="1"/>
            <a:r>
              <a:rPr lang="en-US" dirty="0" smtClean="0"/>
              <a:t>Deploying the code to production as soon it  passes the automated and UAT tests</a:t>
            </a:r>
          </a:p>
          <a:p>
            <a:r>
              <a:rPr lang="en-US" dirty="0" smtClean="0"/>
              <a:t>Continuous Deployment is not appropriate for many business scenarios</a:t>
            </a:r>
          </a:p>
          <a:p>
            <a:pPr lvl="1"/>
            <a:r>
              <a:rPr lang="en-US" dirty="0" smtClean="0"/>
              <a:t>Business Owners prefer more predictable release cycle and not making code release to production every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Post-build action to trigger the SonarQube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016741"/>
          </a:xfrm>
        </p:spPr>
        <p:txBody>
          <a:bodyPr/>
          <a:lstStyle/>
          <a:p>
            <a:r>
              <a:rPr lang="en-US" dirty="0" smtClean="0"/>
              <a:t>On a new or existing Maven job, go to the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Post-build Actions</a:t>
            </a:r>
            <a:r>
              <a:rPr lang="en-US" dirty="0" smtClean="0"/>
              <a:t> section and click on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post-build action</a:t>
            </a:r>
            <a:endParaRPr lang="en-US" dirty="0" smtClean="0"/>
          </a:p>
          <a:p>
            <a:r>
              <a:rPr lang="en-US" dirty="0" smtClean="0"/>
              <a:t>If you select this option for non Maven jobs then your build job will fail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140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445759" y="3067050"/>
            <a:ext cx="26384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1445759" y="5557157"/>
            <a:ext cx="1079727" cy="272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Gradle SonarQube Plugin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SonarQube Gradle plugin is the latest plugin released by SonarSource team for Gradle projects</a:t>
            </a:r>
          </a:p>
          <a:p>
            <a:r>
              <a:rPr lang="en-US" dirty="0" smtClean="0"/>
              <a:t>It provides the ability to execute the SonarQube analysis via a regular Gradle task</a:t>
            </a:r>
          </a:p>
          <a:p>
            <a:pPr lvl="1"/>
            <a:r>
              <a:rPr lang="en-US" sz="2400" dirty="0" smtClean="0"/>
              <a:t>Execute 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gradle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sonarqube</a:t>
            </a:r>
            <a:r>
              <a:rPr lang="en-US" sz="2400" dirty="0" smtClean="0"/>
              <a:t> to generate sonar report</a:t>
            </a:r>
          </a:p>
          <a:p>
            <a:r>
              <a:rPr lang="en-US" dirty="0" smtClean="0"/>
              <a:t>This is what you need to provide in build.gradle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apply plugin: 'org.sonarqube‘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sonarqube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properties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	property "sonar.projectName", “My Project"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		property "sonar.projectKey", “My:Project"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SonarQube</a:t>
            </a:r>
          </a:p>
          <a:p>
            <a:r>
              <a:rPr lang="en-US" dirty="0" smtClean="0"/>
              <a:t>Integrate Jenkins with SonarQube </a:t>
            </a:r>
          </a:p>
          <a:p>
            <a:r>
              <a:rPr lang="en-US" sz="3600" b="1" dirty="0" smtClean="0"/>
              <a:t>Locate and Open Generated Report </a:t>
            </a:r>
          </a:p>
          <a:p>
            <a:r>
              <a:rPr lang="en-US" dirty="0" smtClean="0"/>
              <a:t>Review the Report’s Organization</a:t>
            </a:r>
          </a:p>
          <a:p>
            <a:r>
              <a:rPr lang="en-US" dirty="0" smtClean="0"/>
              <a:t>Lab 4 – Generate first SonarQube report using Jenkins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Locate and Open Generated Report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441283"/>
          </a:xfrm>
        </p:spPr>
        <p:txBody>
          <a:bodyPr/>
          <a:lstStyle/>
          <a:p>
            <a:r>
              <a:rPr lang="en-US" dirty="0" smtClean="0"/>
              <a:t>Let’s add new Build step to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Invoke Standalone SonarQube Analysis</a:t>
            </a:r>
            <a:r>
              <a:rPr lang="en-US" b="1" dirty="0" smtClean="0"/>
              <a:t> </a:t>
            </a:r>
            <a:r>
              <a:rPr lang="en-US" dirty="0" smtClean="0"/>
              <a:t>in a Jenkins job configuration</a:t>
            </a:r>
          </a:p>
          <a:p>
            <a:r>
              <a:rPr lang="en-US" dirty="0" smtClean="0"/>
              <a:t>Then Run the build job </a:t>
            </a:r>
          </a:p>
          <a:p>
            <a:r>
              <a:rPr lang="en-US" dirty="0" smtClean="0"/>
              <a:t>You can verify the SonarQube execution steps in the console and the console has sonar URL to browse the SonarQube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143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916215" y="4051526"/>
            <a:ext cx="7770586" cy="120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3712029" y="4051526"/>
            <a:ext cx="3026228" cy="476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Locate and Open Generated Report 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766369"/>
          </a:xfrm>
        </p:spPr>
        <p:txBody>
          <a:bodyPr>
            <a:normAutofit/>
          </a:bodyPr>
          <a:lstStyle/>
          <a:p>
            <a:r>
              <a:rPr lang="en-US" dirty="0" smtClean="0"/>
              <a:t>Refresh the dashboard of SonarQube and you will be able to view the recently generated report in SonarQube</a:t>
            </a:r>
          </a:p>
          <a:p>
            <a:r>
              <a:rPr lang="en-US" dirty="0" smtClean="0"/>
              <a:t>Now click on the project to get more details on code quality metrics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144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3189514"/>
            <a:ext cx="7554913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SonarQube</a:t>
            </a:r>
          </a:p>
          <a:p>
            <a:r>
              <a:rPr lang="en-US" dirty="0" smtClean="0"/>
              <a:t>Integrate Jenkins with SonarQube </a:t>
            </a:r>
          </a:p>
          <a:p>
            <a:r>
              <a:rPr lang="en-US" dirty="0" smtClean="0"/>
              <a:t>Locate and Open Generated Report </a:t>
            </a:r>
          </a:p>
          <a:p>
            <a:r>
              <a:rPr lang="en-US" sz="3600" b="1" dirty="0" smtClean="0"/>
              <a:t>Review the Report’s Organization</a:t>
            </a:r>
          </a:p>
          <a:p>
            <a:r>
              <a:rPr lang="en-US" dirty="0" smtClean="0"/>
              <a:t>Lab 4 – Generate first SonarQube report using Jenkins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Review the Report’s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Sonar report is organized in </a:t>
            </a:r>
            <a:r>
              <a:rPr lang="en-US" dirty="0" smtClean="0"/>
              <a:t>four sections </a:t>
            </a:r>
            <a:r>
              <a:rPr lang="en-US" dirty="0" smtClean="0"/>
              <a:t>and widgets to cover the </a:t>
            </a:r>
            <a:r>
              <a:rPr lang="en-US" dirty="0" smtClean="0">
                <a:solidFill>
                  <a:srgbClr val="0070C0"/>
                </a:solidFill>
              </a:rPr>
              <a:t>Seven Axes of Quality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Potential Bugs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Coding Rules </a:t>
            </a:r>
            <a:r>
              <a:rPr lang="en-US" dirty="0" smtClean="0"/>
              <a:t>: Are covered under Issues  section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Test</a:t>
            </a:r>
            <a:r>
              <a:rPr lang="en-US" dirty="0" smtClean="0"/>
              <a:t> : Are covered under code coverage section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Comments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Duplications</a:t>
            </a:r>
            <a:r>
              <a:rPr lang="en-US" dirty="0" smtClean="0"/>
              <a:t> : Are covered under Duplications section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Architecture / Design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Complexity</a:t>
            </a:r>
            <a:r>
              <a:rPr lang="en-US" dirty="0" smtClean="0"/>
              <a:t> : Are covered under Structure section</a:t>
            </a:r>
          </a:p>
          <a:p>
            <a:r>
              <a:rPr lang="en-US" dirty="0" smtClean="0"/>
              <a:t>Let’s review all different sections using SonarQube’s own project code</a:t>
            </a:r>
          </a:p>
          <a:p>
            <a:pPr lvl="1"/>
            <a:r>
              <a:rPr lang="en-US" dirty="0" smtClean="0">
                <a:hlinkClick r:id="rId2"/>
              </a:rPr>
              <a:t>https://nemo.sonarqube.org/</a:t>
            </a:r>
            <a:r>
              <a:rPr lang="en-US" dirty="0" smtClean="0"/>
              <a:t> is the online instance of SonarQube dedicated to many open source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Sonar Report - Project Home Page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147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838200" y="874198"/>
            <a:ext cx="7848600" cy="584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Sonar Report - Technical Debt and Issues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148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160463" y="1090613"/>
            <a:ext cx="7842023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Sonar Report – Code Coverage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149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999898" y="1033463"/>
            <a:ext cx="8002587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Continuous Integration, Delivery and Deployment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72343" y="870857"/>
            <a:ext cx="6237514" cy="548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Sonar Report - Duplications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150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11608" y="903514"/>
            <a:ext cx="7802784" cy="566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Sonar Report – Structure and Complexity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151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964426" y="850605"/>
            <a:ext cx="8021637" cy="567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SonarQube</a:t>
            </a:r>
          </a:p>
          <a:p>
            <a:r>
              <a:rPr lang="en-US" dirty="0" smtClean="0"/>
              <a:t>Integrate Jenkins with SonarQube </a:t>
            </a:r>
          </a:p>
          <a:p>
            <a:r>
              <a:rPr lang="en-US" dirty="0" smtClean="0"/>
              <a:t>Locate and Open Generated Report </a:t>
            </a:r>
          </a:p>
          <a:p>
            <a:r>
              <a:rPr lang="en-US" dirty="0" smtClean="0"/>
              <a:t>Review the Report’s Organization</a:t>
            </a:r>
          </a:p>
          <a:p>
            <a:r>
              <a:rPr lang="en-US" sz="3600" b="1" dirty="0" smtClean="0"/>
              <a:t>Lab 4 – Generate first SonarQube report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Lab 4 – Generate first SonarQube report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lab, you will install and configure SonarQube and run SonarQube analysis with your Java project</a:t>
            </a:r>
          </a:p>
          <a:p>
            <a:pPr lvl="1"/>
            <a:r>
              <a:rPr lang="en-US" dirty="0" smtClean="0"/>
              <a:t>Download and Configure SonarQube</a:t>
            </a:r>
          </a:p>
          <a:p>
            <a:pPr lvl="1"/>
            <a:r>
              <a:rPr lang="en-US" dirty="0" smtClean="0"/>
              <a:t>Start SonarQube Server</a:t>
            </a:r>
          </a:p>
          <a:p>
            <a:pPr lvl="1"/>
            <a:r>
              <a:rPr lang="en-US" dirty="0" smtClean="0"/>
              <a:t>Install and Configure SonarQube Jenkins plugin</a:t>
            </a:r>
          </a:p>
          <a:p>
            <a:pPr lvl="1"/>
            <a:r>
              <a:rPr lang="en-US" dirty="0" smtClean="0"/>
              <a:t>Configure SonarQube Runner in Jenkins</a:t>
            </a:r>
          </a:p>
          <a:p>
            <a:pPr lvl="1"/>
            <a:r>
              <a:rPr lang="en-US" dirty="0" smtClean="0"/>
              <a:t>Enable SonarQube analysis in your Jenkins job</a:t>
            </a:r>
          </a:p>
          <a:p>
            <a:pPr lvl="1"/>
            <a:r>
              <a:rPr lang="en-US" dirty="0" smtClean="0"/>
              <a:t>Run Jenkins job to generate SonarQube report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Advanced Jenkins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Monitor External Jobs</a:t>
            </a:r>
          </a:p>
          <a:p>
            <a:r>
              <a:rPr lang="en-US" dirty="0" smtClean="0"/>
              <a:t>Matrix or Multi-Configuration Jobs</a:t>
            </a:r>
          </a:p>
          <a:p>
            <a:r>
              <a:rPr lang="en-US" dirty="0" smtClean="0"/>
              <a:t>Distributed Builds</a:t>
            </a:r>
          </a:p>
          <a:p>
            <a:r>
              <a:rPr lang="en-US" dirty="0" smtClean="0"/>
              <a:t>Concept of a Pipeline</a:t>
            </a:r>
          </a:p>
          <a:p>
            <a:r>
              <a:rPr lang="en-US" dirty="0" smtClean="0"/>
              <a:t>Splitting a Big Job into Smaller Jobs</a:t>
            </a:r>
          </a:p>
          <a:p>
            <a:r>
              <a:rPr lang="en-US" dirty="0" smtClean="0"/>
              <a:t>File Fingerprint Tracking</a:t>
            </a:r>
          </a:p>
          <a:p>
            <a:r>
              <a:rPr lang="en-US" dirty="0" smtClean="0"/>
              <a:t>Using Jenkins for non-Java Projects</a:t>
            </a:r>
          </a:p>
          <a:p>
            <a:r>
              <a:rPr lang="en-US" dirty="0" smtClean="0"/>
              <a:t>Lab </a:t>
            </a:r>
            <a:r>
              <a:rPr lang="en-US" dirty="0"/>
              <a:t>5</a:t>
            </a:r>
            <a:r>
              <a:rPr lang="en-US" dirty="0" smtClean="0"/>
              <a:t>: Configure distributed builds using Master/Slave configuration</a:t>
            </a:r>
          </a:p>
          <a:p>
            <a:r>
              <a:rPr lang="en-US" dirty="0" smtClean="0"/>
              <a:t>Lab </a:t>
            </a:r>
            <a:r>
              <a:rPr lang="en-US" dirty="0"/>
              <a:t>6</a:t>
            </a:r>
            <a:r>
              <a:rPr lang="en-US" dirty="0" smtClean="0"/>
              <a:t>: Build your first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Monitor External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559212"/>
          </a:xfrm>
        </p:spPr>
        <p:txBody>
          <a:bodyPr/>
          <a:lstStyle/>
          <a:p>
            <a:r>
              <a:rPr lang="en-US" dirty="0" smtClean="0"/>
              <a:t>Jenkins provides a job to </a:t>
            </a:r>
            <a:r>
              <a:rPr lang="en-US" dirty="0" smtClean="0">
                <a:solidFill>
                  <a:srgbClr val="0070C0"/>
                </a:solidFill>
              </a:rPr>
              <a:t>monitor non-interactive execution of processes</a:t>
            </a:r>
            <a:r>
              <a:rPr lang="en-US" dirty="0" smtClean="0"/>
              <a:t> such as cron or batch jobs</a:t>
            </a:r>
          </a:p>
          <a:p>
            <a:pPr lvl="1"/>
            <a:r>
              <a:rPr lang="en-US" dirty="0" smtClean="0"/>
              <a:t>You can monitor local as well as remote processes</a:t>
            </a:r>
          </a:p>
          <a:p>
            <a:pPr lvl="1"/>
            <a:r>
              <a:rPr lang="en-US" dirty="0" smtClean="0"/>
              <a:t>Your external process sends output to a Jenkins job</a:t>
            </a:r>
          </a:p>
          <a:p>
            <a:r>
              <a:rPr lang="en-US" dirty="0" smtClean="0"/>
              <a:t>Create a new job and choose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external job</a:t>
            </a:r>
            <a:r>
              <a:rPr lang="en-US" dirty="0" smtClean="0"/>
              <a:t> as job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156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968500" y="3429000"/>
            <a:ext cx="501324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Monitor External Jobs -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492412"/>
          </a:xfrm>
        </p:spPr>
        <p:txBody>
          <a:bodyPr>
            <a:normAutofit/>
          </a:bodyPr>
          <a:lstStyle/>
          <a:p>
            <a:r>
              <a:rPr lang="en-US" dirty="0" smtClean="0"/>
              <a:t>Only two fields are needed to configure this type of job</a:t>
            </a:r>
          </a:p>
          <a:p>
            <a:pPr lvl="1"/>
            <a:r>
              <a:rPr lang="en-US" dirty="0" smtClean="0"/>
              <a:t>Name of External Monitoring Job</a:t>
            </a:r>
          </a:p>
          <a:p>
            <a:pPr lvl="1"/>
            <a:r>
              <a:rPr lang="en-US" dirty="0" smtClean="0"/>
              <a:t>Meaningful description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157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493838" y="2976563"/>
            <a:ext cx="5849937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Requirements for External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Extract and Copy the following jars from Jenkins.war (WEB-INF/lib) to the folder where you are executing your external script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jenkins-core-*.jar </a:t>
            </a:r>
          </a:p>
          <a:p>
            <a:pPr>
              <a:buNone/>
            </a:pPr>
            <a:r>
              <a:rPr lang="en-US" dirty="0" smtClean="0"/>
              <a:t>	remoting-*.jar </a:t>
            </a:r>
          </a:p>
          <a:p>
            <a:pPr>
              <a:buNone/>
            </a:pPr>
            <a:r>
              <a:rPr lang="en-US" dirty="0" smtClean="0"/>
              <a:t>	ant-*.jar </a:t>
            </a:r>
          </a:p>
          <a:p>
            <a:pPr>
              <a:buNone/>
            </a:pPr>
            <a:r>
              <a:rPr lang="en-US" dirty="0" smtClean="0"/>
              <a:t>	commons-io-*.jar </a:t>
            </a:r>
          </a:p>
          <a:p>
            <a:pPr>
              <a:buNone/>
            </a:pPr>
            <a:r>
              <a:rPr lang="en-US" dirty="0" smtClean="0"/>
              <a:t>	commons-lang-*.jar </a:t>
            </a:r>
          </a:p>
          <a:p>
            <a:pPr>
              <a:buNone/>
            </a:pPr>
            <a:r>
              <a:rPr lang="en-US" dirty="0" smtClean="0"/>
              <a:t>	jna-posix-*.jar </a:t>
            </a:r>
          </a:p>
          <a:p>
            <a:pPr>
              <a:buNone/>
            </a:pPr>
            <a:r>
              <a:rPr lang="en-US" dirty="0" smtClean="0"/>
              <a:t>	xstream-*.jar</a:t>
            </a:r>
          </a:p>
          <a:p>
            <a:endParaRPr lang="en-US" dirty="0" smtClean="0"/>
          </a:p>
          <a:p>
            <a:r>
              <a:rPr lang="en-US" dirty="0" smtClean="0"/>
              <a:t>JENKINS_HOME needs to be set to locate the Jenkins server</a:t>
            </a:r>
          </a:p>
          <a:p>
            <a:pPr lvl="1"/>
            <a:r>
              <a:rPr lang="en-US" dirty="0" smtClean="0"/>
              <a:t>Include username:password@jenkinsUrl if the authentication is required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158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0000" y="2032000"/>
            <a:ext cx="2552700" cy="270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Invoke Jenkins External Job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Windows environment, you can create a .cmd file with the following lines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Jenkins-Lab-Monitor-Job</a:t>
            </a:r>
            <a:r>
              <a:rPr lang="en-US" dirty="0" smtClean="0"/>
              <a:t> is the name of Jenkins external monitoring job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jenkinsLab</a:t>
            </a:r>
            <a:r>
              <a:rPr lang="en-US" dirty="0" smtClean="0"/>
              <a:t> is a simple batch script that just lists directory content</a:t>
            </a:r>
          </a:p>
          <a:p>
            <a:pPr lvl="1"/>
            <a:r>
              <a:rPr lang="en-US" dirty="0" smtClean="0"/>
              <a:t>Also notice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dirty="0" smtClean="0"/>
              <a:t> as part of Jenkins URL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 JENKINS_HOME=http://admin:admin@localhost:8080/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java -jar jenkins-core-1.631.jar Jenkins-Lab-Monitor-Job cmd.exe /c jenkinsLab.bat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159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8564" y="3923414"/>
            <a:ext cx="7638236" cy="193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</a:p>
          <a:p>
            <a:r>
              <a:rPr lang="en-US" dirty="0" smtClean="0"/>
              <a:t>Continuous Integration versus </a:t>
            </a:r>
          </a:p>
          <a:p>
            <a:pPr>
              <a:buNone/>
            </a:pPr>
            <a:r>
              <a:rPr lang="en-US" dirty="0" smtClean="0"/>
              <a:t>	Continuous Delivery versus </a:t>
            </a:r>
          </a:p>
          <a:p>
            <a:pPr>
              <a:buNone/>
            </a:pPr>
            <a:r>
              <a:rPr lang="en-US" dirty="0" smtClean="0"/>
              <a:t>	Continuous Deployment</a:t>
            </a:r>
          </a:p>
          <a:p>
            <a:r>
              <a:rPr lang="en-US" sz="3600" b="1" dirty="0" smtClean="0"/>
              <a:t>Jenkins and History of Jenkins</a:t>
            </a:r>
          </a:p>
          <a:p>
            <a:r>
              <a:rPr lang="en-US" dirty="0" smtClean="0"/>
              <a:t>State of the Jenkins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Output in Jenkins Dashboard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162212"/>
          </a:xfrm>
        </p:spPr>
        <p:txBody>
          <a:bodyPr/>
          <a:lstStyle/>
          <a:p>
            <a:r>
              <a:rPr lang="en-US" dirty="0" smtClean="0"/>
              <a:t>Once your external process runs, the outcome of the process will be sent to the Jenkins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160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845364" y="1949450"/>
            <a:ext cx="8009887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External Jobs</a:t>
            </a:r>
          </a:p>
          <a:p>
            <a:r>
              <a:rPr lang="en-US" sz="3600" b="1" dirty="0" smtClean="0"/>
              <a:t>Matrix or Multi-Configuration Jobs</a:t>
            </a:r>
          </a:p>
          <a:p>
            <a:r>
              <a:rPr lang="en-US" dirty="0" smtClean="0"/>
              <a:t>Distributed Builds</a:t>
            </a:r>
          </a:p>
          <a:p>
            <a:r>
              <a:rPr lang="en-US" dirty="0" smtClean="0"/>
              <a:t>Concept of a Pipeline</a:t>
            </a:r>
          </a:p>
          <a:p>
            <a:r>
              <a:rPr lang="en-US" dirty="0" smtClean="0"/>
              <a:t>Splitting a Big Job into Smaller Jobs</a:t>
            </a:r>
          </a:p>
          <a:p>
            <a:r>
              <a:rPr lang="en-US" dirty="0" smtClean="0"/>
              <a:t>File Fingerprint Tracking</a:t>
            </a:r>
          </a:p>
          <a:p>
            <a:r>
              <a:rPr lang="en-US" dirty="0" smtClean="0"/>
              <a:t>Using Jenkins for non-Java Projects</a:t>
            </a:r>
          </a:p>
          <a:p>
            <a:r>
              <a:rPr lang="en-US" dirty="0" smtClean="0"/>
              <a:t>Lab 5 : Configure distributed builds using Master/Slave configuration</a:t>
            </a:r>
          </a:p>
          <a:p>
            <a:r>
              <a:rPr lang="en-US" dirty="0" smtClean="0"/>
              <a:t>Lab 6 : Build your first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Matrix or Multi-Configuration Jobs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Multi-Configuration build jobs are very useful for </a:t>
            </a:r>
            <a:r>
              <a:rPr lang="en-US" dirty="0" smtClean="0">
                <a:solidFill>
                  <a:srgbClr val="0070C0"/>
                </a:solidFill>
              </a:rPr>
              <a:t>running all possible combinations of parameters</a:t>
            </a:r>
          </a:p>
          <a:p>
            <a:r>
              <a:rPr lang="en-US" dirty="0" smtClean="0"/>
              <a:t>Possible use cases</a:t>
            </a:r>
          </a:p>
          <a:p>
            <a:pPr lvl="1"/>
            <a:r>
              <a:rPr lang="en-US" dirty="0" smtClean="0"/>
              <a:t>Build different versions of code for different customers</a:t>
            </a:r>
          </a:p>
          <a:p>
            <a:pPr lvl="1"/>
            <a:r>
              <a:rPr lang="en-US" dirty="0" smtClean="0"/>
              <a:t>Build your code for different environments</a:t>
            </a:r>
          </a:p>
          <a:p>
            <a:pPr lvl="1"/>
            <a:r>
              <a:rPr lang="en-US" dirty="0" smtClean="0"/>
              <a:t>Build your test suites in different browsers</a:t>
            </a:r>
          </a:p>
          <a:p>
            <a:r>
              <a:rPr lang="en-US" dirty="0" smtClean="0"/>
              <a:t>The Configuration Matrix allows you to specify multiple-axis graph of the type of builds to create</a:t>
            </a:r>
          </a:p>
          <a:p>
            <a:r>
              <a:rPr lang="en-US" dirty="0" smtClean="0"/>
              <a:t>Multi-configuration job is a build which spawns a new build for each configuration</a:t>
            </a:r>
          </a:p>
          <a:p>
            <a:r>
              <a:rPr lang="en-US" dirty="0" smtClean="0"/>
              <a:t>The multi-configuration build does not end until all the configurations have been built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Multi-Configuration Job Configuration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648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create a new Matrix job, simply choose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Build Multi-Configuration</a:t>
            </a:r>
            <a:r>
              <a:rPr lang="en-US" dirty="0" smtClean="0"/>
              <a:t> project on the New Job page</a:t>
            </a:r>
          </a:p>
          <a:p>
            <a:r>
              <a:rPr lang="en-US" dirty="0" smtClean="0"/>
              <a:t>The Matrix job has one important additional element </a:t>
            </a:r>
          </a:p>
          <a:p>
            <a:pPr lvl="1"/>
            <a:r>
              <a:rPr lang="en-US" dirty="0" smtClean="0"/>
              <a:t>Configuration Matrix for defining different configurations</a:t>
            </a:r>
          </a:p>
          <a:p>
            <a:r>
              <a:rPr lang="en-US" dirty="0" smtClean="0"/>
              <a:t>You can define a different axis for JDK, Slaves and Label expression as well as provide your own custom parameters for User-defined Axis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163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2899135" y="4016828"/>
            <a:ext cx="24955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Multi-Configuration Matrix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4957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Let’s configure this job to test for different JDKs and  Operating Systems</a:t>
            </a:r>
          </a:p>
          <a:p>
            <a:pPr lvl="1"/>
            <a:r>
              <a:rPr lang="en-US" dirty="0" smtClean="0"/>
              <a:t>First axis is for Master and Slave nodes</a:t>
            </a:r>
          </a:p>
          <a:p>
            <a:pPr lvl="2"/>
            <a:r>
              <a:rPr lang="en-US" dirty="0" smtClean="0"/>
              <a:t>Master is Unix machine and Jenkins-Windows-Slave is Windows machine</a:t>
            </a:r>
          </a:p>
          <a:p>
            <a:pPr lvl="1"/>
            <a:r>
              <a:rPr lang="en-US" dirty="0" smtClean="0"/>
              <a:t>Second Axis is for two different JDKs</a:t>
            </a:r>
          </a:p>
          <a:p>
            <a:pPr lvl="2"/>
            <a:r>
              <a:rPr lang="en-US" dirty="0" smtClean="0"/>
              <a:t>JKD 1.7 and JDK 1.6 </a:t>
            </a:r>
          </a:p>
          <a:p>
            <a:r>
              <a:rPr lang="en-US" dirty="0" smtClean="0"/>
              <a:t>The build can be configured to run in parallel or sequential mode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combination filter </a:t>
            </a:r>
            <a:r>
              <a:rPr lang="en-US" dirty="0" smtClean="0"/>
              <a:t>is another option if you need to exclude some configuration combinations from the build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164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3798109"/>
            <a:ext cx="7638236" cy="255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 Multi-Configuration Job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7881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multi-configuration job is triggered and built like any other job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Jenkins-Lab-Matrix-Job</a:t>
            </a:r>
            <a:r>
              <a:rPr lang="en-US" dirty="0" smtClean="0"/>
              <a:t> runs each of the four combinations separately</a:t>
            </a:r>
          </a:p>
          <a:p>
            <a:r>
              <a:rPr lang="en-US" dirty="0" smtClean="0"/>
              <a:t>Build status and details can be viewed by clicking on each ball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165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3264580"/>
            <a:ext cx="7554913" cy="345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External Jobs</a:t>
            </a:r>
          </a:p>
          <a:p>
            <a:r>
              <a:rPr lang="en-US" dirty="0" smtClean="0"/>
              <a:t>Matrix or Multi-Configuration Jobs</a:t>
            </a:r>
          </a:p>
          <a:p>
            <a:r>
              <a:rPr lang="en-US" sz="3600" b="1" dirty="0" smtClean="0"/>
              <a:t>Distributed Builds</a:t>
            </a:r>
          </a:p>
          <a:p>
            <a:r>
              <a:rPr lang="en-US" dirty="0" smtClean="0"/>
              <a:t>Concept of a Pipeline</a:t>
            </a:r>
          </a:p>
          <a:p>
            <a:r>
              <a:rPr lang="en-US" dirty="0" smtClean="0"/>
              <a:t>Splitting a Big Job into Smaller Jobs</a:t>
            </a:r>
          </a:p>
          <a:p>
            <a:r>
              <a:rPr lang="en-US" dirty="0" smtClean="0"/>
              <a:t>File Fingerprint Tracking</a:t>
            </a:r>
          </a:p>
          <a:p>
            <a:r>
              <a:rPr lang="en-US" dirty="0" smtClean="0"/>
              <a:t>Using Jenkins for non-Java Projects</a:t>
            </a:r>
          </a:p>
          <a:p>
            <a:r>
              <a:rPr lang="en-US" dirty="0" smtClean="0"/>
              <a:t>Lab 5: Configure distributed builds using Master/Slave configuration</a:t>
            </a:r>
          </a:p>
          <a:p>
            <a:r>
              <a:rPr lang="en-US" dirty="0" smtClean="0"/>
              <a:t>Lab </a:t>
            </a:r>
            <a:r>
              <a:rPr lang="en-US" dirty="0"/>
              <a:t>6</a:t>
            </a:r>
            <a:r>
              <a:rPr lang="en-US" dirty="0" smtClean="0"/>
              <a:t>: Build your first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Distributed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Builds are the key for a scalable build architecture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Master and Slaves configuration </a:t>
            </a:r>
            <a:r>
              <a:rPr lang="en-US" dirty="0" smtClean="0"/>
              <a:t>supports distributing the workload of building projects to multiple Slave nodes</a:t>
            </a:r>
          </a:p>
          <a:p>
            <a:pPr lvl="1"/>
            <a:r>
              <a:rPr lang="en-US" dirty="0" smtClean="0"/>
              <a:t>It can scale to at least 100 remote Slaves</a:t>
            </a:r>
          </a:p>
          <a:p>
            <a:r>
              <a:rPr lang="en-US" dirty="0" smtClean="0"/>
              <a:t>We did review basics of Master and Slave in the earlier section</a:t>
            </a:r>
          </a:p>
          <a:p>
            <a:r>
              <a:rPr lang="en-US" dirty="0" smtClean="0"/>
              <a:t>Let’s review additional details in this section</a:t>
            </a:r>
          </a:p>
          <a:p>
            <a:pPr lvl="1"/>
            <a:r>
              <a:rPr lang="en-US" dirty="0" smtClean="0"/>
              <a:t>How to setup Master and Slave nodes</a:t>
            </a:r>
          </a:p>
          <a:p>
            <a:pPr lvl="1"/>
            <a:r>
              <a:rPr lang="en-US" dirty="0" smtClean="0"/>
              <a:t>How to associate build jobs with Master and Slave nodes</a:t>
            </a:r>
          </a:p>
          <a:p>
            <a:pPr lvl="1"/>
            <a:r>
              <a:rPr lang="en-US" dirty="0" smtClean="0"/>
              <a:t>How to monitor Master and Slaves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Master/Slaves Architecture - Review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168</a:t>
            </a:fld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7131" y="1562894"/>
            <a:ext cx="7381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Master Node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3613312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Master is just a basic Jenkins installation </a:t>
            </a:r>
            <a:r>
              <a:rPr lang="en-US" dirty="0" smtClean="0"/>
              <a:t>and only one Jenkins server is needed in the Master/Slaves Configuration</a:t>
            </a:r>
          </a:p>
          <a:p>
            <a:r>
              <a:rPr lang="en-US" dirty="0" smtClean="0"/>
              <a:t>Master dispatches jobs to Slave nodes and at the same time, it can still build jobs it owns</a:t>
            </a:r>
          </a:p>
          <a:p>
            <a:pPr lvl="1"/>
            <a:r>
              <a:rPr lang="en-US" dirty="0" smtClean="0"/>
              <a:t>Master distributes jobs to the slaves for the actual execution</a:t>
            </a:r>
          </a:p>
          <a:p>
            <a:pPr lvl="1"/>
            <a:r>
              <a:rPr lang="en-US" dirty="0" smtClean="0"/>
              <a:t>Monitor the slaves by taking them offline or online as required</a:t>
            </a:r>
          </a:p>
          <a:p>
            <a:pPr lvl="1"/>
            <a:r>
              <a:rPr lang="en-US" dirty="0" smtClean="0"/>
              <a:t>Record and present the build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Jenkins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Awesome Continuous Integration (CI) Server</a:t>
            </a:r>
          </a:p>
          <a:p>
            <a:r>
              <a:rPr lang="en-US" dirty="0" smtClean="0"/>
              <a:t>Open Source, Free and Written in Java</a:t>
            </a:r>
          </a:p>
          <a:p>
            <a:r>
              <a:rPr lang="en-US" dirty="0" smtClean="0"/>
              <a:t>Large and Dynamic community with  massive adoption</a:t>
            </a:r>
          </a:p>
          <a:p>
            <a:r>
              <a:rPr lang="en-US" dirty="0" smtClean="0"/>
              <a:t>Easy to Install in many different platforms</a:t>
            </a:r>
          </a:p>
          <a:p>
            <a:r>
              <a:rPr lang="en-US" dirty="0" smtClean="0"/>
              <a:t>Easy to Use and friendly user interface</a:t>
            </a:r>
          </a:p>
          <a:p>
            <a:r>
              <a:rPr lang="en-US" dirty="0" smtClean="0"/>
              <a:t>Lot of resources and tutorials available</a:t>
            </a:r>
          </a:p>
          <a:p>
            <a:r>
              <a:rPr lang="en-US" dirty="0" smtClean="0"/>
              <a:t>More than 1000 plugins and new Plugins coming every week</a:t>
            </a:r>
          </a:p>
          <a:p>
            <a:r>
              <a:rPr lang="en-US" dirty="0" smtClean="0"/>
              <a:t>Extensible architecture – easy to extend and customize</a:t>
            </a:r>
          </a:p>
          <a:p>
            <a:r>
              <a:rPr lang="en-US" dirty="0" smtClean="0"/>
              <a:t>Distributed Builds</a:t>
            </a:r>
          </a:p>
          <a:p>
            <a:r>
              <a:rPr lang="en-US" dirty="0" smtClean="0"/>
              <a:t>Many more things…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Slave Nodes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7212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 Jenkins</a:t>
            </a:r>
            <a:r>
              <a:rPr lang="en-US" dirty="0" smtClean="0"/>
              <a:t> screen and click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 Nodes </a:t>
            </a:r>
          </a:p>
          <a:p>
            <a:r>
              <a:rPr lang="en-US" dirty="0" smtClean="0"/>
              <a:t>Create new Slave node by clicking on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Node </a:t>
            </a:r>
            <a:r>
              <a:rPr lang="en-US" dirty="0" smtClean="0">
                <a:cs typeface="Courier New" pitchFamily="49" charset="0"/>
              </a:rPr>
              <a:t>button</a:t>
            </a:r>
          </a:p>
          <a:p>
            <a:r>
              <a:rPr lang="en-US" dirty="0" smtClean="0"/>
              <a:t>Enter the name of your slave and select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Dumb Slave type</a:t>
            </a:r>
          </a:p>
          <a:p>
            <a:r>
              <a:rPr lang="en-US" dirty="0" smtClean="0"/>
              <a:t>After you click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OK </a:t>
            </a:r>
            <a:r>
              <a:rPr lang="en-US" dirty="0" smtClean="0"/>
              <a:t>button, Jenkins will provide more options for setting up Slave Nodes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170</a:t>
            </a:fld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389063" y="4241800"/>
            <a:ext cx="6364287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Launching Slave Nodes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51166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Slave runs the Slave agent program without installing full Jenkins on a slave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executable slave.jar</a:t>
            </a:r>
            <a:r>
              <a:rPr lang="en-US" dirty="0" smtClean="0"/>
              <a:t> is used in creating Slave nodes</a:t>
            </a:r>
          </a:p>
          <a:p>
            <a:r>
              <a:rPr lang="en-US" dirty="0" smtClean="0"/>
              <a:t>Various options for creating slave agents based on OS</a:t>
            </a:r>
          </a:p>
          <a:p>
            <a:pPr lvl="1"/>
            <a:r>
              <a:rPr lang="en-US" dirty="0" smtClean="0"/>
              <a:t>Launch Slave agents via SSH </a:t>
            </a:r>
          </a:p>
          <a:p>
            <a:pPr lvl="1"/>
            <a:r>
              <a:rPr lang="en-US" dirty="0" smtClean="0"/>
              <a:t>Launch Slave agents via Java Web Start</a:t>
            </a:r>
          </a:p>
          <a:p>
            <a:pPr lvl="1"/>
            <a:r>
              <a:rPr lang="en-US" dirty="0" smtClean="0"/>
              <a:t>Launch Slave agents by writing your own script</a:t>
            </a:r>
          </a:p>
          <a:p>
            <a:pPr lvl="1"/>
            <a:r>
              <a:rPr lang="en-US" dirty="0" smtClean="0"/>
              <a:t>Launch Slave agents in Headless Mode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SSH is the common and preferred method </a:t>
            </a:r>
            <a:r>
              <a:rPr lang="en-US" dirty="0" smtClean="0"/>
              <a:t>for creating slaves on a Unix machine</a:t>
            </a:r>
          </a:p>
          <a:p>
            <a:pPr lvl="1"/>
            <a:r>
              <a:rPr lang="en-US" dirty="0" smtClean="0"/>
              <a:t>Only need SSH and host name!!!</a:t>
            </a:r>
          </a:p>
          <a:p>
            <a:r>
              <a:rPr lang="en-US" dirty="0" smtClean="0"/>
              <a:t>Java Web Start can be used where there are connectivity issues between Master and Slaves nodes due to firewall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Launch Slave via Java Web Start – Master Node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2886" y="1830387"/>
            <a:ext cx="3722914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Let’s create a Slave node by clicking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New Node </a:t>
            </a:r>
            <a:r>
              <a:rPr lang="en-US" sz="1800" dirty="0" smtClean="0">
                <a:cs typeface="Courier New" pitchFamily="49" charset="0"/>
              </a:rPr>
              <a:t>button</a:t>
            </a:r>
          </a:p>
          <a:p>
            <a:r>
              <a:rPr lang="en-US" sz="1800" dirty="0" smtClean="0"/>
              <a:t>Select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Launch slave agents via JNLP </a:t>
            </a:r>
            <a:r>
              <a:rPr lang="en-US" sz="1800" dirty="0" smtClean="0"/>
              <a:t>in Launch method field</a:t>
            </a:r>
          </a:p>
          <a:p>
            <a:r>
              <a:rPr lang="en-US" sz="1800" dirty="0" smtClean="0"/>
              <a:t>Provide remote directory dedicated for a Jenkins slave machine</a:t>
            </a:r>
          </a:p>
          <a:p>
            <a:r>
              <a:rPr lang="en-US" sz="1800" dirty="0" smtClean="0"/>
              <a:t>Labels field helps to keep slaves together</a:t>
            </a:r>
          </a:p>
          <a:p>
            <a:pPr lvl="1"/>
            <a:r>
              <a:rPr lang="en-US" sz="1400" dirty="0" smtClean="0"/>
              <a:t>You can use OS and/or geographic location to configure labels such as Windows-Slave, Redhat-Slaves etc</a:t>
            </a:r>
          </a:p>
          <a:p>
            <a:r>
              <a:rPr lang="en-US" sz="1800" dirty="0" smtClean="0"/>
              <a:t>Finally, click on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Save </a:t>
            </a:r>
            <a:r>
              <a:rPr lang="en-US" sz="1800" dirty="0"/>
              <a:t>button</a:t>
            </a:r>
            <a:r>
              <a:rPr lang="en-US" sz="1800" dirty="0" smtClean="0"/>
              <a:t> to save new node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172</a:t>
            </a:fld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4648200" y="1830387"/>
            <a:ext cx="4038600" cy="432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2886" y="914401"/>
            <a:ext cx="814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Step Process – First you create new node on the Master machine and then launch JNLP file on the Slave machine directly from browser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Launch Slave via Java Web Start – Slave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7"/>
            <a:ext cx="7638236" cy="237253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Now log into the Slave machine</a:t>
            </a:r>
          </a:p>
          <a:p>
            <a:r>
              <a:rPr lang="en-US" sz="2000" dirty="0" smtClean="0"/>
              <a:t>Open slave node screen in your browser using a URL similar to this</a:t>
            </a:r>
          </a:p>
          <a:p>
            <a:pPr algn="ctr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http://[MasterJenkinsServerPath]/[Slave –Job-Name]/</a:t>
            </a:r>
          </a:p>
          <a:p>
            <a:r>
              <a:rPr lang="en-US" sz="2000" dirty="0" smtClean="0"/>
              <a:t>You will see JNLP launch button for launching a Slave agent on a Slave machine directly from the browser</a:t>
            </a:r>
          </a:p>
          <a:p>
            <a:r>
              <a:rPr lang="en-US" sz="2000" dirty="0" smtClean="0"/>
              <a:t>After clicking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Launch </a:t>
            </a:r>
            <a:r>
              <a:rPr lang="en-US" sz="2000" dirty="0"/>
              <a:t>button</a:t>
            </a:r>
            <a:r>
              <a:rPr lang="en-US" sz="2000" dirty="0" smtClean="0"/>
              <a:t>, the Slave agent will be connected to the Master node and you will able to see the new Slave agent in Master Jenkins Manage Nodes screen</a:t>
            </a:r>
          </a:p>
          <a:p>
            <a:r>
              <a:rPr lang="en-US" sz="2000" dirty="0" smtClean="0"/>
              <a:t>A Slave agent can be installed as a Windows service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173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5" y="3719480"/>
            <a:ext cx="7779750" cy="281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78154"/>
            <a:ext cx="6590976" cy="63825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Associate build jobs with Master and Slave nodes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880016"/>
          </a:xfrm>
        </p:spPr>
        <p:txBody>
          <a:bodyPr/>
          <a:lstStyle/>
          <a:p>
            <a:r>
              <a:rPr lang="en-US" sz="2200" dirty="0" smtClean="0"/>
              <a:t>Once the Slave nodes are configured, you can configure which jobs will run on which node</a:t>
            </a:r>
          </a:p>
          <a:p>
            <a:r>
              <a:rPr lang="en-US" sz="2200" dirty="0" smtClean="0"/>
              <a:t>Open Job configuration and select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Restrict where this project can be run</a:t>
            </a:r>
            <a:r>
              <a:rPr lang="en-US" sz="2200" dirty="0" smtClean="0"/>
              <a:t> checkbox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174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503363" y="2752979"/>
            <a:ext cx="6135687" cy="396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1730829" y="5693229"/>
            <a:ext cx="3091542" cy="10282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Monitor Slave Nodes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66988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Jenkins provides monitoring of Slave nodes through Manage Nodes screen</a:t>
            </a:r>
          </a:p>
          <a:p>
            <a:r>
              <a:rPr lang="en-US" sz="2000" dirty="0" smtClean="0"/>
              <a:t>You can view load statistics, system information, build history and log from each of the Slave nodes</a:t>
            </a:r>
          </a:p>
          <a:p>
            <a:r>
              <a:rPr lang="en-US" sz="2000" dirty="0" smtClean="0"/>
              <a:t>Jenkins also monitors key </a:t>
            </a:r>
            <a:r>
              <a:rPr lang="en-US" sz="2000" dirty="0" smtClean="0">
                <a:solidFill>
                  <a:srgbClr val="0070C0"/>
                </a:solidFill>
              </a:rPr>
              <a:t>health metrics of slaves </a:t>
            </a:r>
          </a:p>
          <a:p>
            <a:pPr lvl="1"/>
            <a:r>
              <a:rPr lang="en-US" sz="1600" dirty="0" smtClean="0"/>
              <a:t>Response time</a:t>
            </a:r>
          </a:p>
          <a:p>
            <a:pPr lvl="1"/>
            <a:r>
              <a:rPr lang="en-US" sz="1600" dirty="0" smtClean="0"/>
              <a:t>Low disk space and insufficient swap</a:t>
            </a:r>
          </a:p>
          <a:p>
            <a:pPr lvl="1"/>
            <a:r>
              <a:rPr lang="en-US" sz="1600" dirty="0" smtClean="0"/>
              <a:t>Clock out of sync</a:t>
            </a:r>
          </a:p>
          <a:p>
            <a:r>
              <a:rPr lang="en-US" dirty="0" smtClean="0"/>
              <a:t>Jenkins automatically takes slaves offline based on the health metrics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175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74738" y="3875315"/>
            <a:ext cx="6992937" cy="284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External Jobs</a:t>
            </a:r>
          </a:p>
          <a:p>
            <a:r>
              <a:rPr lang="en-US" dirty="0" smtClean="0"/>
              <a:t>Matrix or Multi-Configuration Jobs</a:t>
            </a:r>
          </a:p>
          <a:p>
            <a:r>
              <a:rPr lang="en-US" dirty="0" smtClean="0"/>
              <a:t>Distributed Builds</a:t>
            </a:r>
          </a:p>
          <a:p>
            <a:r>
              <a:rPr lang="en-US" sz="3600" b="1" dirty="0" smtClean="0"/>
              <a:t>Concept of a Pipeline</a:t>
            </a:r>
          </a:p>
          <a:p>
            <a:r>
              <a:rPr lang="en-US" dirty="0" smtClean="0"/>
              <a:t>Splitting a Big Job into Smaller Jobs</a:t>
            </a:r>
          </a:p>
          <a:p>
            <a:r>
              <a:rPr lang="en-US" dirty="0" smtClean="0"/>
              <a:t>File Fingerprint Tracking</a:t>
            </a:r>
          </a:p>
          <a:p>
            <a:r>
              <a:rPr lang="en-US" dirty="0" smtClean="0"/>
              <a:t>Using Jenkins for non-Java Projects</a:t>
            </a:r>
          </a:p>
          <a:p>
            <a:r>
              <a:rPr lang="en-US" dirty="0" smtClean="0"/>
              <a:t>Lab 5: Configure distributed builds using Master/Slave configuration</a:t>
            </a:r>
          </a:p>
          <a:p>
            <a:r>
              <a:rPr lang="en-US" dirty="0" smtClean="0"/>
              <a:t>Lab </a:t>
            </a:r>
            <a:r>
              <a:rPr lang="en-US" dirty="0"/>
              <a:t>6</a:t>
            </a:r>
            <a:r>
              <a:rPr lang="en-US" dirty="0" smtClean="0"/>
              <a:t>: Build your first pipeline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 of Pipeline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Automated manifestation of the process </a:t>
            </a:r>
            <a:r>
              <a:rPr lang="en-US" dirty="0" smtClean="0"/>
              <a:t>for getting your source code from </a:t>
            </a:r>
            <a:r>
              <a:rPr lang="en-US" dirty="0" smtClean="0">
                <a:solidFill>
                  <a:srgbClr val="0070C0"/>
                </a:solidFill>
              </a:rPr>
              <a:t>version control </a:t>
            </a:r>
            <a:r>
              <a:rPr lang="en-US" dirty="0" smtClean="0"/>
              <a:t>into </a:t>
            </a:r>
            <a:r>
              <a:rPr lang="en-US" dirty="0" smtClean="0">
                <a:solidFill>
                  <a:srgbClr val="0070C0"/>
                </a:solidFill>
              </a:rPr>
              <a:t>hands of your users </a:t>
            </a:r>
            <a:r>
              <a:rPr lang="en-US" dirty="0" smtClean="0"/>
              <a:t>implemented via the continuous integration server</a:t>
            </a:r>
          </a:p>
          <a:p>
            <a:r>
              <a:rPr lang="en-US" dirty="0" smtClean="0"/>
              <a:t>The build process is broken down into the following phases</a:t>
            </a:r>
          </a:p>
          <a:p>
            <a:pPr lvl="1"/>
            <a:r>
              <a:rPr lang="en-US" dirty="0" smtClean="0"/>
              <a:t>Building code from Version Control</a:t>
            </a:r>
          </a:p>
          <a:p>
            <a:pPr lvl="1"/>
            <a:r>
              <a:rPr lang="en-US" dirty="0" smtClean="0"/>
              <a:t>Running unit tests</a:t>
            </a:r>
          </a:p>
          <a:p>
            <a:pPr lvl="1"/>
            <a:r>
              <a:rPr lang="en-US" dirty="0" smtClean="0"/>
              <a:t>Performing static code analysis</a:t>
            </a:r>
          </a:p>
          <a:p>
            <a:pPr lvl="1"/>
            <a:r>
              <a:rPr lang="en-US" dirty="0" smtClean="0"/>
              <a:t>Packing and deploying artifacts to the repository</a:t>
            </a:r>
          </a:p>
          <a:p>
            <a:pPr lvl="1"/>
            <a:r>
              <a:rPr lang="en-US" dirty="0" smtClean="0"/>
              <a:t>Running regression tests</a:t>
            </a:r>
          </a:p>
          <a:p>
            <a:pPr lvl="1"/>
            <a:r>
              <a:rPr lang="en-US" dirty="0" smtClean="0"/>
              <a:t>Running performance tests</a:t>
            </a:r>
          </a:p>
          <a:p>
            <a:pPr lvl="1"/>
            <a:r>
              <a:rPr lang="en-US" dirty="0" smtClean="0"/>
              <a:t>Deploying into different environments</a:t>
            </a:r>
          </a:p>
          <a:p>
            <a:r>
              <a:rPr lang="en-US" dirty="0" smtClean="0"/>
              <a:t>Each of the above phases can be executed in series or parallel</a:t>
            </a:r>
          </a:p>
          <a:p>
            <a:pPr lvl="1"/>
            <a:r>
              <a:rPr lang="en-US" dirty="0" smtClean="0"/>
              <a:t>If one phase is successful, it automatically moves on to the next phase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177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 Pipelines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178</a:t>
            </a:fld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9338" y="1284514"/>
            <a:ext cx="7637462" cy="451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Pipeline Practices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Repeatable and automated process to ensure that the source code is tested, analyzed and packaged for deployment</a:t>
            </a:r>
          </a:p>
          <a:p>
            <a:r>
              <a:rPr lang="en-US" dirty="0" smtClean="0"/>
              <a:t>Only build artifacts once and deploy anywhere</a:t>
            </a:r>
          </a:p>
          <a:p>
            <a:r>
              <a:rPr lang="en-US" dirty="0" smtClean="0"/>
              <a:t>Simplified and same process to support deployments to every environment </a:t>
            </a:r>
          </a:p>
          <a:p>
            <a:pPr lvl="1"/>
            <a:r>
              <a:rPr lang="en-US" dirty="0" smtClean="0"/>
              <a:t>Lower environments should be production-like</a:t>
            </a:r>
          </a:p>
          <a:p>
            <a:r>
              <a:rPr lang="en-US" dirty="0" smtClean="0"/>
              <a:t>Have complete visibility from code to deployment and publish matrices</a:t>
            </a:r>
          </a:p>
          <a:p>
            <a:r>
              <a:rPr lang="en-US" dirty="0" smtClean="0"/>
              <a:t>Stop the pipeline if any part of the pipeline fails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179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Jenkins Fits in CI and CD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697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69486" y="1009650"/>
            <a:ext cx="7197165" cy="511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Pipeline with Jenkins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34971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Pipeline in Jenkins is the process of automatically starting other jobs after the execution of a job</a:t>
            </a:r>
          </a:p>
          <a:p>
            <a:r>
              <a:rPr lang="en-US" dirty="0" smtClean="0"/>
              <a:t>Jenkins has a built-in support to build other projects</a:t>
            </a:r>
          </a:p>
          <a:p>
            <a:r>
              <a:rPr lang="en-US" dirty="0" smtClean="0"/>
              <a:t>Create the following jobs to demonstrate pipeline implementation in Jenkins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Build_LabProject</a:t>
            </a:r>
            <a:r>
              <a:rPr lang="en-US" dirty="0" smtClean="0"/>
              <a:t> will trigger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Test_LabProject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StaticCodeAnalysis_LabProject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Test_LabProject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StaticCodeAnalysis_LabProject</a:t>
            </a:r>
            <a:r>
              <a:rPr lang="en-US" dirty="0" smtClean="0"/>
              <a:t> will trigger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LoadTest_LabProject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LoadTest_LabProject</a:t>
            </a:r>
            <a:r>
              <a:rPr lang="en-US" dirty="0" smtClean="0"/>
              <a:t> will trigger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Package_LabProject</a:t>
            </a:r>
          </a:p>
          <a:p>
            <a:r>
              <a:rPr lang="en-US" dirty="0" smtClean="0"/>
              <a:t>In Post-build action items, you can select one or more builds that you want to trigger after this build is built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180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4506686"/>
            <a:ext cx="7899493" cy="151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Jenkins Build Pipeline Plugin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414648"/>
          </a:xfrm>
        </p:spPr>
        <p:txBody>
          <a:bodyPr/>
          <a:lstStyle/>
          <a:p>
            <a:r>
              <a:rPr lang="en-US" dirty="0" smtClean="0"/>
              <a:t>Jenkins Build Pipeline Plugin provides </a:t>
            </a:r>
            <a:r>
              <a:rPr lang="en-US" dirty="0" smtClean="0">
                <a:solidFill>
                  <a:srgbClr val="0070C0"/>
                </a:solidFill>
              </a:rPr>
              <a:t>visualization of the build pipeline view</a:t>
            </a:r>
            <a:r>
              <a:rPr lang="en-US" dirty="0" smtClean="0"/>
              <a:t> that shows upstream and downstream connected jobs</a:t>
            </a:r>
          </a:p>
          <a:p>
            <a:r>
              <a:rPr lang="en-US" dirty="0" smtClean="0"/>
              <a:t>Offers ability to define manual triggers for jobs</a:t>
            </a:r>
          </a:p>
          <a:p>
            <a:pPr lvl="1"/>
            <a:r>
              <a:rPr lang="en-US" dirty="0" smtClean="0"/>
              <a:t>Useful in approval process for deploying in UAT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181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3424136"/>
            <a:ext cx="7344383" cy="188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Jenkins Parameterized Trigger Plugin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3387414"/>
          </a:xfrm>
        </p:spPr>
        <p:txBody>
          <a:bodyPr/>
          <a:lstStyle/>
          <a:p>
            <a:r>
              <a:rPr lang="en-US" dirty="0" smtClean="0"/>
              <a:t>Parameterized Trigger is another plugin you need to implement </a:t>
            </a:r>
            <a:r>
              <a:rPr lang="en-US" dirty="0" smtClean="0"/>
              <a:t>a pipeline </a:t>
            </a:r>
            <a:r>
              <a:rPr lang="en-US" dirty="0" smtClean="0"/>
              <a:t>in Jenkins</a:t>
            </a:r>
          </a:p>
          <a:p>
            <a:r>
              <a:rPr lang="en-US" dirty="0" smtClean="0"/>
              <a:t>Build Pipeline plugin has dependencies on </a:t>
            </a:r>
            <a:r>
              <a:rPr lang="en-US" dirty="0" smtClean="0"/>
              <a:t>the Parameterized </a:t>
            </a:r>
            <a:r>
              <a:rPr lang="en-US" dirty="0" smtClean="0"/>
              <a:t>Trigger plugin</a:t>
            </a:r>
          </a:p>
          <a:p>
            <a:r>
              <a:rPr lang="en-US" dirty="0" smtClean="0"/>
              <a:t>Parameterized Trigger plugin provides the basic triggering new build functionality and adds other useful features such as </a:t>
            </a:r>
            <a:r>
              <a:rPr lang="en-US" dirty="0" smtClean="0">
                <a:solidFill>
                  <a:srgbClr val="0070C0"/>
                </a:solidFill>
              </a:rPr>
              <a:t>how to specify parameters for the new build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182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4396903"/>
            <a:ext cx="7638236" cy="195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New Build Pipeline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080569"/>
          </a:xfrm>
        </p:spPr>
        <p:txBody>
          <a:bodyPr/>
          <a:lstStyle/>
          <a:p>
            <a:r>
              <a:rPr lang="en-US" dirty="0" smtClean="0"/>
              <a:t>Go to the local Jenkins home page and click on + sign to create new view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183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917935" y="2607244"/>
            <a:ext cx="7939560" cy="273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1048564" y="3058886"/>
            <a:ext cx="1629322" cy="500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Configure New Build Pipeline View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184</a:t>
            </a:fld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2421619"/>
            <a:ext cx="7935686" cy="393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48564" y="1009488"/>
            <a:ext cx="7638236" cy="1080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 the required parameter is the </a:t>
            </a:r>
            <a:r>
              <a:rPr lang="en-US" sz="2400" dirty="0" smtClean="0">
                <a:solidFill>
                  <a:srgbClr val="0070C0"/>
                </a:solidFill>
              </a:rPr>
              <a:t>name of initial job</a:t>
            </a:r>
          </a:p>
          <a:p>
            <a:pPr marL="685800" lvl="1" indent="-228600">
              <a:spcBef>
                <a:spcPct val="20000"/>
              </a:spcBef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 it will traverse through the downstream jobs to build up entire pipeline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56857" y="4484914"/>
            <a:ext cx="1611086" cy="566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Pipeline for Lab Project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185</a:t>
            </a:fld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9337" y="1469571"/>
            <a:ext cx="7811633" cy="421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External Jobs</a:t>
            </a:r>
          </a:p>
          <a:p>
            <a:r>
              <a:rPr lang="en-US" dirty="0" smtClean="0"/>
              <a:t>Matrix or Multi-Configuration Jobs</a:t>
            </a:r>
          </a:p>
          <a:p>
            <a:r>
              <a:rPr lang="en-US" dirty="0" smtClean="0"/>
              <a:t>Distributed Builds</a:t>
            </a:r>
          </a:p>
          <a:p>
            <a:r>
              <a:rPr lang="en-US" dirty="0" smtClean="0"/>
              <a:t>Concept of a Pipeline</a:t>
            </a:r>
          </a:p>
          <a:p>
            <a:r>
              <a:rPr lang="en-US" sz="3600" b="1" dirty="0" smtClean="0"/>
              <a:t>Splitting a Big Job into Smaller Jobs</a:t>
            </a:r>
          </a:p>
          <a:p>
            <a:r>
              <a:rPr lang="en-US" dirty="0" smtClean="0"/>
              <a:t>File Fingerprint Tracking</a:t>
            </a:r>
          </a:p>
          <a:p>
            <a:r>
              <a:rPr lang="en-US" dirty="0" smtClean="0"/>
              <a:t>Using Jenkins for non-Java Projects</a:t>
            </a:r>
          </a:p>
          <a:p>
            <a:r>
              <a:rPr lang="en-US" dirty="0" smtClean="0"/>
              <a:t>Lab 5: Configure distributed builds using Master/Slave configuration</a:t>
            </a:r>
          </a:p>
          <a:p>
            <a:r>
              <a:rPr lang="en-US" dirty="0" smtClean="0"/>
              <a:t>Lab 6: Build your first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186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Splitting a Big Job into Smaller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large build may take a few hours for large complicated project with many modules</a:t>
            </a:r>
          </a:p>
          <a:p>
            <a:r>
              <a:rPr lang="en-US" dirty="0" smtClean="0"/>
              <a:t>You can have many challenges with that type of long running build</a:t>
            </a:r>
          </a:p>
          <a:p>
            <a:pPr lvl="1"/>
            <a:r>
              <a:rPr lang="en-US" dirty="0" smtClean="0"/>
              <a:t>Losing the value of continuous integration</a:t>
            </a:r>
          </a:p>
          <a:p>
            <a:pPr lvl="1"/>
            <a:r>
              <a:rPr lang="en-US" dirty="0" smtClean="0"/>
              <a:t>No quick feedback on the committed changes</a:t>
            </a:r>
          </a:p>
          <a:p>
            <a:pPr lvl="1"/>
            <a:r>
              <a:rPr lang="en-US" dirty="0" smtClean="0"/>
              <a:t>A lot more time wasted, especially painful with failed builds </a:t>
            </a:r>
          </a:p>
          <a:p>
            <a:pPr lvl="1"/>
            <a:r>
              <a:rPr lang="en-US" dirty="0" smtClean="0"/>
              <a:t>Unmaintainable build configuration</a:t>
            </a:r>
          </a:p>
          <a:p>
            <a:r>
              <a:rPr lang="en-US" dirty="0" smtClean="0"/>
              <a:t>So the important practice is to split a big job into smaller jobs</a:t>
            </a:r>
          </a:p>
          <a:p>
            <a:pPr lvl="1"/>
            <a:r>
              <a:rPr lang="en-US" dirty="0" smtClean="0"/>
              <a:t>One of the challenges is how the next jobs get artifacts from the previous jobs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187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Archive Workspace from One Job to Next Jobs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earlier job needs to pass workspace and other job artifacts to next jobs</a:t>
            </a:r>
          </a:p>
          <a:p>
            <a:pPr lvl="1"/>
            <a:r>
              <a:rPr lang="en-US" dirty="0" smtClean="0"/>
              <a:t>The earlier job archives all the job artifacts into a zip file at the end of the build</a:t>
            </a:r>
          </a:p>
          <a:p>
            <a:pPr lvl="1"/>
            <a:r>
              <a:rPr lang="en-US" dirty="0" smtClean="0"/>
              <a:t>Jenkins takes fingerprint of it and triggers the next job</a:t>
            </a:r>
          </a:p>
          <a:p>
            <a:pPr lvl="1"/>
            <a:r>
              <a:rPr lang="en-US" dirty="0" smtClean="0"/>
              <a:t>The next job extracts the zip and executes the job using those files from an earlier job</a:t>
            </a:r>
          </a:p>
          <a:p>
            <a:pPr lvl="1"/>
            <a:r>
              <a:rPr lang="en-US" dirty="0" smtClean="0"/>
              <a:t>This process will repeat for the next job</a:t>
            </a:r>
          </a:p>
          <a:p>
            <a:r>
              <a:rPr lang="en-US" dirty="0" smtClean="0"/>
              <a:t>Jenkins offers </a:t>
            </a:r>
            <a:r>
              <a:rPr lang="en-US" dirty="0" smtClean="0"/>
              <a:t>a few </a:t>
            </a:r>
            <a:r>
              <a:rPr lang="en-US" dirty="0" smtClean="0"/>
              <a:t>plugins for creating smaller jobs</a:t>
            </a:r>
          </a:p>
          <a:p>
            <a:pPr lvl="1"/>
            <a:r>
              <a:rPr lang="en-US" dirty="0" smtClean="0"/>
              <a:t>Clone Workspace SCM Plugin</a:t>
            </a:r>
          </a:p>
          <a:p>
            <a:pPr lvl="1"/>
            <a:r>
              <a:rPr lang="en-US" dirty="0" smtClean="0"/>
              <a:t>Build Flow Plugin</a:t>
            </a:r>
          </a:p>
          <a:p>
            <a:pPr lvl="1"/>
            <a:r>
              <a:rPr lang="en-US" dirty="0" smtClean="0"/>
              <a:t>Build Pipeline Plugin</a:t>
            </a:r>
          </a:p>
          <a:p>
            <a:pPr lvl="1"/>
            <a:r>
              <a:rPr lang="en-US" dirty="0" smtClean="0"/>
              <a:t>Parameterized Trigger 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188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Jenkins Clone Workspace SCM Plugin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Clone Workspace Plugin </a:t>
            </a:r>
            <a:r>
              <a:rPr lang="en-US" dirty="0" smtClean="0"/>
              <a:t>archive the workspace from builds of one project and reuse them as source for another project</a:t>
            </a:r>
          </a:p>
          <a:p>
            <a:r>
              <a:rPr lang="en-US" dirty="0" smtClean="0"/>
              <a:t>Basically this plugin allows you to divide a large task into smaller ones</a:t>
            </a:r>
          </a:p>
          <a:p>
            <a:pPr lvl="1"/>
            <a:r>
              <a:rPr lang="en-US" dirty="0" smtClean="0"/>
              <a:t>Assume that the first job is just compiling source code</a:t>
            </a:r>
          </a:p>
          <a:p>
            <a:pPr lvl="1"/>
            <a:r>
              <a:rPr lang="en-US" dirty="0" smtClean="0"/>
              <a:t>Then the next two jobs are reusing the workspace from the first job and running some other tasks on that</a:t>
            </a:r>
          </a:p>
          <a:p>
            <a:pPr lvl="1"/>
            <a:r>
              <a:rPr lang="en-US" dirty="0" smtClean="0"/>
              <a:t>You not only save the time to execute the next two jobs but also reduce the total disk space by reusing the workspace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189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Jenkins - History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formerly known as </a:t>
            </a:r>
            <a:r>
              <a:rPr lang="en-US" dirty="0" smtClean="0">
                <a:solidFill>
                  <a:srgbClr val="0070C0"/>
                </a:solidFill>
              </a:rPr>
              <a:t>Hudson</a:t>
            </a:r>
          </a:p>
          <a:p>
            <a:r>
              <a:rPr lang="en-US" dirty="0" smtClean="0"/>
              <a:t>Hudson was first released by </a:t>
            </a:r>
            <a:r>
              <a:rPr lang="en-US" dirty="0" smtClean="0">
                <a:solidFill>
                  <a:srgbClr val="0070C0"/>
                </a:solidFill>
              </a:rPr>
              <a:t>Kohsuke Kawaguchi </a:t>
            </a:r>
            <a:r>
              <a:rPr lang="en-US" dirty="0" smtClean="0"/>
              <a:t>of Sun Microsystems in 2005</a:t>
            </a:r>
          </a:p>
          <a:p>
            <a:r>
              <a:rPr lang="en-US" dirty="0" smtClean="0"/>
              <a:t>Initially it was only used within Sun but by 2010 </a:t>
            </a:r>
            <a:r>
              <a:rPr lang="en-US" dirty="0" smtClean="0"/>
              <a:t>Hudson </a:t>
            </a:r>
            <a:r>
              <a:rPr lang="en-US" dirty="0" smtClean="0"/>
              <a:t>captured 70% of CI market share</a:t>
            </a:r>
          </a:p>
          <a:p>
            <a:r>
              <a:rPr lang="en-US" dirty="0" smtClean="0"/>
              <a:t>Oracle bought Sun Microsystems in 2010</a:t>
            </a:r>
          </a:p>
          <a:p>
            <a:r>
              <a:rPr lang="en-US" dirty="0" smtClean="0"/>
              <a:t>Due to Naming and open source dispute, Original Hudson team created new project Jenkins forked from Hudson</a:t>
            </a:r>
          </a:p>
          <a:p>
            <a:r>
              <a:rPr lang="en-US" dirty="0" smtClean="0"/>
              <a:t>Oracle continued the development of Original Hudson</a:t>
            </a:r>
          </a:p>
          <a:p>
            <a:r>
              <a:rPr lang="en-US" dirty="0" smtClean="0"/>
              <a:t>Majority of Hudson users </a:t>
            </a:r>
            <a:r>
              <a:rPr lang="en-US" dirty="0" smtClean="0">
                <a:solidFill>
                  <a:srgbClr val="0070C0"/>
                </a:solidFill>
              </a:rPr>
              <a:t>migrated to Jenkins </a:t>
            </a:r>
            <a:r>
              <a:rPr lang="en-US" dirty="0" smtClean="0"/>
              <a:t>within few months of initial Jenkins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External Jobs</a:t>
            </a:r>
          </a:p>
          <a:p>
            <a:r>
              <a:rPr lang="en-US" dirty="0" smtClean="0"/>
              <a:t>Matrix or Multi-Configuration Jobs</a:t>
            </a:r>
          </a:p>
          <a:p>
            <a:r>
              <a:rPr lang="en-US" dirty="0" smtClean="0"/>
              <a:t>Distributed Builds</a:t>
            </a:r>
          </a:p>
          <a:p>
            <a:r>
              <a:rPr lang="en-US" dirty="0" smtClean="0"/>
              <a:t>Concept of a Pipeline</a:t>
            </a:r>
          </a:p>
          <a:p>
            <a:r>
              <a:rPr lang="en-US" dirty="0" smtClean="0"/>
              <a:t>Splitting a Big Job into Smaller Jobs</a:t>
            </a:r>
          </a:p>
          <a:p>
            <a:r>
              <a:rPr lang="en-US" sz="3600" b="1" dirty="0" smtClean="0"/>
              <a:t>File Fingerprint Tracking</a:t>
            </a:r>
          </a:p>
          <a:p>
            <a:r>
              <a:rPr lang="en-US" dirty="0" smtClean="0"/>
              <a:t>Using Jenkins for non-Java Projects</a:t>
            </a:r>
          </a:p>
          <a:p>
            <a:r>
              <a:rPr lang="en-US" dirty="0" smtClean="0"/>
              <a:t>Lab 5: Configure distributed builds using Master/Slave configuration</a:t>
            </a:r>
          </a:p>
          <a:p>
            <a:r>
              <a:rPr lang="en-US" dirty="0" smtClean="0"/>
              <a:t>Lab 6: Build your first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190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File Fingerprint Tracking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37366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Fingerprint Tracking helps Jenkins to discover dependencies among your builds, and tracks your build artifacts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dirty="0" smtClean="0">
                <a:solidFill>
                  <a:srgbClr val="0070C0"/>
                </a:solidFill>
              </a:rPr>
              <a:t>"fingerprint" </a:t>
            </a:r>
            <a:r>
              <a:rPr lang="en-US" dirty="0" smtClean="0">
                <a:solidFill>
                  <a:srgbClr val="0070C0"/>
                </a:solidFill>
              </a:rPr>
              <a:t>is simply the MD5 checksum of a file</a:t>
            </a:r>
          </a:p>
          <a:p>
            <a:pPr lvl="1"/>
            <a:r>
              <a:rPr lang="en-US" dirty="0" smtClean="0"/>
              <a:t>Jenkins maintains a database of md5sum which builds off projects using md5sum</a:t>
            </a:r>
          </a:p>
          <a:p>
            <a:r>
              <a:rPr lang="en-US" dirty="0" smtClean="0"/>
              <a:t>Select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 fingerprints of files to track usage</a:t>
            </a:r>
            <a:r>
              <a:rPr lang="en-US" dirty="0" smtClean="0"/>
              <a:t> from Post-Build actions in your job configuration and include the files/artifacts that you want to fingerprint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191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896164" y="5013514"/>
            <a:ext cx="8000320" cy="11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External Jobs</a:t>
            </a:r>
          </a:p>
          <a:p>
            <a:r>
              <a:rPr lang="en-US" dirty="0" smtClean="0"/>
              <a:t>Matrix or Multi-Configuration Jobs</a:t>
            </a:r>
          </a:p>
          <a:p>
            <a:r>
              <a:rPr lang="en-US" dirty="0" smtClean="0"/>
              <a:t>Distributed Builds</a:t>
            </a:r>
          </a:p>
          <a:p>
            <a:r>
              <a:rPr lang="en-US" dirty="0" smtClean="0"/>
              <a:t>Concept of a Pipeline</a:t>
            </a:r>
          </a:p>
          <a:p>
            <a:r>
              <a:rPr lang="en-US" dirty="0" smtClean="0"/>
              <a:t>Splitting a Big Job into Smaller Jobs</a:t>
            </a:r>
          </a:p>
          <a:p>
            <a:r>
              <a:rPr lang="en-US" dirty="0" smtClean="0"/>
              <a:t>File Fingerprint Tracking</a:t>
            </a:r>
          </a:p>
          <a:p>
            <a:r>
              <a:rPr lang="en-US" sz="3600" b="1" dirty="0" smtClean="0"/>
              <a:t>Using Jenkins for non-Java Projects</a:t>
            </a:r>
          </a:p>
          <a:p>
            <a:r>
              <a:rPr lang="en-US" dirty="0" smtClean="0"/>
              <a:t>Lab 5: Configure distributed builds using Master/Slave configuration</a:t>
            </a:r>
          </a:p>
          <a:p>
            <a:r>
              <a:rPr lang="en-US" dirty="0" smtClean="0"/>
              <a:t>Lab </a:t>
            </a:r>
            <a:r>
              <a:rPr lang="en-US" dirty="0"/>
              <a:t>6</a:t>
            </a:r>
            <a:r>
              <a:rPr lang="en-US" dirty="0" smtClean="0"/>
              <a:t>: Build your first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192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Using Jenkins for non-Java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Jenkins is written in Java but not limited to being a CI server </a:t>
            </a:r>
            <a:r>
              <a:rPr lang="en-US" dirty="0" smtClean="0"/>
              <a:t>only for </a:t>
            </a:r>
            <a:r>
              <a:rPr lang="en-US" dirty="0" smtClean="0"/>
              <a:t>Java-based systems</a:t>
            </a:r>
          </a:p>
          <a:p>
            <a:r>
              <a:rPr lang="en-US" dirty="0" smtClean="0"/>
              <a:t>Rapidly expanding to many other languages as they do not have viable CI server</a:t>
            </a:r>
          </a:p>
          <a:p>
            <a:r>
              <a:rPr lang="en-US" dirty="0" smtClean="0"/>
              <a:t>Jenkins extensible plugins architecture and REST API make it portable to many non-Java systems</a:t>
            </a:r>
          </a:p>
          <a:p>
            <a:pPr lvl="1"/>
            <a:r>
              <a:rPr lang="en-US" dirty="0" smtClean="0"/>
              <a:t>More tools and integrations are being added by the open community to support non-Java technologies</a:t>
            </a:r>
          </a:p>
          <a:p>
            <a:r>
              <a:rPr lang="en-US" dirty="0" smtClean="0"/>
              <a:t>Jenkins is getting popular in the following:</a:t>
            </a:r>
          </a:p>
          <a:p>
            <a:pPr lvl="1"/>
            <a:r>
              <a:rPr lang="en-US" dirty="0" smtClean="0"/>
              <a:t>.NET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193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External Jobs</a:t>
            </a:r>
          </a:p>
          <a:p>
            <a:r>
              <a:rPr lang="en-US" dirty="0" smtClean="0"/>
              <a:t>Matrix or Multi-Configuration Jobs</a:t>
            </a:r>
          </a:p>
          <a:p>
            <a:r>
              <a:rPr lang="en-US" dirty="0" smtClean="0"/>
              <a:t>Distributed Builds</a:t>
            </a:r>
          </a:p>
          <a:p>
            <a:r>
              <a:rPr lang="en-US" dirty="0" smtClean="0"/>
              <a:t>Concept of a Pipeline</a:t>
            </a:r>
          </a:p>
          <a:p>
            <a:r>
              <a:rPr lang="en-US" dirty="0" smtClean="0"/>
              <a:t>Splitting a Big Job into Smaller Jobs</a:t>
            </a:r>
          </a:p>
          <a:p>
            <a:r>
              <a:rPr lang="en-US" dirty="0" smtClean="0"/>
              <a:t>File Fingerprint Tracking</a:t>
            </a:r>
          </a:p>
          <a:p>
            <a:r>
              <a:rPr lang="en-US" dirty="0" smtClean="0"/>
              <a:t>Using Jenkins for non-Java Projects</a:t>
            </a:r>
          </a:p>
          <a:p>
            <a:r>
              <a:rPr lang="en-US" sz="3600" b="1" dirty="0" smtClean="0"/>
              <a:t>Lab 5 : Configure distributed builds using Master/Slave configuration</a:t>
            </a:r>
          </a:p>
          <a:p>
            <a:r>
              <a:rPr lang="en-US" dirty="0" smtClean="0"/>
              <a:t>Lab 6 : Build your first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194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78154"/>
            <a:ext cx="7445828" cy="638256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Lab 5 : Configure distributed builds using Master/Slave configuration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lab, you will learn how to configure distributed builds using Master and Slaves architecture</a:t>
            </a:r>
          </a:p>
          <a:p>
            <a:pPr lvl="1"/>
            <a:r>
              <a:rPr lang="en-US" sz="2400" dirty="0" smtClean="0"/>
              <a:t>Create new slave node</a:t>
            </a:r>
          </a:p>
          <a:p>
            <a:pPr lvl="1"/>
            <a:r>
              <a:rPr lang="en-US" sz="2400" dirty="0" smtClean="0"/>
              <a:t>Launch new slave node using Java Web Start</a:t>
            </a:r>
          </a:p>
          <a:p>
            <a:pPr lvl="1"/>
            <a:r>
              <a:rPr lang="en-US" sz="2400" dirty="0" smtClean="0"/>
              <a:t>Configure existing job to run with slave node</a:t>
            </a:r>
          </a:p>
          <a:p>
            <a:pPr lvl="1"/>
            <a:r>
              <a:rPr lang="en-US" sz="2400" dirty="0" smtClean="0"/>
              <a:t>Monitor slave nodes through master 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195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External Jobs</a:t>
            </a:r>
          </a:p>
          <a:p>
            <a:r>
              <a:rPr lang="en-US" dirty="0" smtClean="0"/>
              <a:t>Matrix or Multi-Configuration Jobs</a:t>
            </a:r>
          </a:p>
          <a:p>
            <a:r>
              <a:rPr lang="en-US" dirty="0" smtClean="0"/>
              <a:t>Distributed Builds</a:t>
            </a:r>
          </a:p>
          <a:p>
            <a:r>
              <a:rPr lang="en-US" dirty="0" smtClean="0"/>
              <a:t>Concept of a Pipeline</a:t>
            </a:r>
          </a:p>
          <a:p>
            <a:r>
              <a:rPr lang="en-US" dirty="0" smtClean="0"/>
              <a:t>Splitting a Big Job into Smaller Jobs</a:t>
            </a:r>
          </a:p>
          <a:p>
            <a:r>
              <a:rPr lang="en-US" dirty="0" smtClean="0"/>
              <a:t>File Fingerprint Tracking</a:t>
            </a:r>
          </a:p>
          <a:p>
            <a:r>
              <a:rPr lang="en-US" dirty="0" smtClean="0"/>
              <a:t>Using Jenkins for non-Java Projects</a:t>
            </a:r>
          </a:p>
          <a:p>
            <a:r>
              <a:rPr lang="en-US" dirty="0" smtClean="0"/>
              <a:t>Lab 5 : Configure distributed builds using Master/Slave configuration</a:t>
            </a:r>
          </a:p>
          <a:p>
            <a:r>
              <a:rPr lang="en-US" sz="3600" b="1" dirty="0" smtClean="0"/>
              <a:t>Lab 6 : Build your first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196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Lab 6 : Build your first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lab, you will build your first pipeline with Jenkins</a:t>
            </a:r>
          </a:p>
          <a:p>
            <a:pPr lvl="1"/>
            <a:r>
              <a:rPr lang="en-US" sz="2400" dirty="0" smtClean="0"/>
              <a:t>Install Build Pipeline plugin</a:t>
            </a:r>
          </a:p>
          <a:p>
            <a:pPr lvl="1"/>
            <a:r>
              <a:rPr lang="en-US" sz="2400" dirty="0" smtClean="0"/>
              <a:t>Install Parameterized Trigger plugin</a:t>
            </a:r>
          </a:p>
          <a:p>
            <a:pPr lvl="1"/>
            <a:r>
              <a:rPr lang="en-US" sz="2400" dirty="0" smtClean="0"/>
              <a:t>Configure new jobs to build, test, analyze, and package the code</a:t>
            </a:r>
          </a:p>
          <a:p>
            <a:pPr lvl="1"/>
            <a:r>
              <a:rPr lang="en-US" sz="2400" dirty="0" smtClean="0"/>
              <a:t>Create new Pipeline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197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Best Practices for Jenkins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198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Practices for Jenkins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Culture Change</a:t>
            </a:r>
          </a:p>
          <a:p>
            <a:r>
              <a:rPr lang="en-US" dirty="0" smtClean="0"/>
              <a:t>Attend to broken builds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Re-use build scripts across IDE and Jenkins</a:t>
            </a:r>
          </a:p>
          <a:p>
            <a:r>
              <a:rPr lang="en-US" dirty="0" smtClean="0"/>
              <a:t>Use your company’s templates</a:t>
            </a:r>
          </a:p>
          <a:p>
            <a:r>
              <a:rPr lang="en-US" dirty="0" smtClean="0"/>
              <a:t>Use Plugins effectively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199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Day 1: Sessions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Continuous Integration and Jenkins</a:t>
            </a:r>
          </a:p>
          <a:p>
            <a:r>
              <a:rPr lang="en-US" dirty="0" smtClean="0"/>
              <a:t>Installing and Running Jenkins Intro</a:t>
            </a:r>
          </a:p>
          <a:p>
            <a:pPr lvl="1"/>
            <a:r>
              <a:rPr lang="en-US" dirty="0" smtClean="0"/>
              <a:t>Lab 1 : Install and Configure Jenkins</a:t>
            </a:r>
          </a:p>
          <a:p>
            <a:r>
              <a:rPr lang="en-US" dirty="0" smtClean="0"/>
              <a:t>A Jenkins Job</a:t>
            </a:r>
          </a:p>
          <a:p>
            <a:pPr lvl="1"/>
            <a:r>
              <a:rPr lang="en-US" dirty="0" smtClean="0"/>
              <a:t>Lab 2 : Build and Configure your first Jenkins job</a:t>
            </a:r>
          </a:p>
          <a:p>
            <a:r>
              <a:rPr lang="en-US" dirty="0" smtClean="0"/>
              <a:t>Jenkins Plug-ins</a:t>
            </a:r>
          </a:p>
          <a:p>
            <a:pPr lvl="1"/>
            <a:r>
              <a:rPr lang="en-US" dirty="0" smtClean="0"/>
              <a:t>Lab 3 : Build Jenkins Job to generate code quality reports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</a:p>
          <a:p>
            <a:r>
              <a:rPr lang="en-US" dirty="0" smtClean="0"/>
              <a:t>Continuous Integration versus </a:t>
            </a:r>
          </a:p>
          <a:p>
            <a:pPr>
              <a:buNone/>
            </a:pPr>
            <a:r>
              <a:rPr lang="en-US" dirty="0" smtClean="0"/>
              <a:t>	Continuous Delivery versus </a:t>
            </a:r>
          </a:p>
          <a:p>
            <a:pPr>
              <a:buNone/>
            </a:pPr>
            <a:r>
              <a:rPr lang="en-US" dirty="0" smtClean="0"/>
              <a:t>	Continuous Deployment</a:t>
            </a:r>
          </a:p>
          <a:p>
            <a:r>
              <a:rPr lang="en-US" dirty="0" smtClean="0"/>
              <a:t>History of Jenkins</a:t>
            </a:r>
          </a:p>
          <a:p>
            <a:r>
              <a:rPr lang="en-US" sz="3600" b="1" dirty="0" smtClean="0"/>
              <a:t>State of the Jenkins Community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Culture Change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Shorter Releases</a:t>
            </a:r>
          </a:p>
          <a:p>
            <a:pPr lvl="1"/>
            <a:r>
              <a:rPr lang="en-US" dirty="0" smtClean="0"/>
              <a:t>Help team to focus on one project / few priorities at a time</a:t>
            </a:r>
          </a:p>
          <a:p>
            <a:pPr lvl="1"/>
            <a:r>
              <a:rPr lang="en-US" dirty="0" smtClean="0"/>
              <a:t>Reduce the maintenance of merging and maintaining multiple branches</a:t>
            </a:r>
          </a:p>
          <a:p>
            <a:pPr lvl="1"/>
            <a:r>
              <a:rPr lang="en-US" dirty="0" smtClean="0"/>
              <a:t>Have production-like environment for UAT testing</a:t>
            </a:r>
          </a:p>
          <a:p>
            <a:r>
              <a:rPr lang="en-US" dirty="0" smtClean="0"/>
              <a:t>Should be a </a:t>
            </a:r>
            <a:r>
              <a:rPr lang="en-US" dirty="0" smtClean="0">
                <a:solidFill>
                  <a:srgbClr val="0070C0"/>
                </a:solidFill>
              </a:rPr>
              <a:t>single version control </a:t>
            </a:r>
            <a:r>
              <a:rPr lang="en-US" dirty="0" smtClean="0"/>
              <a:t>system for all source code</a:t>
            </a:r>
          </a:p>
          <a:p>
            <a:pPr lvl="1"/>
            <a:r>
              <a:rPr lang="en-US" dirty="0" smtClean="0"/>
              <a:t>Should be able to build everything from a fresh checkout from the version control</a:t>
            </a:r>
          </a:p>
          <a:p>
            <a:pPr lvl="1"/>
            <a:r>
              <a:rPr lang="en-US" dirty="0" smtClean="0"/>
              <a:t>Everyone should be working from the trunk and minimize the use of branches</a:t>
            </a:r>
          </a:p>
          <a:p>
            <a:r>
              <a:rPr lang="en-US" dirty="0" smtClean="0"/>
              <a:t>Make it a habit of </a:t>
            </a:r>
            <a:r>
              <a:rPr lang="en-US" dirty="0" smtClean="0">
                <a:solidFill>
                  <a:srgbClr val="0070C0"/>
                </a:solidFill>
              </a:rPr>
              <a:t>committing often</a:t>
            </a:r>
            <a:r>
              <a:rPr lang="en-US" dirty="0" smtClean="0"/>
              <a:t> to the version control</a:t>
            </a:r>
          </a:p>
          <a:p>
            <a:pPr lvl="1"/>
            <a:r>
              <a:rPr lang="en-US" dirty="0" smtClean="0"/>
              <a:t>It is easier to integrate your changes with other’s changes</a:t>
            </a:r>
          </a:p>
          <a:p>
            <a:pPr lvl="1"/>
            <a:r>
              <a:rPr lang="en-US" dirty="0" smtClean="0"/>
              <a:t>The conflicts will be resolved quickly and the team will get quick feedback of their changes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70C0"/>
                </a:solidFill>
              </a:rPr>
              <a:t>incremental Builds</a:t>
            </a:r>
          </a:p>
          <a:p>
            <a:pPr lvl="1"/>
            <a:r>
              <a:rPr lang="en-US" dirty="0" smtClean="0"/>
              <a:t>Can help you to verify your changes as fast as possible as the incremental builds run fast</a:t>
            </a:r>
          </a:p>
          <a:p>
            <a:pPr lvl="1"/>
            <a:r>
              <a:rPr lang="en-US" dirty="0" smtClean="0"/>
              <a:t>Run full builds just a few times in a day for QA deployments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200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Attend to Broken Builds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build and integration process to reduce number of failures</a:t>
            </a:r>
          </a:p>
          <a:p>
            <a:pPr lvl="1"/>
            <a:r>
              <a:rPr lang="en-US" dirty="0" smtClean="0"/>
              <a:t>Single Click or Command should have capability to build entire code base</a:t>
            </a:r>
          </a:p>
          <a:p>
            <a:pPr lvl="1"/>
            <a:r>
              <a:rPr lang="en-US" dirty="0" smtClean="0"/>
              <a:t>Quick feedback using fast and incremental builds </a:t>
            </a:r>
          </a:p>
          <a:p>
            <a:r>
              <a:rPr lang="en-US" dirty="0" smtClean="0"/>
              <a:t>Follow the principle of </a:t>
            </a:r>
            <a:r>
              <a:rPr lang="en-US" dirty="0" smtClean="0">
                <a:solidFill>
                  <a:srgbClr val="0070C0"/>
                </a:solidFill>
              </a:rPr>
              <a:t>build once and deploy anywhere</a:t>
            </a:r>
          </a:p>
          <a:p>
            <a:r>
              <a:rPr lang="en-US" dirty="0" smtClean="0"/>
              <a:t>Setup </a:t>
            </a:r>
            <a:r>
              <a:rPr lang="en-US" dirty="0" smtClean="0">
                <a:solidFill>
                  <a:srgbClr val="0070C0"/>
                </a:solidFill>
              </a:rPr>
              <a:t>email notifications </a:t>
            </a:r>
            <a:r>
              <a:rPr lang="en-US" dirty="0" smtClean="0"/>
              <a:t>to report failed and unstable builds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Fixing broken builds is the top priority</a:t>
            </a:r>
          </a:p>
          <a:p>
            <a:pPr lvl="1"/>
            <a:r>
              <a:rPr lang="en-US" dirty="0" smtClean="0"/>
              <a:t>Take ownership for addressing failures as soon as possible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201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Write unit tests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 the principles of </a:t>
            </a:r>
            <a:r>
              <a:rPr lang="en-US" dirty="0" smtClean="0">
                <a:solidFill>
                  <a:srgbClr val="0070C0"/>
                </a:solidFill>
              </a:rPr>
              <a:t>Test Pyramids</a:t>
            </a:r>
          </a:p>
          <a:p>
            <a:pPr lvl="1"/>
            <a:r>
              <a:rPr lang="en-US" dirty="0" smtClean="0"/>
              <a:t>Unit Tests &gt; Service Tests &gt; User Interface Tests</a:t>
            </a:r>
          </a:p>
          <a:p>
            <a:pPr lvl="1"/>
            <a:r>
              <a:rPr lang="en-US" dirty="0" smtClean="0"/>
              <a:t>Unit tests should be the largest part of test automation strategy</a:t>
            </a:r>
          </a:p>
          <a:p>
            <a:pPr lvl="1"/>
            <a:r>
              <a:rPr lang="en-US" dirty="0" smtClean="0"/>
              <a:t>User Interface tests should be </a:t>
            </a:r>
            <a:r>
              <a:rPr lang="en-US" dirty="0" smtClean="0"/>
              <a:t>performed sparingly </a:t>
            </a:r>
            <a:r>
              <a:rPr lang="en-US" dirty="0" smtClean="0"/>
              <a:t>because they are expensive, time consuming and sometimes partially redundant</a:t>
            </a:r>
          </a:p>
          <a:p>
            <a:pPr lvl="1"/>
            <a:r>
              <a:rPr lang="en-US" dirty="0" smtClean="0"/>
              <a:t>Service layer tests should not be ignored as it fills the gaps between unit and user interface testing</a:t>
            </a:r>
          </a:p>
          <a:p>
            <a:r>
              <a:rPr lang="en-US" dirty="0" smtClean="0"/>
              <a:t>Practice </a:t>
            </a:r>
            <a:r>
              <a:rPr lang="en-US" dirty="0" smtClean="0">
                <a:solidFill>
                  <a:srgbClr val="0070C0"/>
                </a:solidFill>
              </a:rPr>
              <a:t>Test Driven Development</a:t>
            </a:r>
          </a:p>
          <a:p>
            <a:pPr lvl="1"/>
            <a:r>
              <a:rPr lang="en-US" dirty="0" smtClean="0"/>
              <a:t>Make the goal of </a:t>
            </a:r>
            <a:r>
              <a:rPr lang="en-US" b="1" dirty="0" smtClean="0"/>
              <a:t>100% test coverage </a:t>
            </a:r>
            <a:r>
              <a:rPr lang="en-US" dirty="0" smtClean="0"/>
              <a:t>and write tests first if possible</a:t>
            </a:r>
          </a:p>
          <a:p>
            <a:pPr lvl="1"/>
            <a:r>
              <a:rPr lang="en-US" dirty="0" smtClean="0"/>
              <a:t>Also helps to implement better design and quality code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Automate</a:t>
            </a:r>
            <a:r>
              <a:rPr lang="en-US" dirty="0" smtClean="0"/>
              <a:t> the process for running tests and publishing code coverage reports</a:t>
            </a:r>
          </a:p>
          <a:p>
            <a:pPr lvl="1"/>
            <a:r>
              <a:rPr lang="en-US" dirty="0" smtClean="0"/>
              <a:t>Leverage SonarQube to measure quality health of your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202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Reuse build scripts across IDE and Jenkins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70C0"/>
                </a:solidFill>
              </a:rPr>
              <a:t>Groovy and Gradle </a:t>
            </a:r>
            <a:r>
              <a:rPr lang="en-US" dirty="0" smtClean="0"/>
              <a:t>to reuse code and </a:t>
            </a:r>
            <a:r>
              <a:rPr lang="en-US" dirty="0" smtClean="0"/>
              <a:t>scripts </a:t>
            </a:r>
            <a:r>
              <a:rPr lang="en-US" dirty="0" smtClean="0"/>
              <a:t>across </a:t>
            </a:r>
            <a:r>
              <a:rPr lang="en-US" dirty="0" smtClean="0"/>
              <a:t>an IDE </a:t>
            </a:r>
            <a:r>
              <a:rPr lang="en-US" dirty="0" smtClean="0"/>
              <a:t>and Jenkins</a:t>
            </a:r>
          </a:p>
          <a:p>
            <a:r>
              <a:rPr lang="en-US" dirty="0" smtClean="0"/>
              <a:t>Groovy and Gradle customize, configure, and </a:t>
            </a:r>
            <a:r>
              <a:rPr lang="en-US" dirty="0" smtClean="0"/>
              <a:t>extend the </a:t>
            </a:r>
            <a:r>
              <a:rPr lang="en-US" dirty="0" smtClean="0"/>
              <a:t>build process</a:t>
            </a:r>
          </a:p>
          <a:p>
            <a:r>
              <a:rPr lang="en-US" dirty="0" smtClean="0"/>
              <a:t>Leverage Gradle and Groovy scripts as part of </a:t>
            </a:r>
            <a:r>
              <a:rPr lang="en-US" dirty="0" smtClean="0"/>
              <a:t>the actual </a:t>
            </a:r>
            <a:r>
              <a:rPr lang="en-US" dirty="0" smtClean="0"/>
              <a:t>build</a:t>
            </a:r>
          </a:p>
          <a:p>
            <a:pPr lvl="1"/>
            <a:r>
              <a:rPr lang="en-US" dirty="0" smtClean="0"/>
              <a:t>Gradle is specifically focused on multi-project jobs</a:t>
            </a:r>
          </a:p>
          <a:p>
            <a:pPr lvl="1"/>
            <a:r>
              <a:rPr lang="en-US" dirty="0" smtClean="0"/>
              <a:t>Run scriptler scripts as build steps to reuse them in multiple build jobs easily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203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Discover Templates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Templates to manage multiple jobs with </a:t>
            </a:r>
            <a:r>
              <a:rPr lang="en-US" dirty="0" smtClean="0">
                <a:solidFill>
                  <a:srgbClr val="0070C0"/>
                </a:solidFill>
              </a:rPr>
              <a:t>similar configuration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70C0"/>
                </a:solidFill>
              </a:rPr>
              <a:t>jobs as templates </a:t>
            </a:r>
            <a:r>
              <a:rPr lang="en-US" dirty="0" smtClean="0"/>
              <a:t>for other jobs</a:t>
            </a:r>
          </a:p>
          <a:p>
            <a:pPr lvl="1"/>
            <a:r>
              <a:rPr lang="en-US" dirty="0" smtClean="0"/>
              <a:t>You can create few abstract templates jobs for building, testing and packaging</a:t>
            </a:r>
          </a:p>
          <a:p>
            <a:pPr lvl="1"/>
            <a:r>
              <a:rPr lang="en-US" dirty="0" smtClean="0"/>
              <a:t>Then you can create multiple jobs from these templates for different modules or components or branches 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70C0"/>
                </a:solidFill>
              </a:rPr>
              <a:t>Multi-job builds </a:t>
            </a:r>
            <a:r>
              <a:rPr lang="en-US" dirty="0" smtClean="0"/>
              <a:t>to allow reusability of generic jobs across multiple projects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70C0"/>
                </a:solidFill>
              </a:rPr>
              <a:t>Templated builders </a:t>
            </a:r>
            <a:r>
              <a:rPr lang="en-US" dirty="0" smtClean="0"/>
              <a:t>to simplify common tasks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204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Plugins Effectively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</a:t>
            </a:r>
            <a:r>
              <a:rPr lang="en-US" dirty="0" smtClean="0"/>
              <a:t>strategy is to </a:t>
            </a:r>
            <a:r>
              <a:rPr lang="en-US" b="1" u="sng" dirty="0" smtClean="0"/>
              <a:t>not</a:t>
            </a:r>
            <a:r>
              <a:rPr lang="en-US" dirty="0" smtClean="0"/>
              <a:t> install new plugins or upgrade existing ones if not necessary</a:t>
            </a:r>
          </a:p>
          <a:p>
            <a:r>
              <a:rPr lang="en-US" dirty="0" smtClean="0"/>
              <a:t>Quite a few duplicate plugins with similar features exist, so do your homework before installing plugin</a:t>
            </a:r>
          </a:p>
          <a:p>
            <a:r>
              <a:rPr lang="en-US" dirty="0" smtClean="0"/>
              <a:t>Install one plugin at a time so you can verify your jobs after each install</a:t>
            </a:r>
          </a:p>
          <a:p>
            <a:pPr lvl="1"/>
            <a:r>
              <a:rPr lang="en-US" dirty="0" smtClean="0"/>
              <a:t>Plugins may have compatibility issues with Jenkins as well as with other plugins</a:t>
            </a:r>
          </a:p>
          <a:p>
            <a:r>
              <a:rPr lang="en-US" dirty="0" smtClean="0"/>
              <a:t>Uninstall the plugins if you are not using them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205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http://jenkins-ci.org/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https://wiki.jenkins-ci.org/display/JENKINS/Home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https://wiki.jenkins-ci.org/display/JENKINS/Plugins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https://gradle.org/gradle-and-jenkins/</a:t>
            </a:r>
            <a:endParaRPr lang="en-US" dirty="0" smtClean="0"/>
          </a:p>
          <a:p>
            <a:r>
              <a:rPr lang="en-US" dirty="0" smtClean="0"/>
              <a:t>Jenkins – The Definitive Guide from O’REILLY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206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Continuous Integration with Jenkins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b="1" dirty="0" smtClean="0">
              <a:latin typeface="Century Gothic" pitchFamily="34" charset="0"/>
              <a:ea typeface="宋体" pitchFamily="2" charset="-122"/>
            </a:endParaRPr>
          </a:p>
          <a:p>
            <a:pPr>
              <a:buNone/>
            </a:pPr>
            <a:endParaRPr lang="en-US" altLang="zh-CN" b="1" dirty="0" smtClean="0">
              <a:latin typeface="Century Gothic" pitchFamily="34" charset="0"/>
              <a:ea typeface="宋体" pitchFamily="2" charset="-122"/>
            </a:endParaRPr>
          </a:p>
          <a:p>
            <a:pPr>
              <a:buNone/>
            </a:pPr>
            <a:endParaRPr lang="en-US" altLang="zh-CN" b="1" dirty="0" smtClean="0">
              <a:latin typeface="Century Gothic" pitchFamily="34" charset="0"/>
              <a:ea typeface="宋体" pitchFamily="2" charset="-122"/>
            </a:endParaRPr>
          </a:p>
          <a:p>
            <a:pPr>
              <a:buNone/>
            </a:pPr>
            <a:endParaRPr lang="en-US" altLang="zh-CN" b="1" dirty="0" smtClean="0">
              <a:latin typeface="Century Gothic" pitchFamily="34" charset="0"/>
              <a:ea typeface="宋体" pitchFamily="2" charset="-122"/>
            </a:endParaRPr>
          </a:p>
          <a:p>
            <a:pPr>
              <a:buNone/>
            </a:pPr>
            <a:endParaRPr lang="en-US" altLang="zh-CN" b="1" dirty="0" smtClean="0">
              <a:latin typeface="Century Gothic" pitchFamily="34" charset="0"/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4400" b="1" dirty="0" smtClean="0">
                <a:latin typeface="Century Gothic" pitchFamily="34" charset="0"/>
                <a:ea typeface="宋体" pitchFamily="2" charset="-122"/>
              </a:rPr>
              <a:t>Q &amp;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207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Continuous Integration with Jenkins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b="1" dirty="0" smtClean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CA" b="1" dirty="0" smtClean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CA" b="1" dirty="0" smtClean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CA" b="1" dirty="0" smtClean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CA" b="1" dirty="0" smtClean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CA" b="1" dirty="0" smtClean="0">
                <a:cs typeface="Courier New" panose="02070309020205020404" pitchFamily="49" charset="0"/>
              </a:rPr>
              <a:t>Thank you!</a:t>
            </a:r>
            <a:endParaRPr lang="en-CA" b="1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208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State of the Jenkins Community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Largest install base of any open source continuous integration and delivery platform</a:t>
            </a:r>
          </a:p>
          <a:p>
            <a:r>
              <a:rPr lang="en-US" dirty="0" smtClean="0"/>
              <a:t>More than </a:t>
            </a:r>
            <a:r>
              <a:rPr lang="en-US" dirty="0" smtClean="0">
                <a:solidFill>
                  <a:srgbClr val="0070C0"/>
                </a:solidFill>
              </a:rPr>
              <a:t>100K active users </a:t>
            </a:r>
            <a:r>
              <a:rPr lang="en-US" dirty="0" smtClean="0"/>
              <a:t>in open source Jenkins CI project</a:t>
            </a:r>
          </a:p>
          <a:p>
            <a:r>
              <a:rPr lang="en-US" dirty="0" smtClean="0"/>
              <a:t>Community contributed with more than </a:t>
            </a:r>
            <a:r>
              <a:rPr lang="en-US" dirty="0" smtClean="0">
                <a:solidFill>
                  <a:srgbClr val="0070C0"/>
                </a:solidFill>
              </a:rPr>
              <a:t>1000 plugins</a:t>
            </a:r>
          </a:p>
          <a:p>
            <a:r>
              <a:rPr lang="en-US" dirty="0" smtClean="0"/>
              <a:t>Over 1000+ public repositories on GitHub and strong commit activity</a:t>
            </a:r>
          </a:p>
          <a:p>
            <a:r>
              <a:rPr lang="en-US" dirty="0" smtClean="0"/>
              <a:t>Quick feedback with addressing bugs and issues</a:t>
            </a:r>
          </a:p>
          <a:p>
            <a:r>
              <a:rPr lang="en-US" dirty="0" smtClean="0"/>
              <a:t>Get answer on any questions from Jenkins user mailing list and Stackoverflow</a:t>
            </a:r>
          </a:p>
          <a:p>
            <a:pPr lvl="1"/>
            <a:r>
              <a:rPr lang="en-US" dirty="0" smtClean="0"/>
              <a:t>Chances are  other people have had your question and may have a solution</a:t>
            </a:r>
          </a:p>
          <a:p>
            <a:r>
              <a:rPr lang="en-US" dirty="0" smtClean="0"/>
              <a:t>Learn more about Jenkins at </a:t>
            </a:r>
            <a:r>
              <a:rPr lang="en-US" dirty="0" smtClean="0">
                <a:hlinkClick r:id="rId3"/>
              </a:rPr>
              <a:t>http://jenkins-ci.org/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Total Jenkins Installations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0967" y="1426286"/>
            <a:ext cx="6121542" cy="511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72359" y="908410"/>
            <a:ext cx="801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stats can be found at - http://stats.jenkins-ci.org/jenkins-stats/svg/svgs.html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InfoQ CI Survery 2014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73629" y="1009650"/>
            <a:ext cx="6770914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24607" y="6356350"/>
            <a:ext cx="673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Ref: https://jenkins-ci.org/blog/2014/04/11/infoq-ci-survey-2014</a:t>
            </a:r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Jenkins Very Active GitHub Repository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49338" y="1312377"/>
            <a:ext cx="7637462" cy="451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Installing and Running Jenkins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Installing Jenkins</a:t>
            </a:r>
          </a:p>
          <a:p>
            <a:pPr lvl="1"/>
            <a:r>
              <a:rPr lang="en-US" dirty="0" smtClean="0"/>
              <a:t>Installing Jenkins from the jar File</a:t>
            </a:r>
          </a:p>
          <a:p>
            <a:pPr lvl="1"/>
            <a:r>
              <a:rPr lang="en-US" dirty="0" smtClean="0"/>
              <a:t>Installing Jenkins in a Servlet Container </a:t>
            </a:r>
          </a:p>
          <a:p>
            <a:pPr lvl="1"/>
            <a:r>
              <a:rPr lang="en-US" dirty="0" smtClean="0"/>
              <a:t>Installing Jenkins using Platform Specific Installer </a:t>
            </a:r>
          </a:p>
          <a:p>
            <a:r>
              <a:rPr lang="en-US" dirty="0" smtClean="0"/>
              <a:t>Setup Security</a:t>
            </a:r>
          </a:p>
          <a:p>
            <a:r>
              <a:rPr lang="en-US" dirty="0" smtClean="0"/>
              <a:t>Email and Version Control</a:t>
            </a:r>
          </a:p>
          <a:p>
            <a:r>
              <a:rPr lang="en-US" dirty="0" smtClean="0"/>
              <a:t>Master/Slave Configurations</a:t>
            </a:r>
          </a:p>
          <a:p>
            <a:r>
              <a:rPr lang="en-US" dirty="0" smtClean="0"/>
              <a:t>Lab 1 : Install and Configure Jenkins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Installing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Easy to install </a:t>
            </a:r>
            <a:r>
              <a:rPr lang="en-US" dirty="0" smtClean="0"/>
              <a:t>on different operating systems</a:t>
            </a:r>
          </a:p>
          <a:p>
            <a:r>
              <a:rPr lang="en-US" dirty="0" smtClean="0"/>
              <a:t>Also available as installer or native package</a:t>
            </a:r>
          </a:p>
          <a:p>
            <a:r>
              <a:rPr lang="en-US" dirty="0" smtClean="0"/>
              <a:t>Couple of options for installing Jenkins</a:t>
            </a:r>
          </a:p>
          <a:p>
            <a:pPr lvl="1"/>
            <a:r>
              <a:rPr lang="en-US" dirty="0" smtClean="0"/>
              <a:t>Run as standalone application by launching with java -jar</a:t>
            </a:r>
          </a:p>
          <a:p>
            <a:pPr lvl="1"/>
            <a:r>
              <a:rPr lang="en-US" dirty="0" smtClean="0"/>
              <a:t>Deployed on Servlet Container</a:t>
            </a:r>
          </a:p>
          <a:p>
            <a:pPr lvl="1"/>
            <a:r>
              <a:rPr lang="en-US" dirty="0" smtClean="0"/>
              <a:t>Use platform specific package or installer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Java is the only </a:t>
            </a:r>
            <a:r>
              <a:rPr lang="en-US" dirty="0" smtClean="0"/>
              <a:t>requirement for installing Jenkins</a:t>
            </a:r>
          </a:p>
          <a:p>
            <a:pPr lvl="1"/>
            <a:r>
              <a:rPr lang="en-US" dirty="0" smtClean="0"/>
              <a:t>Install latest Java</a:t>
            </a:r>
          </a:p>
          <a:p>
            <a:pPr lvl="1"/>
            <a:r>
              <a:rPr lang="en-US" dirty="0" smtClean="0"/>
              <a:t>Set JAVA_HOME environment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 Jenkins - https://jenkins-ci.org/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49338" y="1044613"/>
            <a:ext cx="7637462" cy="500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Running Jenkins from the jar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23445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Download latest and greatest WAR from jenkins-ci.org</a:t>
            </a:r>
          </a:p>
          <a:p>
            <a:r>
              <a:rPr lang="en-US" dirty="0" smtClean="0"/>
              <a:t>Copy jenkins.war into the appropriate folder</a:t>
            </a:r>
          </a:p>
          <a:p>
            <a:r>
              <a:rPr lang="en-US" dirty="0" smtClean="0"/>
              <a:t>Open command prompt and execute the following command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java –jar jenkins.war </a:t>
            </a:r>
          </a:p>
          <a:p>
            <a:r>
              <a:rPr lang="en-US" dirty="0" smtClean="0"/>
              <a:t>It uses Jetty to run Jenkins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8961" y="3840047"/>
            <a:ext cx="6886210" cy="121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Day 2: Sessions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remaining Materials from Day 1</a:t>
            </a:r>
          </a:p>
          <a:p>
            <a:r>
              <a:rPr lang="en-US" dirty="0" smtClean="0"/>
              <a:t>SonarQube Plugin</a:t>
            </a:r>
          </a:p>
          <a:p>
            <a:pPr lvl="1"/>
            <a:r>
              <a:rPr lang="en-US" dirty="0" smtClean="0"/>
              <a:t>Lab 4 : Generate first SonarQube report using Jenkins</a:t>
            </a:r>
          </a:p>
          <a:p>
            <a:r>
              <a:rPr lang="en-US" dirty="0" smtClean="0"/>
              <a:t>Advanced Jenkins</a:t>
            </a:r>
          </a:p>
          <a:p>
            <a:pPr lvl="1"/>
            <a:r>
              <a:rPr lang="en-US" dirty="0" smtClean="0"/>
              <a:t>Lab 5 : Configure distributed builds using Master/Slave configuration</a:t>
            </a:r>
          </a:p>
          <a:p>
            <a:pPr lvl="1"/>
            <a:r>
              <a:rPr lang="en-US" dirty="0" smtClean="0"/>
              <a:t>Lab 6 : Build your first pipeline with Jenkins</a:t>
            </a:r>
          </a:p>
          <a:p>
            <a:r>
              <a:rPr lang="en-US" dirty="0" smtClean="0"/>
              <a:t>Best Practices for Jenkins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Q &amp;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Installing Jenkins in a Servlet Container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Tomcat and Jetty </a:t>
            </a:r>
            <a:r>
              <a:rPr lang="en-US" dirty="0" smtClean="0"/>
              <a:t>are most popular containers for Jenkins</a:t>
            </a:r>
          </a:p>
          <a:p>
            <a:pPr lvl="1"/>
            <a:r>
              <a:rPr lang="en-US" dirty="0" smtClean="0"/>
              <a:t>Install  Tomcat at appropriate folder</a:t>
            </a:r>
          </a:p>
          <a:p>
            <a:pPr lvl="1"/>
            <a:r>
              <a:rPr lang="en-US" dirty="0" smtClean="0"/>
              <a:t>Simply copy jenkins.war to $TOMCAT_HOME/webapps folder</a:t>
            </a:r>
          </a:p>
          <a:p>
            <a:r>
              <a:rPr lang="en-US" dirty="0" smtClean="0"/>
              <a:t>You can install Jenkins on any other Servlet Containers </a:t>
            </a:r>
          </a:p>
          <a:p>
            <a:r>
              <a:rPr lang="en-US" dirty="0" smtClean="0"/>
              <a:t>However some containers may required minor configuration changes to work with Jenkins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rgbClr val="394D58"/>
                </a:solidFill>
                <a:latin typeface="+mj-lt"/>
              </a:rPr>
              <a:t>Installing Jenkins using Platform Specific Installer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Installer and Native packages are available for popular Operating Systems such as Windows, Mac OS X and major Linux distributions</a:t>
            </a:r>
          </a:p>
          <a:p>
            <a:r>
              <a:rPr lang="en-US" dirty="0" smtClean="0"/>
              <a:t>Windows Installer comes as ZIP file containing MSI package for Jenkins</a:t>
            </a:r>
          </a:p>
          <a:p>
            <a:pPr lvl="1"/>
            <a:r>
              <a:rPr lang="en-US" dirty="0" smtClean="0"/>
              <a:t>Unzip the ZIP file</a:t>
            </a:r>
          </a:p>
          <a:p>
            <a:pPr lvl="1"/>
            <a:r>
              <a:rPr lang="en-US" dirty="0" smtClean="0"/>
              <a:t>Run jenkins.x.x msi installer</a:t>
            </a:r>
          </a:p>
          <a:p>
            <a:pPr lvl="1"/>
            <a:r>
              <a:rPr lang="en-US" dirty="0" smtClean="0"/>
              <a:t>Installer will create Windows service to start and stop Jenkins</a:t>
            </a:r>
          </a:p>
          <a:p>
            <a:r>
              <a:rPr lang="en-US" dirty="0" smtClean="0"/>
              <a:t>MSI installer comes with a bundled JRE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Verify Jenkins on the browser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167655"/>
          </a:xfrm>
        </p:spPr>
        <p:txBody>
          <a:bodyPr/>
          <a:lstStyle/>
          <a:p>
            <a:r>
              <a:rPr lang="en-US" dirty="0" smtClean="0"/>
              <a:t>Verify Jenkins by pointing your browser to </a:t>
            </a:r>
            <a:r>
              <a:rPr lang="en-US" dirty="0" smtClean="0">
                <a:hlinkClick r:id="rId3"/>
              </a:rPr>
              <a:t>http://localhost:8080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lum bright="-15000"/>
          </a:blip>
          <a:srcRect/>
          <a:stretch>
            <a:fillRect/>
          </a:stretch>
        </p:blipFill>
        <p:spPr bwMode="auto">
          <a:xfrm>
            <a:off x="1112837" y="2177143"/>
            <a:ext cx="7573963" cy="454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 Jenkins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All in one configuration dashboard </a:t>
            </a:r>
            <a:r>
              <a:rPr lang="en-US" dirty="0" smtClean="0"/>
              <a:t>for managing Jenkins</a:t>
            </a:r>
          </a:p>
          <a:p>
            <a:r>
              <a:rPr lang="en-US" dirty="0" smtClean="0"/>
              <a:t>Configure JDKS, Ant, Maven, Security, Email and Version Controls</a:t>
            </a:r>
          </a:p>
          <a:p>
            <a:r>
              <a:rPr lang="en-US" dirty="0" smtClean="0"/>
              <a:t>Install new plugins and update any existing plugins</a:t>
            </a:r>
          </a:p>
          <a:p>
            <a:pPr lvl="1"/>
            <a:r>
              <a:rPr lang="en-US" dirty="0" smtClean="0"/>
              <a:t>Will review Gradle and Git plugins in this section</a:t>
            </a:r>
          </a:p>
          <a:p>
            <a:r>
              <a:rPr lang="en-US" dirty="0" smtClean="0"/>
              <a:t>Configure parallel and distributed builds</a:t>
            </a:r>
          </a:p>
          <a:p>
            <a:r>
              <a:rPr lang="en-US" dirty="0" smtClean="0"/>
              <a:t>Reload configuration from disk (xml files)</a:t>
            </a:r>
          </a:p>
          <a:p>
            <a:r>
              <a:rPr lang="en-US" dirty="0" smtClean="0"/>
              <a:t>Lists Java System properties and system environment variables</a:t>
            </a:r>
          </a:p>
          <a:p>
            <a:r>
              <a:rPr lang="en-US" dirty="0" smtClean="0"/>
              <a:t>View Jenkins logs and statistics in real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 Jenkins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15000"/>
          </a:blip>
          <a:srcRect/>
          <a:stretch>
            <a:fillRect/>
          </a:stretch>
        </p:blipFill>
        <p:spPr bwMode="auto">
          <a:xfrm>
            <a:off x="1049337" y="1047749"/>
            <a:ext cx="7943681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1049337" y="2057400"/>
            <a:ext cx="1227138" cy="4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Configure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849640" y="2438400"/>
            <a:ext cx="7637462" cy="316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1177159" y="3489434"/>
            <a:ext cx="2291255" cy="5044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9640" y="1093075"/>
            <a:ext cx="7837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Clicking on Configure System link, Jenkins will redirect you to another configuration page where you can configure global settings such as  JDK, Maven,  Ant,  Git  and  Gradle.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Configure JDK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000287"/>
          </a:xfrm>
        </p:spPr>
        <p:txBody>
          <a:bodyPr/>
          <a:lstStyle/>
          <a:p>
            <a:r>
              <a:rPr lang="en-US" dirty="0" smtClean="0"/>
              <a:t>Just provide JDK name and path to Java home folder</a:t>
            </a:r>
          </a:p>
          <a:p>
            <a:pPr lvl="1"/>
            <a:r>
              <a:rPr lang="en-US" dirty="0" smtClean="0"/>
              <a:t>You can have multiple JDKs listed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lum bright="-15000"/>
          </a:blip>
          <a:srcRect/>
          <a:stretch>
            <a:fillRect/>
          </a:stretch>
        </p:blipFill>
        <p:spPr bwMode="auto">
          <a:xfrm>
            <a:off x="1024177" y="2286000"/>
            <a:ext cx="7872216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Configure Maven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15000"/>
          </a:blip>
          <a:srcRect/>
          <a:stretch>
            <a:fillRect/>
          </a:stretch>
        </p:blipFill>
        <p:spPr bwMode="auto">
          <a:xfrm>
            <a:off x="839787" y="1833563"/>
            <a:ext cx="8071409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flipV="1">
            <a:off x="5248275" y="1496199"/>
            <a:ext cx="990600" cy="1037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72101" y="849868"/>
            <a:ext cx="353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Specify Maven installation folder or install from website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09776" y="4772025"/>
            <a:ext cx="91440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86124" y="5524500"/>
            <a:ext cx="473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MAVEN_OPTS  such as memory size or different location for Local Maven Repository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Gradle Jenkins Plugin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3606055"/>
          </a:xfrm>
        </p:spPr>
        <p:txBody>
          <a:bodyPr>
            <a:normAutofit/>
          </a:bodyPr>
          <a:lstStyle/>
          <a:p>
            <a:r>
              <a:rPr lang="en-US" dirty="0" smtClean="0"/>
              <a:t>Install Gradle plugin using </a:t>
            </a:r>
            <a:r>
              <a:rPr lang="en-US" dirty="0" smtClean="0">
                <a:solidFill>
                  <a:srgbClr val="394D58"/>
                </a:solidFill>
              </a:rPr>
              <a:t>Manage Plugins link</a:t>
            </a:r>
          </a:p>
          <a:p>
            <a:pPr lvl="1"/>
            <a:r>
              <a:rPr lang="en-US" dirty="0" smtClean="0"/>
              <a:t>Click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 Jenkins </a:t>
            </a:r>
            <a:r>
              <a:rPr lang="en-US" dirty="0" smtClean="0">
                <a:cs typeface="Courier New" pitchFamily="49" charset="0"/>
              </a:rPr>
              <a:t>button </a:t>
            </a:r>
            <a:r>
              <a:rPr lang="en-US" dirty="0" smtClean="0"/>
              <a:t>on Jenkins vertical navigation</a:t>
            </a:r>
          </a:p>
          <a:p>
            <a:pPr lvl="1"/>
            <a:r>
              <a:rPr lang="en-US" dirty="0" smtClean="0"/>
              <a:t>Then click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 Plugins link</a:t>
            </a:r>
          </a:p>
          <a:p>
            <a:pPr lvl="1"/>
            <a:r>
              <a:rPr lang="en-US" dirty="0" smtClean="0"/>
              <a:t>Next click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Available tab </a:t>
            </a:r>
            <a:r>
              <a:rPr lang="en-US" dirty="0" smtClean="0"/>
              <a:t>and search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Gradle</a:t>
            </a:r>
          </a:p>
          <a:p>
            <a:pPr lvl="1"/>
            <a:r>
              <a:rPr lang="en-US" dirty="0" smtClean="0"/>
              <a:t>Select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Gradle plugin </a:t>
            </a:r>
            <a:r>
              <a:rPr lang="en-US" dirty="0" smtClean="0"/>
              <a:t>and click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Install without restart</a:t>
            </a:r>
            <a:r>
              <a:rPr lang="en-US" dirty="0" smtClean="0"/>
              <a:t> button</a:t>
            </a:r>
          </a:p>
          <a:p>
            <a:r>
              <a:rPr lang="en-US" dirty="0" smtClean="0"/>
              <a:t>After the installation, you will able to see Gradle plugin under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Installed</a:t>
            </a:r>
            <a:r>
              <a:rPr lang="en-US" dirty="0" smtClean="0">
                <a:cs typeface="Courier New" pitchFamily="49" charset="0"/>
              </a:rPr>
              <a:t> tab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lum bright="-15000"/>
          </a:blip>
          <a:srcRect/>
          <a:stretch>
            <a:fillRect/>
          </a:stretch>
        </p:blipFill>
        <p:spPr bwMode="auto">
          <a:xfrm>
            <a:off x="1048564" y="4876800"/>
            <a:ext cx="7807583" cy="125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Gradle Configuration Section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7"/>
            <a:ext cx="7638236" cy="3192861"/>
          </a:xfrm>
        </p:spPr>
        <p:txBody>
          <a:bodyPr>
            <a:normAutofit/>
          </a:bodyPr>
          <a:lstStyle/>
          <a:p>
            <a:r>
              <a:rPr lang="en-US" dirty="0" smtClean="0"/>
              <a:t>The next thing is to configure Gradle to use in Jenkins job</a:t>
            </a:r>
          </a:p>
          <a:p>
            <a:pPr lvl="1"/>
            <a:r>
              <a:rPr lang="en-US" dirty="0" smtClean="0"/>
              <a:t>Either you can install Gradle locally or you can have it installed automatically by Jenkins plugin</a:t>
            </a:r>
          </a:p>
          <a:p>
            <a:r>
              <a:rPr lang="en-US" dirty="0" smtClean="0"/>
              <a:t>Click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Manage Jenkins link</a:t>
            </a:r>
            <a:r>
              <a:rPr lang="en-US" dirty="0" smtClean="0"/>
              <a:t> on the dashboard and then click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Configure System </a:t>
            </a:r>
            <a:r>
              <a:rPr lang="en-US" dirty="0" smtClean="0">
                <a:cs typeface="Courier New" pitchFamily="49" charset="0"/>
              </a:rPr>
              <a:t>link</a:t>
            </a:r>
          </a:p>
          <a:p>
            <a:r>
              <a:rPr lang="en-US" dirty="0" smtClean="0"/>
              <a:t>Navigate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Gradle section </a:t>
            </a:r>
            <a:r>
              <a:rPr lang="en-US" dirty="0" smtClean="0"/>
              <a:t>on the page and click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 Gradle </a:t>
            </a:r>
            <a:r>
              <a:rPr lang="en-US" dirty="0" smtClean="0"/>
              <a:t>button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15000"/>
          </a:blip>
          <a:srcRect/>
          <a:stretch>
            <a:fillRect/>
          </a:stretch>
        </p:blipFill>
        <p:spPr bwMode="auto">
          <a:xfrm>
            <a:off x="1048564" y="4680857"/>
            <a:ext cx="7898913" cy="167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Introducing Continuous Integration and Jenkins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Upgrade Jenkins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Upgrading Jenkins is pretty easy</a:t>
            </a:r>
          </a:p>
          <a:p>
            <a:pPr lvl="1"/>
            <a:r>
              <a:rPr lang="en-US" dirty="0" smtClean="0"/>
              <a:t>Just replace your local jenkins.war with new version and restart Jenkins</a:t>
            </a:r>
          </a:p>
          <a:p>
            <a:pPr lvl="1"/>
            <a:r>
              <a:rPr lang="en-US" dirty="0" smtClean="0"/>
              <a:t>Can upgrade Jenkins installation directly from web interface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Don’t forget to backup Jenkins </a:t>
            </a:r>
            <a:r>
              <a:rPr lang="en-US" dirty="0" smtClean="0"/>
              <a:t>before upgrading…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Restart Jenkins using Web Interface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to restart Jenkins, go to /safeRestart or /restart</a:t>
            </a:r>
          </a:p>
          <a:p>
            <a:pPr lvl="1"/>
            <a:r>
              <a:rPr lang="en-US" dirty="0" smtClean="0"/>
              <a:t>This option will not work if  you are installing Jenkins with java -jar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safeRestart</a:t>
            </a:r>
            <a:r>
              <a:rPr lang="en-US" dirty="0" smtClean="0"/>
              <a:t> will restart Jenkins after the current builds have completed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  <a:hlinkClick r:id="rId3"/>
              </a:rPr>
              <a:t>http://localhost:8080/safeRestart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restart</a:t>
            </a:r>
            <a:r>
              <a:rPr lang="en-US" dirty="0" smtClean="0"/>
              <a:t> will force a restart without waiting for jobs to complete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  <a:hlinkClick r:id="rId4"/>
              </a:rPr>
              <a:t>http://localhost:8080/restart</a:t>
            </a:r>
            <a:endParaRPr lang="en-US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Jenkins</a:t>
            </a:r>
          </a:p>
          <a:p>
            <a:pPr lvl="1"/>
            <a:r>
              <a:rPr lang="en-US" dirty="0" smtClean="0"/>
              <a:t>Installing Jenkins from the jar File</a:t>
            </a:r>
          </a:p>
          <a:p>
            <a:pPr lvl="1"/>
            <a:r>
              <a:rPr lang="en-US" dirty="0" smtClean="0"/>
              <a:t>Installing Jenkins in a Servlet Container </a:t>
            </a:r>
          </a:p>
          <a:p>
            <a:pPr lvl="1"/>
            <a:r>
              <a:rPr lang="en-US" dirty="0" smtClean="0"/>
              <a:t>Installing Jenkins using Platform Specific Installer </a:t>
            </a:r>
          </a:p>
          <a:p>
            <a:r>
              <a:rPr lang="en-US" sz="3600" b="1" dirty="0" smtClean="0"/>
              <a:t>Setup Security</a:t>
            </a:r>
          </a:p>
          <a:p>
            <a:r>
              <a:rPr lang="en-US" dirty="0" smtClean="0"/>
              <a:t>Email and Version Control</a:t>
            </a:r>
          </a:p>
          <a:p>
            <a:r>
              <a:rPr lang="en-US" dirty="0" smtClean="0"/>
              <a:t>Master/Slave Configurations</a:t>
            </a:r>
          </a:p>
          <a:p>
            <a:r>
              <a:rPr lang="en-US" dirty="0" smtClean="0"/>
              <a:t>Lab 1 : Install and Configure Jenkins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Setup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Security enabled by default</a:t>
            </a:r>
          </a:p>
          <a:p>
            <a:r>
              <a:rPr lang="en-US" dirty="0" smtClean="0"/>
              <a:t>Highly recommended to have Security enabled for your Jenkins configuration</a:t>
            </a:r>
          </a:p>
          <a:p>
            <a:r>
              <a:rPr lang="en-US" dirty="0" smtClean="0"/>
              <a:t>Two Important Security Features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Security Realms </a:t>
            </a:r>
          </a:p>
          <a:p>
            <a:pPr lvl="2"/>
            <a:r>
              <a:rPr lang="en-US" dirty="0" smtClean="0"/>
              <a:t>Determines users and their passwords </a:t>
            </a:r>
          </a:p>
          <a:p>
            <a:pPr lvl="2"/>
            <a:r>
              <a:rPr lang="en-US" dirty="0" smtClean="0"/>
              <a:t>What groups the users belong to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Authorization Strategy </a:t>
            </a:r>
          </a:p>
          <a:p>
            <a:pPr lvl="2"/>
            <a:r>
              <a:rPr lang="en-US" dirty="0" smtClean="0"/>
              <a:t>Who has access to what </a:t>
            </a:r>
          </a:p>
          <a:p>
            <a:pPr lvl="2"/>
            <a:r>
              <a:rPr lang="en-US" dirty="0" smtClean="0"/>
              <a:t>what users can do once they are logged 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 Configuration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lum bright="-15000"/>
          </a:blip>
          <a:srcRect/>
          <a:stretch>
            <a:fillRect/>
          </a:stretch>
        </p:blipFill>
        <p:spPr bwMode="auto">
          <a:xfrm>
            <a:off x="936171" y="968829"/>
            <a:ext cx="7955417" cy="57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1621971" y="1665514"/>
            <a:ext cx="1447800" cy="293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5236029" y="2590800"/>
            <a:ext cx="359228" cy="87085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6302829" y="3690257"/>
            <a:ext cx="435428" cy="117565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 Realms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Jenkins users and establish user authentication methods</a:t>
            </a:r>
          </a:p>
          <a:p>
            <a:r>
              <a:rPr lang="en-US" dirty="0" smtClean="0"/>
              <a:t>Few options for user authentication methods</a:t>
            </a:r>
          </a:p>
          <a:p>
            <a:pPr lvl="1"/>
            <a:r>
              <a:rPr lang="en-US" dirty="0" smtClean="0"/>
              <a:t>Jenkin’s Built-in User Database</a:t>
            </a:r>
          </a:p>
          <a:p>
            <a:pPr lvl="1"/>
            <a:r>
              <a:rPr lang="en-US" dirty="0" smtClean="0"/>
              <a:t>Using an Active Directory</a:t>
            </a:r>
          </a:p>
          <a:p>
            <a:pPr lvl="1"/>
            <a:r>
              <a:rPr lang="en-US" dirty="0" smtClean="0"/>
              <a:t>Using Unix User and Groups</a:t>
            </a:r>
          </a:p>
          <a:p>
            <a:pPr lvl="1"/>
            <a:r>
              <a:rPr lang="en-US" dirty="0" smtClean="0"/>
              <a:t>Delegating to the Servlet Container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Jenkins Built-In User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and most popular authentication method for Jenkin’s users</a:t>
            </a:r>
          </a:p>
          <a:p>
            <a:pPr lvl="1"/>
            <a:r>
              <a:rPr lang="en-US" dirty="0" smtClean="0"/>
              <a:t>Very little configuration is required</a:t>
            </a:r>
          </a:p>
          <a:p>
            <a:r>
              <a:rPr lang="en-US" dirty="0" smtClean="0"/>
              <a:t>Jenkins maintains its own user database</a:t>
            </a:r>
          </a:p>
          <a:p>
            <a:r>
              <a:rPr lang="en-US" dirty="0" smtClean="0"/>
              <a:t>Users can sign up for their own accounts</a:t>
            </a:r>
          </a:p>
          <a:p>
            <a:r>
              <a:rPr lang="en-US" dirty="0" smtClean="0"/>
              <a:t>Administrator can decide what these users are allowed to do</a:t>
            </a:r>
          </a:p>
          <a:p>
            <a:r>
              <a:rPr lang="en-US" dirty="0" smtClean="0"/>
              <a:t>Adds all SCM users automatically to this internal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enable Jenkins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352712"/>
          </a:xfrm>
        </p:spPr>
        <p:txBody>
          <a:bodyPr/>
          <a:lstStyle/>
          <a:p>
            <a:r>
              <a:rPr lang="en-US" dirty="0" smtClean="0"/>
              <a:t>Click Enable Security</a:t>
            </a:r>
          </a:p>
          <a:p>
            <a:r>
              <a:rPr lang="en-US" dirty="0" smtClean="0"/>
              <a:t>Click on Jenkins’ own user database option</a:t>
            </a:r>
          </a:p>
          <a:p>
            <a:r>
              <a:rPr lang="en-US" dirty="0" smtClean="0"/>
              <a:t>Then click on Allows users to sign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15000"/>
          </a:blip>
          <a:srcRect/>
          <a:stretch>
            <a:fillRect/>
          </a:stretch>
        </p:blipFill>
        <p:spPr bwMode="auto">
          <a:xfrm>
            <a:off x="2721429" y="2895600"/>
            <a:ext cx="3494314" cy="204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2721429" y="3548743"/>
            <a:ext cx="3494314" cy="1208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View and Manage Users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851338"/>
            <a:ext cx="7638236" cy="825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By clicking on People item on dashboard, you can see list of all users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9857" y="3957329"/>
            <a:ext cx="8196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By clicking Manage Users link in Jenkins configuration page, you can configure users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1571625"/>
            <a:ext cx="6890657" cy="224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lum bright="-15000"/>
          </a:blip>
          <a:srcRect/>
          <a:stretch>
            <a:fillRect/>
          </a:stretch>
        </p:blipFill>
        <p:spPr bwMode="auto">
          <a:xfrm>
            <a:off x="1048564" y="4788326"/>
            <a:ext cx="7910379" cy="193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Authorization (In Global Security Configuration)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605696"/>
          </a:xfrm>
        </p:spPr>
        <p:txBody>
          <a:bodyPr/>
          <a:lstStyle/>
          <a:p>
            <a:r>
              <a:rPr lang="en-US" dirty="0" smtClean="0"/>
              <a:t>Identify what users are allowed to do once authenticated</a:t>
            </a:r>
          </a:p>
          <a:p>
            <a:r>
              <a:rPr lang="en-US" dirty="0" smtClean="0"/>
              <a:t>Offers different strategies for most precise control </a:t>
            </a:r>
          </a:p>
          <a:p>
            <a:r>
              <a:rPr lang="en-US" dirty="0" smtClean="0"/>
              <a:t>Matrix-based Security is a more sophisticated approach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408176" y="2615184"/>
            <a:ext cx="6327648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Agile Development</a:t>
            </a:r>
          </a:p>
          <a:p>
            <a:r>
              <a:rPr lang="en-US" dirty="0" smtClean="0"/>
              <a:t>Continuous Integration versus </a:t>
            </a:r>
          </a:p>
          <a:p>
            <a:pPr>
              <a:buNone/>
            </a:pPr>
            <a:r>
              <a:rPr lang="en-US" dirty="0" smtClean="0"/>
              <a:t>	Continuous Delivery versus </a:t>
            </a:r>
          </a:p>
          <a:p>
            <a:pPr>
              <a:buNone/>
            </a:pPr>
            <a:r>
              <a:rPr lang="en-US" dirty="0" smtClean="0"/>
              <a:t>	Continuous Deployment</a:t>
            </a:r>
          </a:p>
          <a:p>
            <a:r>
              <a:rPr lang="en-US" dirty="0" smtClean="0"/>
              <a:t>History of Jenkins</a:t>
            </a:r>
          </a:p>
          <a:p>
            <a:r>
              <a:rPr lang="en-US" dirty="0" smtClean="0"/>
              <a:t>State of the Jenkins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Matrix-based 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648112"/>
          </a:xfrm>
        </p:spPr>
        <p:txBody>
          <a:bodyPr/>
          <a:lstStyle/>
          <a:p>
            <a:r>
              <a:rPr lang="en-US" dirty="0" smtClean="0"/>
              <a:t>Role-based approach - Different users will be created with different access</a:t>
            </a:r>
          </a:p>
          <a:p>
            <a:r>
              <a:rPr lang="en-US" dirty="0" smtClean="0"/>
              <a:t>First to create an administrator user with all access</a:t>
            </a:r>
          </a:p>
          <a:p>
            <a:r>
              <a:rPr lang="en-US" dirty="0" smtClean="0"/>
              <a:t>Give the Anonymous user only  Read access</a:t>
            </a:r>
          </a:p>
          <a:p>
            <a:r>
              <a:rPr lang="en-US" dirty="0" smtClean="0"/>
              <a:t> Add other users and grant them necessary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3923620"/>
            <a:ext cx="688816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Overall </a:t>
            </a:r>
          </a:p>
          <a:p>
            <a:pPr lvl="1"/>
            <a:r>
              <a:rPr lang="en-US" dirty="0" smtClean="0"/>
              <a:t>Administer access</a:t>
            </a:r>
          </a:p>
          <a:p>
            <a:pPr lvl="1"/>
            <a:r>
              <a:rPr lang="en-US" dirty="0" smtClean="0"/>
              <a:t>Run groovy scripts</a:t>
            </a:r>
          </a:p>
          <a:p>
            <a:pPr lvl="1"/>
            <a:r>
              <a:rPr lang="en-US" dirty="0" smtClean="0"/>
              <a:t>Upload plugins or configure update center</a:t>
            </a:r>
          </a:p>
          <a:p>
            <a:r>
              <a:rPr lang="en-US" dirty="0" smtClean="0"/>
              <a:t>Job</a:t>
            </a:r>
          </a:p>
          <a:p>
            <a:pPr lvl="1"/>
            <a:r>
              <a:rPr lang="en-US" dirty="0" smtClean="0"/>
              <a:t>Create, Delete and Configure Jobs</a:t>
            </a:r>
          </a:p>
          <a:p>
            <a:pPr lvl="1"/>
            <a:r>
              <a:rPr lang="en-US" dirty="0" smtClean="0"/>
              <a:t>Start a new build or Cancel a running build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Create, Delete and Configure views</a:t>
            </a:r>
          </a:p>
          <a:p>
            <a:r>
              <a:rPr lang="en-US" dirty="0" smtClean="0"/>
              <a:t>SCM</a:t>
            </a:r>
          </a:p>
          <a:p>
            <a:pPr lvl="1"/>
            <a:r>
              <a:rPr lang="en-US" dirty="0" smtClean="0"/>
              <a:t>Create a new tag in source code repository for any build</a:t>
            </a:r>
          </a:p>
          <a:p>
            <a:r>
              <a:rPr lang="en-US" dirty="0" smtClean="0"/>
              <a:t>Slave</a:t>
            </a:r>
          </a:p>
          <a:p>
            <a:pPr lvl="1"/>
            <a:r>
              <a:rPr lang="en-US" dirty="0" smtClean="0"/>
              <a:t>Create, Delete and Configure slaves</a:t>
            </a:r>
          </a:p>
          <a:p>
            <a:pPr lvl="1"/>
            <a:r>
              <a:rPr lang="en-US" dirty="0" smtClean="0"/>
              <a:t>Connect or Disconnect slaves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Jenkins</a:t>
            </a:r>
          </a:p>
          <a:p>
            <a:pPr lvl="1"/>
            <a:r>
              <a:rPr lang="en-US" dirty="0" smtClean="0"/>
              <a:t>Installing Jenkins from the jar File</a:t>
            </a:r>
          </a:p>
          <a:p>
            <a:pPr lvl="1"/>
            <a:r>
              <a:rPr lang="en-US" dirty="0" smtClean="0"/>
              <a:t>Installing Jenkins in a Servlet Container </a:t>
            </a:r>
          </a:p>
          <a:p>
            <a:pPr lvl="1"/>
            <a:r>
              <a:rPr lang="en-US" dirty="0" smtClean="0"/>
              <a:t>Installing Jenkins using Platform Specific Installer </a:t>
            </a:r>
          </a:p>
          <a:p>
            <a:r>
              <a:rPr lang="en-US" dirty="0" smtClean="0"/>
              <a:t>Setup Security</a:t>
            </a:r>
          </a:p>
          <a:p>
            <a:r>
              <a:rPr lang="en-US" sz="3600" b="1" dirty="0" smtClean="0"/>
              <a:t>Email and Version Control</a:t>
            </a:r>
          </a:p>
          <a:p>
            <a:r>
              <a:rPr lang="en-US" dirty="0" smtClean="0"/>
              <a:t>Master/Slave Configurations</a:t>
            </a:r>
          </a:p>
          <a:p>
            <a:r>
              <a:rPr lang="en-US" dirty="0" smtClean="0"/>
              <a:t>Lab 1 : Install and Configure Jenkins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Mail Server Configuration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31597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Email notification is fundamental notification technique</a:t>
            </a:r>
          </a:p>
          <a:p>
            <a:r>
              <a:rPr lang="en-US" dirty="0" smtClean="0"/>
              <a:t>Mailer Plugin allows you to configure </a:t>
            </a:r>
            <a:r>
              <a:rPr lang="en-US" dirty="0" smtClean="0">
                <a:solidFill>
                  <a:srgbClr val="0070C0"/>
                </a:solidFill>
              </a:rPr>
              <a:t>email notifications</a:t>
            </a:r>
          </a:p>
          <a:p>
            <a:r>
              <a:rPr lang="en-US" dirty="0" smtClean="0"/>
              <a:t>Simple email setup </a:t>
            </a:r>
          </a:p>
          <a:p>
            <a:pPr lvl="1"/>
            <a:r>
              <a:rPr lang="en-US" dirty="0" smtClean="0"/>
              <a:t>Provide SMTP server</a:t>
            </a:r>
          </a:p>
          <a:p>
            <a:pPr lvl="1"/>
            <a:r>
              <a:rPr lang="en-US" dirty="0" smtClean="0"/>
              <a:t>Just add  organization domain name</a:t>
            </a:r>
          </a:p>
          <a:p>
            <a:pPr lvl="2"/>
            <a:r>
              <a:rPr lang="en-US" dirty="0" smtClean="0"/>
              <a:t>If this field is set to @myCompany.org, then user foo will by default get the e-mail address foo@myCompany.org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4169229"/>
            <a:ext cx="7726721" cy="122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Advanced Email Configuration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697136"/>
          </a:xfrm>
        </p:spPr>
        <p:txBody>
          <a:bodyPr/>
          <a:lstStyle/>
          <a:p>
            <a:r>
              <a:rPr lang="en-US" dirty="0" smtClean="0"/>
              <a:t>Mailer plugin provides advanced email configuration such as SMTP authentication and SSL</a:t>
            </a:r>
          </a:p>
          <a:p>
            <a:r>
              <a:rPr lang="en-US" dirty="0" smtClean="0"/>
              <a:t>Can configure Gmail service with user name and password as your email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409700" y="3105194"/>
            <a:ext cx="7277100" cy="220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Version Control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In-built support for CVS and Subversion</a:t>
            </a:r>
          </a:p>
          <a:p>
            <a:pPr lvl="1"/>
            <a:r>
              <a:rPr lang="en-US" dirty="0" smtClean="0"/>
              <a:t>Requires no special configuration for both of them</a:t>
            </a:r>
          </a:p>
          <a:p>
            <a:r>
              <a:rPr lang="en-US" dirty="0" smtClean="0"/>
              <a:t>Plugins are available for other version control like</a:t>
            </a:r>
          </a:p>
          <a:p>
            <a:pPr lvl="1"/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ClearCase</a:t>
            </a:r>
          </a:p>
          <a:p>
            <a:pPr lvl="1"/>
            <a:r>
              <a:rPr lang="en-US" dirty="0" smtClean="0"/>
              <a:t>PVCS</a:t>
            </a:r>
          </a:p>
          <a:p>
            <a:pPr lvl="1"/>
            <a:r>
              <a:rPr lang="en-US" dirty="0" smtClean="0"/>
              <a:t>Dimensions</a:t>
            </a:r>
          </a:p>
          <a:p>
            <a:pPr lvl="1"/>
            <a:r>
              <a:rPr lang="en-US" dirty="0" smtClean="0"/>
              <a:t>StarTeam </a:t>
            </a:r>
          </a:p>
          <a:p>
            <a:r>
              <a:rPr lang="en-US" dirty="0" smtClean="0"/>
              <a:t>Will review </a:t>
            </a:r>
            <a:r>
              <a:rPr lang="en-US" dirty="0" smtClean="0">
                <a:solidFill>
                  <a:srgbClr val="0070C0"/>
                </a:solidFill>
              </a:rPr>
              <a:t>Subversion and Git </a:t>
            </a:r>
            <a:r>
              <a:rPr lang="en-US" dirty="0" smtClean="0"/>
              <a:t>configuration in this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Subversion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Subversion is part of Jenkins installation and so no special configuration required </a:t>
            </a:r>
          </a:p>
          <a:p>
            <a:r>
              <a:rPr lang="en-US" dirty="0" smtClean="0"/>
              <a:t>Simply provide Subversion repository URL in your job definition</a:t>
            </a:r>
          </a:p>
          <a:p>
            <a:pPr lvl="1"/>
            <a:r>
              <a:rPr lang="en-US" dirty="0" smtClean="0"/>
              <a:t>Jenkins will automatically verify the URL and shows error if it is not valid</a:t>
            </a:r>
          </a:p>
          <a:p>
            <a:pPr lvl="1"/>
            <a:r>
              <a:rPr lang="en-US" dirty="0" smtClean="0"/>
              <a:t>If repository URL requires authentication then Jenkins will prompt for credentials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5622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Install Git on your build server</a:t>
            </a:r>
          </a:p>
          <a:p>
            <a:pPr lvl="1"/>
            <a:r>
              <a:rPr lang="en-US" dirty="0" smtClean="0"/>
              <a:t>Include Git executable in your system path</a:t>
            </a:r>
          </a:p>
          <a:p>
            <a:r>
              <a:rPr lang="en-US" dirty="0" smtClean="0"/>
              <a:t>Second install Git Plugin using Jenkins Plugin Manager</a:t>
            </a:r>
          </a:p>
          <a:p>
            <a:pPr lvl="1"/>
            <a:r>
              <a:rPr lang="en-US" dirty="0" smtClean="0"/>
              <a:t>This plugin allows use of Git as a build SCM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165225" y="2890837"/>
            <a:ext cx="683101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Git Configuration Section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6003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the successful installation of Git Plugin, you will see Git section in Configure System page</a:t>
            </a:r>
          </a:p>
          <a:p>
            <a:r>
              <a:rPr lang="en-US" dirty="0" smtClean="0"/>
              <a:t>You can add newer and older versions of Git executables in this section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162050" y="2938305"/>
            <a:ext cx="7524750" cy="183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Jenkins</a:t>
            </a:r>
          </a:p>
          <a:p>
            <a:pPr lvl="1"/>
            <a:r>
              <a:rPr lang="en-US" dirty="0" smtClean="0"/>
              <a:t>Installing Jenkins from the jar File</a:t>
            </a:r>
          </a:p>
          <a:p>
            <a:pPr lvl="1"/>
            <a:r>
              <a:rPr lang="en-US" dirty="0" smtClean="0"/>
              <a:t>Installing Jenkins in a Servlet Container </a:t>
            </a:r>
          </a:p>
          <a:p>
            <a:pPr lvl="1"/>
            <a:r>
              <a:rPr lang="en-US" dirty="0" smtClean="0"/>
              <a:t>Installing Jenkins using Platform Specific Installer </a:t>
            </a:r>
          </a:p>
          <a:p>
            <a:r>
              <a:rPr lang="en-US" dirty="0" smtClean="0"/>
              <a:t>Setup Security</a:t>
            </a:r>
          </a:p>
          <a:p>
            <a:r>
              <a:rPr lang="en-US" dirty="0" smtClean="0"/>
              <a:t>Email and Version Control</a:t>
            </a:r>
          </a:p>
          <a:p>
            <a:r>
              <a:rPr lang="en-US" sz="3600" b="1" dirty="0" smtClean="0"/>
              <a:t>Master/Slave Configurations</a:t>
            </a:r>
          </a:p>
          <a:p>
            <a:r>
              <a:rPr lang="en-US" dirty="0" smtClean="0"/>
              <a:t>Lab 1 : Install and Configure Jenkins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Agile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development </a:t>
            </a:r>
            <a:r>
              <a:rPr lang="en-US" dirty="0" smtClean="0"/>
              <a:t>describes </a:t>
            </a:r>
            <a:r>
              <a:rPr lang="en-US" dirty="0" smtClean="0"/>
              <a:t>methodologies for incremental software development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Empowers people </a:t>
            </a:r>
            <a:r>
              <a:rPr lang="en-US" dirty="0" smtClean="0"/>
              <a:t>to collaborate and make team decisions for continuous planning, continuous testing and continuous integration and delivery</a:t>
            </a:r>
          </a:p>
          <a:p>
            <a:pPr lvl="1"/>
            <a:r>
              <a:rPr lang="en-US" dirty="0" smtClean="0"/>
              <a:t>Scrum, XP, Kanban, Lean, FDD are some of the most popular Agile development methodologies</a:t>
            </a:r>
          </a:p>
          <a:p>
            <a:r>
              <a:rPr lang="en-US" dirty="0" smtClean="0"/>
              <a:t>Manifesto for Agile Software Development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Individuals and interactions</a:t>
            </a:r>
            <a:r>
              <a:rPr lang="en-US" dirty="0" smtClean="0"/>
              <a:t> over processes and tools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Working software</a:t>
            </a:r>
            <a:r>
              <a:rPr lang="en-US" dirty="0" smtClean="0"/>
              <a:t> over comprehensive documentation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Customer collaboration</a:t>
            </a:r>
            <a:r>
              <a:rPr lang="en-US" dirty="0" smtClean="0"/>
              <a:t> over contract negotiation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Responding to change</a:t>
            </a:r>
            <a:r>
              <a:rPr lang="en-US" dirty="0" smtClean="0"/>
              <a:t> over following a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Master/Slaves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55183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Jenkins supports powerful feature for running build jobs across a large number of machines using Master/Slave configuration</a:t>
            </a:r>
          </a:p>
          <a:p>
            <a:pPr lvl="1"/>
            <a:r>
              <a:rPr lang="en-US" dirty="0" smtClean="0"/>
              <a:t>One Master with one or more Slave agents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Main Jenkins server is the Master</a:t>
            </a:r>
          </a:p>
          <a:p>
            <a:pPr lvl="1"/>
            <a:r>
              <a:rPr lang="en-US" dirty="0" smtClean="0"/>
              <a:t>Master is the basic installation of Jenkins</a:t>
            </a:r>
          </a:p>
          <a:p>
            <a:pPr lvl="1"/>
            <a:r>
              <a:rPr lang="en-US" dirty="0" smtClean="0"/>
              <a:t>Master is responsible for scheduling and dispatching build jobs to the slaves, and presenting build results</a:t>
            </a:r>
          </a:p>
          <a:p>
            <a:pPr lvl="1"/>
            <a:r>
              <a:rPr lang="en-US" dirty="0" smtClean="0"/>
              <a:t>But the same time, Master can also execute build jobs itself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Slaves are small executable that runs on remote machines</a:t>
            </a:r>
          </a:p>
          <a:p>
            <a:pPr lvl="1"/>
            <a:r>
              <a:rPr lang="en-US" dirty="0" smtClean="0"/>
              <a:t>Slaves are responsible for executing build jobs dispatched by the master</a:t>
            </a:r>
          </a:p>
          <a:p>
            <a:pPr lvl="1"/>
            <a:r>
              <a:rPr lang="en-US" dirty="0" smtClean="0"/>
              <a:t>No need to install full Jenkins on a slave</a:t>
            </a:r>
          </a:p>
          <a:p>
            <a:pPr lvl="1"/>
            <a:r>
              <a:rPr lang="en-US" dirty="0" smtClean="0"/>
              <a:t>Slaves instance can be started in a number of different ways depending  on the operating system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Master/Slaves Architecture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7131" y="1562894"/>
            <a:ext cx="7381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Jenkins</a:t>
            </a:r>
          </a:p>
          <a:p>
            <a:pPr lvl="1"/>
            <a:r>
              <a:rPr lang="en-US" dirty="0" smtClean="0"/>
              <a:t>Installing Jenkins from the jar File</a:t>
            </a:r>
          </a:p>
          <a:p>
            <a:pPr lvl="1"/>
            <a:r>
              <a:rPr lang="en-US" dirty="0" smtClean="0"/>
              <a:t>Installing Jenkins in a Servlet Container </a:t>
            </a:r>
          </a:p>
          <a:p>
            <a:pPr lvl="1"/>
            <a:r>
              <a:rPr lang="en-US" dirty="0" smtClean="0"/>
              <a:t>Installing Jenkins using Platform Specific Installer </a:t>
            </a:r>
          </a:p>
          <a:p>
            <a:r>
              <a:rPr lang="en-US" dirty="0" smtClean="0"/>
              <a:t>Setup Security</a:t>
            </a:r>
          </a:p>
          <a:p>
            <a:r>
              <a:rPr lang="en-US" dirty="0" smtClean="0"/>
              <a:t>Email and Version Control</a:t>
            </a:r>
          </a:p>
          <a:p>
            <a:r>
              <a:rPr lang="en-US" dirty="0" smtClean="0"/>
              <a:t>Master/Slave Configurations</a:t>
            </a:r>
          </a:p>
          <a:p>
            <a:r>
              <a:rPr lang="en-US" sz="3600" b="1" dirty="0" smtClean="0"/>
              <a:t>Lab 1 : Install and Configure Jenkins  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1 : Install and Configure Jenkins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lab, you will learn how to install and configure Jenkins. This lab is prerequisite for the remaining labs in this training.</a:t>
            </a:r>
          </a:p>
          <a:p>
            <a:pPr lvl="1"/>
            <a:r>
              <a:rPr lang="en-US" sz="2400" dirty="0" smtClean="0"/>
              <a:t>Install and Run Jenkins as standalone application</a:t>
            </a:r>
          </a:p>
          <a:p>
            <a:pPr lvl="1"/>
            <a:r>
              <a:rPr lang="en-US" sz="2400" dirty="0" smtClean="0"/>
              <a:t>Enable Security to access and use Jenkins</a:t>
            </a:r>
          </a:p>
          <a:p>
            <a:pPr lvl="1"/>
            <a:r>
              <a:rPr lang="en-US" sz="2400" dirty="0" smtClean="0"/>
              <a:t>Setup Java, Maven and Email configuration</a:t>
            </a:r>
          </a:p>
          <a:p>
            <a:pPr lvl="1"/>
            <a:r>
              <a:rPr lang="en-US" sz="2400" dirty="0" smtClean="0"/>
              <a:t>Configure Gradle</a:t>
            </a:r>
          </a:p>
          <a:p>
            <a:pPr lvl="1"/>
            <a:r>
              <a:rPr lang="en-US" sz="2400" dirty="0" smtClean="0"/>
              <a:t>Configure Git Version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Jenkins Job</a:t>
            </a:r>
            <a:endParaRPr lang="en-US" sz="4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Create a job</a:t>
            </a:r>
          </a:p>
          <a:p>
            <a:r>
              <a:rPr lang="en-US" dirty="0" smtClean="0"/>
              <a:t>Configure a Job</a:t>
            </a:r>
          </a:p>
          <a:p>
            <a:pPr lvl="1"/>
            <a:r>
              <a:rPr lang="en-US" dirty="0" smtClean="0"/>
              <a:t>Configure a Freestyle Job</a:t>
            </a:r>
          </a:p>
          <a:p>
            <a:pPr lvl="1"/>
            <a:r>
              <a:rPr lang="en-US" dirty="0" smtClean="0"/>
              <a:t>Configure a Maven Job</a:t>
            </a:r>
          </a:p>
          <a:p>
            <a:pPr lvl="1"/>
            <a:r>
              <a:rPr lang="en-US" dirty="0" smtClean="0"/>
              <a:t>Copy from Existing Jobs</a:t>
            </a:r>
          </a:p>
          <a:p>
            <a:r>
              <a:rPr lang="en-US" dirty="0" smtClean="0"/>
              <a:t>Trigger a Build Job</a:t>
            </a:r>
          </a:p>
          <a:p>
            <a:pPr lvl="1"/>
            <a:r>
              <a:rPr lang="en-US" dirty="0" smtClean="0"/>
              <a:t>Run a job manually</a:t>
            </a:r>
          </a:p>
          <a:p>
            <a:pPr lvl="1"/>
            <a:r>
              <a:rPr lang="en-US" dirty="0" smtClean="0"/>
              <a:t>Run a job on a regular schedule</a:t>
            </a:r>
          </a:p>
          <a:p>
            <a:pPr lvl="1"/>
            <a:r>
              <a:rPr lang="en-US" dirty="0" smtClean="0"/>
              <a:t>Run a job when source code is checked into version control</a:t>
            </a:r>
          </a:p>
          <a:p>
            <a:pPr lvl="1"/>
            <a:r>
              <a:rPr lang="en-US" dirty="0" smtClean="0"/>
              <a:t>Run a Job After Another Job Finished</a:t>
            </a:r>
          </a:p>
          <a:p>
            <a:r>
              <a:rPr lang="en-US" dirty="0" smtClean="0"/>
              <a:t>Lab 2 – Build and Configure your first Jenkins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Jenkins Build Jobs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job defines a </a:t>
            </a:r>
            <a:r>
              <a:rPr lang="en-US" dirty="0" smtClean="0">
                <a:solidFill>
                  <a:srgbClr val="0070C0"/>
                </a:solidFill>
              </a:rPr>
              <a:t>sequence of repetitive tasks </a:t>
            </a:r>
            <a:r>
              <a:rPr lang="en-US" dirty="0" smtClean="0"/>
              <a:t>for Jenkins to perform</a:t>
            </a:r>
          </a:p>
          <a:p>
            <a:r>
              <a:rPr lang="en-US" dirty="0" smtClean="0"/>
              <a:t>A job could be any of these</a:t>
            </a:r>
          </a:p>
          <a:p>
            <a:pPr lvl="1"/>
            <a:r>
              <a:rPr lang="en-US" dirty="0" smtClean="0"/>
              <a:t>Compiling project</a:t>
            </a:r>
          </a:p>
          <a:p>
            <a:pPr lvl="1"/>
            <a:r>
              <a:rPr lang="en-US" dirty="0" smtClean="0"/>
              <a:t>Testing project</a:t>
            </a:r>
          </a:p>
          <a:p>
            <a:pPr lvl="1"/>
            <a:r>
              <a:rPr lang="en-US" dirty="0" smtClean="0"/>
              <a:t>Packaging project</a:t>
            </a:r>
          </a:p>
          <a:p>
            <a:pPr lvl="1"/>
            <a:r>
              <a:rPr lang="en-US" dirty="0" smtClean="0"/>
              <a:t>Deploying project to different environment</a:t>
            </a:r>
          </a:p>
          <a:p>
            <a:pPr lvl="1"/>
            <a:r>
              <a:rPr lang="en-US" dirty="0" smtClean="0"/>
              <a:t>Running code quality metrics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Jenkins Build Jobs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Jenkins supports different types of build jobs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Freestyle Job </a:t>
            </a:r>
            <a:r>
              <a:rPr lang="en-US" dirty="0" smtClean="0"/>
              <a:t>: general purpose jobs for combining any SCM with any build system. Most commonly used with Gradle builds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Maven Job </a:t>
            </a:r>
            <a:r>
              <a:rPr lang="en-US" dirty="0" smtClean="0"/>
              <a:t>: jobs specifically for Maven project to take advantage of POM files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External Job </a:t>
            </a:r>
            <a:r>
              <a:rPr lang="en-US" dirty="0" smtClean="0"/>
              <a:t>: record or monitor the execution of a process on local or remote servers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Multi-configuration Job </a:t>
            </a:r>
            <a:r>
              <a:rPr lang="en-US" dirty="0" smtClean="0"/>
              <a:t>: run the same job in different configurations</a:t>
            </a:r>
          </a:p>
          <a:p>
            <a:r>
              <a:rPr lang="en-US" dirty="0" smtClean="0"/>
              <a:t>Jenkins also allows you to </a:t>
            </a:r>
            <a:r>
              <a:rPr lang="en-US" dirty="0" smtClean="0">
                <a:solidFill>
                  <a:srgbClr val="0070C0"/>
                </a:solidFill>
              </a:rPr>
              <a:t>copy from existing jobs </a:t>
            </a:r>
            <a:r>
              <a:rPr lang="en-US" dirty="0" smtClean="0"/>
              <a:t>– very useful feature for quickly creating new jobs</a:t>
            </a:r>
          </a:p>
          <a:p>
            <a:r>
              <a:rPr lang="en-US" dirty="0" smtClean="0"/>
              <a:t>Freestyle with Gradle and Maven Jobs are the most common build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Build Job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846600" y="1085850"/>
            <a:ext cx="8011650" cy="407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1562100" y="1085850"/>
            <a:ext cx="2028825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Jenkins List Views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051212"/>
          </a:xfrm>
        </p:spPr>
        <p:txBody>
          <a:bodyPr/>
          <a:lstStyle/>
          <a:p>
            <a:r>
              <a:rPr lang="en-US" dirty="0" smtClean="0"/>
              <a:t>Jenkins has </a:t>
            </a:r>
            <a:r>
              <a:rPr lang="en-US" dirty="0" smtClean="0">
                <a:solidFill>
                  <a:srgbClr val="0070C0"/>
                </a:solidFill>
              </a:rPr>
              <a:t>built-in standard List Views </a:t>
            </a:r>
            <a:r>
              <a:rPr lang="en-US" dirty="0" smtClean="0"/>
              <a:t>where you can group jobs in different views</a:t>
            </a:r>
          </a:p>
          <a:p>
            <a:r>
              <a:rPr lang="en-US" dirty="0" smtClean="0"/>
              <a:t>The additional View plugins are available for grouping and categorizing the jobs 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251764" y="3581400"/>
            <a:ext cx="7107237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flipH="1" flipV="1">
            <a:off x="2133600" y="3276600"/>
            <a:ext cx="431800" cy="63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33800" y="3276600"/>
            <a:ext cx="914400" cy="63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14101" y="4076700"/>
            <a:ext cx="823099" cy="2279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8800" y="6330434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Grouping all regression related jobs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30750" y="2907268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Grouping all deployment related jobs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8050" y="2907268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Grouping all build jobs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Agile Development Process Overview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8242" name="Picture 2" descr="https://sinnema313.files.wordpress.com/2014/12/scrum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257" y="1262743"/>
            <a:ext cx="7663543" cy="48985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job</a:t>
            </a:r>
          </a:p>
          <a:p>
            <a:r>
              <a:rPr lang="en-US" sz="3600" b="1" dirty="0" smtClean="0"/>
              <a:t>Configure a Job</a:t>
            </a:r>
          </a:p>
          <a:p>
            <a:pPr lvl="1"/>
            <a:r>
              <a:rPr lang="en-US" dirty="0" smtClean="0"/>
              <a:t>Configure a Freestyle Job</a:t>
            </a:r>
          </a:p>
          <a:p>
            <a:pPr lvl="1"/>
            <a:r>
              <a:rPr lang="en-US" dirty="0" smtClean="0"/>
              <a:t>Configure a Maven Job</a:t>
            </a:r>
          </a:p>
          <a:p>
            <a:pPr lvl="1"/>
            <a:r>
              <a:rPr lang="en-US" dirty="0" smtClean="0"/>
              <a:t>Copy from Existing Jobs</a:t>
            </a:r>
          </a:p>
          <a:p>
            <a:r>
              <a:rPr lang="en-US" dirty="0" smtClean="0"/>
              <a:t>Trigger a Build Job</a:t>
            </a:r>
          </a:p>
          <a:p>
            <a:pPr lvl="1"/>
            <a:r>
              <a:rPr lang="en-US" dirty="0" smtClean="0"/>
              <a:t>Run a job manually</a:t>
            </a:r>
          </a:p>
          <a:p>
            <a:pPr lvl="1"/>
            <a:r>
              <a:rPr lang="en-US" dirty="0" smtClean="0"/>
              <a:t>Run a job on a regular schedule</a:t>
            </a:r>
          </a:p>
          <a:p>
            <a:pPr lvl="1"/>
            <a:r>
              <a:rPr lang="en-US" dirty="0" smtClean="0"/>
              <a:t>Run a job when source code is checked into version control</a:t>
            </a:r>
          </a:p>
          <a:p>
            <a:pPr lvl="1"/>
            <a:r>
              <a:rPr lang="en-US" dirty="0" smtClean="0"/>
              <a:t>Run a Job After Another Job Finished</a:t>
            </a:r>
          </a:p>
          <a:p>
            <a:r>
              <a:rPr lang="en-US" dirty="0" smtClean="0"/>
              <a:t>Lab 2 – Build and Configure your first Jenkins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Configuring Job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Freestyle or Maven job usually consists the following elements</a:t>
            </a:r>
          </a:p>
          <a:p>
            <a:pPr lvl="1"/>
            <a:r>
              <a:rPr lang="en-US" dirty="0" smtClean="0"/>
              <a:t>Start with general job properties such as job name and description</a:t>
            </a:r>
          </a:p>
          <a:p>
            <a:pPr lvl="1"/>
            <a:r>
              <a:rPr lang="en-US" dirty="0" smtClean="0"/>
              <a:t>Configure Version Control System such as Git or Subversion to obtain the project source code</a:t>
            </a:r>
          </a:p>
          <a:p>
            <a:pPr lvl="1"/>
            <a:r>
              <a:rPr lang="en-US" dirty="0" smtClean="0"/>
              <a:t>Define build steps using Ant, Gradle, Maven, shell script, batch file or calling other Jenkins job  </a:t>
            </a:r>
          </a:p>
          <a:p>
            <a:pPr lvl="1"/>
            <a:r>
              <a:rPr lang="en-US" dirty="0" smtClean="0"/>
              <a:t>Include post-build actions for archiving artifacts or email notification on build status</a:t>
            </a:r>
          </a:p>
          <a:p>
            <a:r>
              <a:rPr lang="en-US" dirty="0" smtClean="0"/>
              <a:t>Version Control System and Post-build actions are optional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 Options – Name and Old Builds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448087"/>
          </a:xfrm>
        </p:spPr>
        <p:txBody>
          <a:bodyPr/>
          <a:lstStyle/>
          <a:p>
            <a:r>
              <a:rPr lang="en-US" dirty="0" smtClean="0"/>
              <a:t>Name and Description </a:t>
            </a:r>
          </a:p>
          <a:p>
            <a:pPr lvl="1"/>
            <a:r>
              <a:rPr lang="en-US" dirty="0" smtClean="0"/>
              <a:t>Give the proper name and describe the purpose of the job</a:t>
            </a:r>
          </a:p>
          <a:p>
            <a:r>
              <a:rPr lang="en-US" dirty="0" smtClean="0"/>
              <a:t>Discard Old Builds</a:t>
            </a:r>
          </a:p>
          <a:p>
            <a:pPr lvl="1"/>
            <a:r>
              <a:rPr lang="en-US" dirty="0" smtClean="0"/>
              <a:t>Limits the number of builds to keep</a:t>
            </a:r>
          </a:p>
          <a:p>
            <a:pPr lvl="1"/>
            <a:r>
              <a:rPr lang="en-US" dirty="0" smtClean="0"/>
              <a:t>Important setting for managing the disk space otherwise it will store all previous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925513" y="3667125"/>
            <a:ext cx="7637462" cy="213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1647825" y="5381625"/>
            <a:ext cx="1285875" cy="4197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Source Code Management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3650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Jenkins can integrate with pretty much any version control system</a:t>
            </a:r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Subversion and CVS are out the box</a:t>
            </a:r>
          </a:p>
          <a:p>
            <a:pPr lvl="1"/>
            <a:r>
              <a:rPr lang="en-US" sz="2200" dirty="0" smtClean="0"/>
              <a:t>We installed Git plugin in earlier session</a:t>
            </a:r>
          </a:p>
          <a:p>
            <a:pPr lvl="1"/>
            <a:r>
              <a:rPr lang="en-US" sz="2200" dirty="0" smtClean="0"/>
              <a:t>Once you configure particular version control system, Jenkins check out and builds the latest version of source code as continuous monitoring or regular interval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2905125" y="4156041"/>
            <a:ext cx="2990850" cy="152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257587"/>
          </a:xfrm>
        </p:spPr>
        <p:txBody>
          <a:bodyPr/>
          <a:lstStyle/>
          <a:p>
            <a:r>
              <a:rPr lang="en-US" dirty="0" smtClean="0"/>
              <a:t>In most cases, you only need to provide </a:t>
            </a:r>
            <a:r>
              <a:rPr lang="en-US" dirty="0" smtClean="0">
                <a:solidFill>
                  <a:srgbClr val="0070C0"/>
                </a:solidFill>
              </a:rPr>
              <a:t>URL of the Git repository</a:t>
            </a:r>
          </a:p>
          <a:p>
            <a:r>
              <a:rPr lang="en-US" dirty="0" smtClean="0"/>
              <a:t>You can have the specific branch name that should be built if not the default master branch</a:t>
            </a:r>
          </a:p>
          <a:p>
            <a:pPr lvl="1"/>
            <a:r>
              <a:rPr lang="en-US" dirty="0" smtClean="0"/>
              <a:t>If blank or populated * then it will build all branches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829489" y="3571875"/>
            <a:ext cx="8039912" cy="194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Git – Additional Functionalities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54585" y="1238250"/>
            <a:ext cx="28438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Connector 14"/>
          <p:cNvCxnSpPr/>
          <p:nvPr/>
        </p:nvCxnSpPr>
        <p:spPr>
          <a:xfrm>
            <a:off x="2809875" y="2033587"/>
            <a:ext cx="2085975" cy="347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09875" y="2647950"/>
            <a:ext cx="1976437" cy="476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0" y="4019551"/>
            <a:ext cx="1657350" cy="34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3651" y="2190750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Cleaning any untracked files after or before checkout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99051" y="4039284"/>
            <a:ext cx="375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Specify to ignore certain users, paths or messages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92620" y="3124200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Configure to create new tag for every successful build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257550" y="5391150"/>
            <a:ext cx="1771570" cy="47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30720" y="5067984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for deleting and rebuilding workspace for every build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Subversion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1147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Simply provide </a:t>
            </a:r>
            <a:r>
              <a:rPr lang="en-US" dirty="0" smtClean="0">
                <a:solidFill>
                  <a:srgbClr val="0070C0"/>
                </a:solidFill>
              </a:rPr>
              <a:t>Subversion repository URL </a:t>
            </a:r>
            <a:r>
              <a:rPr lang="en-US" dirty="0" smtClean="0"/>
              <a:t>(similar to Git)</a:t>
            </a:r>
          </a:p>
          <a:p>
            <a:r>
              <a:rPr lang="en-US" dirty="0" smtClean="0"/>
              <a:t>Jenkins will automatically verify the URL and prompts for authentication if credentials are required</a:t>
            </a:r>
          </a:p>
          <a:p>
            <a:r>
              <a:rPr lang="en-US" dirty="0" smtClean="0"/>
              <a:t>Jenkins offers </a:t>
            </a:r>
            <a:r>
              <a:rPr lang="en-US" dirty="0" smtClean="0"/>
              <a:t>a few </a:t>
            </a:r>
            <a:r>
              <a:rPr lang="en-US" dirty="0" smtClean="0"/>
              <a:t>choices for selecting check-out Strategy</a:t>
            </a:r>
          </a:p>
          <a:p>
            <a:pPr lvl="1"/>
            <a:r>
              <a:rPr lang="en-US" dirty="0" smtClean="0"/>
              <a:t>From fastest option (svn update as much as possible) to slowest and safest option of checking out fresh copy all the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872992" y="3486150"/>
            <a:ext cx="7813808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 Steps and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3667287"/>
          </a:xfrm>
        </p:spPr>
        <p:txBody>
          <a:bodyPr/>
          <a:lstStyle/>
          <a:p>
            <a:r>
              <a:rPr lang="en-US" dirty="0" smtClean="0"/>
              <a:t>Define the steps for building your project</a:t>
            </a:r>
          </a:p>
          <a:p>
            <a:pPr lvl="1"/>
            <a:r>
              <a:rPr lang="en-US" dirty="0" smtClean="0"/>
              <a:t>Some jobs may need more than one build steps or others may not need any build steps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Built-in support </a:t>
            </a:r>
            <a:r>
              <a:rPr lang="en-US" dirty="0" smtClean="0"/>
              <a:t>for following build tools</a:t>
            </a:r>
          </a:p>
          <a:p>
            <a:pPr lvl="1"/>
            <a:r>
              <a:rPr lang="en-US" dirty="0" smtClean="0"/>
              <a:t>Invoke Maven targets</a:t>
            </a:r>
          </a:p>
          <a:p>
            <a:pPr lvl="1"/>
            <a:r>
              <a:rPr lang="en-US" dirty="0" smtClean="0"/>
              <a:t>Invoke Ant scripts</a:t>
            </a:r>
          </a:p>
          <a:p>
            <a:pPr lvl="1"/>
            <a:r>
              <a:rPr lang="en-US" dirty="0" smtClean="0"/>
              <a:t>Running Windows batch commands or OS specific shell scripts</a:t>
            </a:r>
          </a:p>
          <a:p>
            <a:r>
              <a:rPr lang="en-US" dirty="0" smtClean="0"/>
              <a:t>Other build tools such as Groovy, Gradle, Ruby, Python, Rake can be integrated with installing additional plugins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3557588" y="4676775"/>
            <a:ext cx="20288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Gradle Build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147369"/>
          </a:xfrm>
        </p:spPr>
        <p:txBody>
          <a:bodyPr/>
          <a:lstStyle/>
          <a:p>
            <a:r>
              <a:rPr lang="en-US" dirty="0" smtClean="0"/>
              <a:t>There are two ways to run the Jenkins jobs with Gradle</a:t>
            </a:r>
          </a:p>
          <a:p>
            <a:pPr lvl="1"/>
            <a:r>
              <a:rPr lang="en-US" dirty="0" smtClean="0"/>
              <a:t>Using Invoke Gradle through Gradle installation </a:t>
            </a:r>
          </a:p>
          <a:p>
            <a:pPr lvl="1"/>
            <a:r>
              <a:rPr lang="en-US" dirty="0" smtClean="0"/>
              <a:t>Using Gradle Wrapper without Gradle installation</a:t>
            </a:r>
          </a:p>
          <a:p>
            <a:r>
              <a:rPr lang="en-US" dirty="0" smtClean="0"/>
              <a:t>In both options, you are only listing </a:t>
            </a:r>
            <a:r>
              <a:rPr lang="en-US" dirty="0" smtClean="0">
                <a:solidFill>
                  <a:srgbClr val="0070C0"/>
                </a:solidFill>
              </a:rPr>
              <a:t>gradle tasks </a:t>
            </a:r>
            <a:r>
              <a:rPr lang="en-US" dirty="0" smtClean="0"/>
              <a:t>for the most Jenkins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972684" y="3516084"/>
            <a:ext cx="8071125" cy="251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972684" y="4746171"/>
            <a:ext cx="529545" cy="283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Maven Build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build steps are also simple and easy to configure</a:t>
            </a:r>
          </a:p>
          <a:p>
            <a:r>
              <a:rPr lang="en-US" dirty="0" smtClean="0"/>
              <a:t>You only need to </a:t>
            </a:r>
            <a:r>
              <a:rPr lang="en-US" dirty="0" smtClean="0">
                <a:solidFill>
                  <a:srgbClr val="0070C0"/>
                </a:solidFill>
              </a:rPr>
              <a:t>enter Maven goal </a:t>
            </a:r>
            <a:r>
              <a:rPr lang="en-US" dirty="0" smtClean="0"/>
              <a:t>that you want to run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2474364"/>
            <a:ext cx="7923986" cy="183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1619250" y="3524250"/>
            <a:ext cx="1133475" cy="495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Agile Development Practices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Product Backlog and Spring Backlog</a:t>
            </a:r>
          </a:p>
          <a:p>
            <a:r>
              <a:rPr lang="en-US" dirty="0" smtClean="0"/>
              <a:t>Sprints and Daily Sync</a:t>
            </a:r>
          </a:p>
          <a:p>
            <a:r>
              <a:rPr lang="en-US" dirty="0" smtClean="0"/>
              <a:t>Burn down and velocity charts</a:t>
            </a:r>
          </a:p>
          <a:p>
            <a:r>
              <a:rPr lang="en-US" dirty="0" smtClean="0"/>
              <a:t>Sprint review and retrospective</a:t>
            </a:r>
          </a:p>
          <a:p>
            <a:r>
              <a:rPr lang="en-US" dirty="0" smtClean="0"/>
              <a:t>Simple design and Regular refactoring</a:t>
            </a:r>
          </a:p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Test Driven Development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Automation is the key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Continuous Integration (CI)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Continuous Delivery (CD)</a:t>
            </a:r>
          </a:p>
          <a:p>
            <a:r>
              <a:rPr lang="en-US" dirty="0" smtClean="0"/>
              <a:t>Definition of Done</a:t>
            </a:r>
          </a:p>
          <a:p>
            <a:r>
              <a:rPr lang="en-US" dirty="0" smtClean="0"/>
              <a:t>Common “war-room” style work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Maven Build Steps – Advanced Properties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000124" y="1162050"/>
            <a:ext cx="4238405" cy="49641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POM field is for overriding the default pom.xml file location</a:t>
            </a:r>
          </a:p>
          <a:p>
            <a:r>
              <a:rPr lang="en-US" sz="2400" dirty="0" smtClean="0"/>
              <a:t>Properties field is used to pass properties into Maven build process (like –D with maven goal)</a:t>
            </a:r>
          </a:p>
          <a:p>
            <a:r>
              <a:rPr lang="en-US" sz="2400" dirty="0" smtClean="0"/>
              <a:t>JVM options for configuring more memory with maven build</a:t>
            </a:r>
          </a:p>
          <a:p>
            <a:r>
              <a:rPr lang="en-US" sz="2400" dirty="0" smtClean="0"/>
              <a:t>You can specify different maven repository or settings file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5238530" y="1162050"/>
            <a:ext cx="348643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Ant Build Steps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1909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Configuring as Ant build step is as simple as Maven build steps</a:t>
            </a:r>
          </a:p>
          <a:p>
            <a:r>
              <a:rPr lang="en-US" dirty="0" smtClean="0"/>
              <a:t>You just need to provide </a:t>
            </a:r>
            <a:r>
              <a:rPr lang="en-US" dirty="0" smtClean="0">
                <a:solidFill>
                  <a:srgbClr val="0070C0"/>
                </a:solidFill>
              </a:rPr>
              <a:t>the name of Ant target </a:t>
            </a:r>
            <a:r>
              <a:rPr lang="en-US" dirty="0" smtClean="0"/>
              <a:t>that you want to run</a:t>
            </a:r>
          </a:p>
          <a:p>
            <a:r>
              <a:rPr lang="en-US" dirty="0" smtClean="0"/>
              <a:t>If it is default main target in build.xml, then you are not required to provide target name in the build step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3639113"/>
            <a:ext cx="7839075" cy="125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Ant Build Steps – Advanced Properties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4486274" cy="5059363"/>
          </a:xfrm>
        </p:spPr>
        <p:txBody>
          <a:bodyPr/>
          <a:lstStyle/>
          <a:p>
            <a:r>
              <a:rPr lang="en-US" dirty="0" smtClean="0"/>
              <a:t>Build File option can be used to override the default build file (build.xml in root directory)</a:t>
            </a:r>
          </a:p>
          <a:p>
            <a:r>
              <a:rPr lang="en-US" dirty="0" smtClean="0"/>
              <a:t>Properties option is used to pass the properties to </a:t>
            </a:r>
            <a:r>
              <a:rPr lang="en-US" dirty="0" smtClean="0"/>
              <a:t>an Ant </a:t>
            </a:r>
            <a:r>
              <a:rPr lang="en-US" dirty="0" smtClean="0"/>
              <a:t>script</a:t>
            </a:r>
          </a:p>
          <a:p>
            <a:r>
              <a:rPr lang="en-US" dirty="0" smtClean="0"/>
              <a:t>Java Options can be used to specify Java memory limits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5609795" y="2534258"/>
            <a:ext cx="3077005" cy="265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Execute shell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7908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also execute shell script local or remote to run some commands such as copying the artifacts to server folder</a:t>
            </a:r>
          </a:p>
          <a:p>
            <a:r>
              <a:rPr lang="en-US" dirty="0" smtClean="0"/>
              <a:t>If the shell script does not have header like #! then the default shell configuration will be used</a:t>
            </a:r>
          </a:p>
          <a:p>
            <a:r>
              <a:rPr lang="en-US" dirty="0" smtClean="0"/>
              <a:t>You can </a:t>
            </a:r>
            <a:r>
              <a:rPr lang="en-US" dirty="0" smtClean="0">
                <a:solidFill>
                  <a:srgbClr val="0070C0"/>
                </a:solidFill>
              </a:rPr>
              <a:t>use SSH </a:t>
            </a:r>
            <a:r>
              <a:rPr lang="en-US" dirty="0" smtClean="0"/>
              <a:t>for run the commands on the remote server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937657" y="3457576"/>
            <a:ext cx="774914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Execute Windows Batch Command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9"/>
            <a:ext cx="7638236" cy="2667162"/>
          </a:xfrm>
        </p:spPr>
        <p:txBody>
          <a:bodyPr/>
          <a:lstStyle/>
          <a:p>
            <a:r>
              <a:rPr lang="en-US" dirty="0" smtClean="0"/>
              <a:t>Run Windows commands or batch scripts. It will be run in the workspace as the current directory</a:t>
            </a:r>
          </a:p>
          <a:p>
            <a:r>
              <a:rPr lang="en-US" dirty="0" smtClean="0"/>
              <a:t>The Batch command is running inside a cmd</a:t>
            </a:r>
          </a:p>
          <a:p>
            <a:pPr lvl="1"/>
            <a:r>
              <a:rPr lang="en-US" dirty="0" smtClean="0"/>
              <a:t>No need to specifically start a new one</a:t>
            </a:r>
          </a:p>
          <a:p>
            <a:pPr lvl="1"/>
            <a:r>
              <a:rPr lang="en-US" dirty="0" smtClean="0"/>
              <a:t>Just "call" your BAT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3676651"/>
            <a:ext cx="7952562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 Build 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4762662"/>
          </a:xfrm>
        </p:spPr>
        <p:txBody>
          <a:bodyPr>
            <a:normAutofit/>
          </a:bodyPr>
          <a:lstStyle/>
          <a:p>
            <a:r>
              <a:rPr lang="en-US" dirty="0" smtClean="0"/>
              <a:t>Optional steps for collecting or reporting information out of the build or notifying other people or systems</a:t>
            </a:r>
          </a:p>
          <a:p>
            <a:r>
              <a:rPr lang="en-US" dirty="0" smtClean="0"/>
              <a:t>The following are the out of the box Post Build Actions</a:t>
            </a:r>
          </a:p>
          <a:p>
            <a:pPr lvl="1"/>
            <a:r>
              <a:rPr lang="en-US" dirty="0" smtClean="0"/>
              <a:t>Publish Javadoc </a:t>
            </a:r>
          </a:p>
          <a:p>
            <a:pPr lvl="1"/>
            <a:r>
              <a:rPr lang="en-US" dirty="0" smtClean="0"/>
              <a:t>Publish JUnit test result report</a:t>
            </a:r>
          </a:p>
          <a:p>
            <a:pPr lvl="1"/>
            <a:r>
              <a:rPr lang="en-US" dirty="0" smtClean="0"/>
              <a:t>Archive the artifacts</a:t>
            </a:r>
          </a:p>
          <a:p>
            <a:pPr lvl="1"/>
            <a:r>
              <a:rPr lang="en-US" dirty="0" smtClean="0"/>
              <a:t>Email Notification about build results</a:t>
            </a:r>
          </a:p>
          <a:p>
            <a:pPr lvl="1"/>
            <a:r>
              <a:rPr lang="en-US" dirty="0" smtClean="0"/>
              <a:t>Trigger other Jenkins jobs</a:t>
            </a:r>
          </a:p>
          <a:p>
            <a:r>
              <a:rPr lang="en-US" dirty="0" smtClean="0"/>
              <a:t>You can install additional plugins to add more Post Build Action Items</a:t>
            </a:r>
          </a:p>
          <a:p>
            <a:pPr lvl="1"/>
            <a:r>
              <a:rPr lang="en-US" dirty="0" smtClean="0"/>
              <a:t>Such as build status notification to Slack channel using Jenkins Slack Plugin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85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 Build – Email Notification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076612"/>
          </a:xfrm>
        </p:spPr>
        <p:txBody>
          <a:bodyPr/>
          <a:lstStyle/>
          <a:p>
            <a:r>
              <a:rPr lang="en-US" dirty="0" smtClean="0"/>
              <a:t>Click on Email Notification from Post Build Actions and enter email addresses to inform when the build breaks</a:t>
            </a:r>
          </a:p>
          <a:p>
            <a:r>
              <a:rPr lang="en-US" dirty="0" smtClean="0"/>
              <a:t>Can configure to send separate emails to individuals who’s last commits broke the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978261" y="3086100"/>
            <a:ext cx="8067566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Configure Maven Job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7"/>
            <a:ext cx="7638236" cy="5711987"/>
          </a:xfrm>
        </p:spPr>
        <p:txBody>
          <a:bodyPr>
            <a:normAutofit/>
          </a:bodyPr>
          <a:lstStyle/>
          <a:p>
            <a:r>
              <a:rPr lang="en-US" dirty="0" smtClean="0"/>
              <a:t>Jenkins provides excellent built-in Maven support to take </a:t>
            </a:r>
            <a:r>
              <a:rPr lang="en-US" dirty="0" smtClean="0">
                <a:solidFill>
                  <a:srgbClr val="0070C0"/>
                </a:solidFill>
              </a:rPr>
              <a:t>advantage of Maven POM </a:t>
            </a:r>
            <a:r>
              <a:rPr lang="en-US" dirty="0" smtClean="0"/>
              <a:t>file </a:t>
            </a:r>
          </a:p>
          <a:p>
            <a:r>
              <a:rPr lang="en-US" dirty="0" smtClean="0"/>
              <a:t>The job elements are still the same as FreeStyle build job, but it is much more straight forward with few differences (listed below)  for configuring </a:t>
            </a:r>
            <a:r>
              <a:rPr lang="en-US" dirty="0" smtClean="0"/>
              <a:t>a Maven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Jenkins builds </a:t>
            </a:r>
            <a:r>
              <a:rPr lang="en-US" dirty="0" smtClean="0"/>
              <a:t>Maven </a:t>
            </a:r>
            <a:r>
              <a:rPr lang="en-US" dirty="0" smtClean="0"/>
              <a:t>jobs automatically whenever a SNAPSHOT dependency is built </a:t>
            </a:r>
          </a:p>
          <a:p>
            <a:pPr lvl="1"/>
            <a:r>
              <a:rPr lang="en-US" dirty="0" smtClean="0"/>
              <a:t>Jenkins read dependencies from POM and if any of the SNAPSHOT dependency changes then it automatically trigger to build your job</a:t>
            </a:r>
          </a:p>
          <a:p>
            <a:r>
              <a:rPr lang="en-US" dirty="0" smtClean="0"/>
              <a:t>Build Section has </a:t>
            </a:r>
            <a:r>
              <a:rPr lang="en-US" dirty="0" smtClean="0">
                <a:solidFill>
                  <a:srgbClr val="0070C0"/>
                </a:solidFill>
              </a:rPr>
              <a:t>only one step </a:t>
            </a:r>
            <a:r>
              <a:rPr lang="en-US" dirty="0" smtClean="0"/>
              <a:t>for invoking a single Maven goal</a:t>
            </a:r>
          </a:p>
          <a:p>
            <a:r>
              <a:rPr lang="en-US" dirty="0" smtClean="0"/>
              <a:t>Post Build Actions provide extra option for deploying job artifacts to Maven repository such as Nexus or Artifactory 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87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Copy From Existing Job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530512"/>
          </a:xfrm>
        </p:spPr>
        <p:txBody>
          <a:bodyPr/>
          <a:lstStyle/>
          <a:p>
            <a:r>
              <a:rPr lang="en-US" dirty="0" smtClean="0"/>
              <a:t>Jenkins provides a very useful way to create new job by just </a:t>
            </a:r>
            <a:r>
              <a:rPr lang="en-US" dirty="0" smtClean="0">
                <a:solidFill>
                  <a:srgbClr val="0070C0"/>
                </a:solidFill>
              </a:rPr>
              <a:t>copying an existing job</a:t>
            </a:r>
          </a:p>
          <a:p>
            <a:pPr lvl="1"/>
            <a:r>
              <a:rPr lang="en-US" dirty="0" smtClean="0"/>
              <a:t>Quick option for creating jobs similar to existing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88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2540000"/>
            <a:ext cx="6459537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1048564" y="4889500"/>
            <a:ext cx="2748736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job</a:t>
            </a:r>
          </a:p>
          <a:p>
            <a:r>
              <a:rPr lang="en-US" dirty="0" smtClean="0"/>
              <a:t>Configure a Job</a:t>
            </a:r>
          </a:p>
          <a:p>
            <a:pPr lvl="1"/>
            <a:r>
              <a:rPr lang="en-US" dirty="0" smtClean="0"/>
              <a:t>Configure a Freestyle Job</a:t>
            </a:r>
          </a:p>
          <a:p>
            <a:pPr lvl="1"/>
            <a:r>
              <a:rPr lang="en-US" dirty="0" smtClean="0"/>
              <a:t>Configure a Maven Job</a:t>
            </a:r>
          </a:p>
          <a:p>
            <a:pPr lvl="1"/>
            <a:r>
              <a:rPr lang="en-US" dirty="0" smtClean="0"/>
              <a:t>Copy from Existing Jobs</a:t>
            </a:r>
          </a:p>
          <a:p>
            <a:r>
              <a:rPr lang="en-US" sz="3600" b="1" dirty="0" smtClean="0"/>
              <a:t>Trigger a Build Job</a:t>
            </a:r>
          </a:p>
          <a:p>
            <a:pPr lvl="1"/>
            <a:r>
              <a:rPr lang="en-US" dirty="0" smtClean="0"/>
              <a:t>Run a job manually</a:t>
            </a:r>
          </a:p>
          <a:p>
            <a:pPr lvl="1"/>
            <a:r>
              <a:rPr lang="en-US" dirty="0" smtClean="0"/>
              <a:t>Run a job on a regular schedule</a:t>
            </a:r>
          </a:p>
          <a:p>
            <a:pPr lvl="1"/>
            <a:r>
              <a:rPr lang="en-US" dirty="0" smtClean="0"/>
              <a:t>Run a job when source code is checked into version control</a:t>
            </a:r>
          </a:p>
          <a:p>
            <a:pPr lvl="1"/>
            <a:r>
              <a:rPr lang="en-US" dirty="0" smtClean="0"/>
              <a:t>Run a Job After Another Job Finished</a:t>
            </a:r>
          </a:p>
          <a:p>
            <a:r>
              <a:rPr lang="en-US" dirty="0" smtClean="0"/>
              <a:t>Lab 2 – Build and Configure your first Jenkins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89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CI and CD in Agile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Integration and Continuous Delivery become an essential ingredients for teams doing iterative and incremental software delivery in Agile Development</a:t>
            </a:r>
          </a:p>
          <a:p>
            <a:pPr lvl="1"/>
            <a:r>
              <a:rPr lang="en-US" dirty="0" smtClean="0"/>
              <a:t>Developers share the common source code repository</a:t>
            </a:r>
          </a:p>
          <a:p>
            <a:pPr lvl="1"/>
            <a:r>
              <a:rPr lang="en-US" dirty="0" smtClean="0"/>
              <a:t>Dedicated Continuous Integration environment</a:t>
            </a:r>
          </a:p>
          <a:p>
            <a:pPr lvl="1"/>
            <a:r>
              <a:rPr lang="en-US" dirty="0" smtClean="0"/>
              <a:t>All code must pass unit tests</a:t>
            </a:r>
          </a:p>
          <a:p>
            <a:pPr lvl="1"/>
            <a:r>
              <a:rPr lang="en-US" dirty="0" smtClean="0"/>
              <a:t>Integrate often</a:t>
            </a:r>
          </a:p>
          <a:p>
            <a:pPr lvl="1"/>
            <a:r>
              <a:rPr lang="en-US" dirty="0" smtClean="0"/>
              <a:t>Regression tests run often</a:t>
            </a:r>
          </a:p>
          <a:p>
            <a:pPr lvl="1"/>
            <a:r>
              <a:rPr lang="en-US" dirty="0" smtClean="0"/>
              <a:t>Code matrices are published</a:t>
            </a:r>
          </a:p>
          <a:p>
            <a:pPr lvl="1"/>
            <a:r>
              <a:rPr lang="en-US" dirty="0" smtClean="0"/>
              <a:t>Every change to the system is releasable to production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Automation is the key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 Job Manually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978312"/>
          </a:xfrm>
        </p:spPr>
        <p:txBody>
          <a:bodyPr/>
          <a:lstStyle/>
          <a:p>
            <a:r>
              <a:rPr lang="en-US" dirty="0" smtClean="0"/>
              <a:t>Most likely the job will trigger automatically based on some external factors or regular schedule</a:t>
            </a:r>
          </a:p>
          <a:p>
            <a:r>
              <a:rPr lang="en-US" dirty="0" smtClean="0"/>
              <a:t>You may want to run the job manually in some scenario using human intervention</a:t>
            </a:r>
          </a:p>
          <a:p>
            <a:r>
              <a:rPr lang="en-US" dirty="0" smtClean="0"/>
              <a:t>Don’t configure anything in the build trigger section for Manual jobs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90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616075" y="3867150"/>
            <a:ext cx="6088063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 Now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91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9338" y="934218"/>
            <a:ext cx="7637462" cy="481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2235200" y="3162300"/>
            <a:ext cx="1168400" cy="2895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6038" y="6171684"/>
            <a:ext cx="679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always run any job manually with </a:t>
            </a:r>
            <a:r>
              <a:rPr lang="en-US" b="1" dirty="0" smtClean="0"/>
              <a:t>Build Now </a:t>
            </a:r>
            <a:r>
              <a:rPr lang="en-US" dirty="0" smtClean="0"/>
              <a:t>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 a job on a regular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3397412"/>
          </a:xfrm>
        </p:spPr>
        <p:txBody>
          <a:bodyPr/>
          <a:lstStyle/>
          <a:p>
            <a:r>
              <a:rPr lang="en-US" dirty="0" smtClean="0"/>
              <a:t>Trigger the build job at regular interval such as nightly build</a:t>
            </a:r>
          </a:p>
          <a:p>
            <a:r>
              <a:rPr lang="en-US" dirty="0" smtClean="0"/>
              <a:t>Some long running jobs are good candidates for scheduled jobs</a:t>
            </a:r>
          </a:p>
          <a:p>
            <a:pPr lvl="1"/>
            <a:r>
              <a:rPr lang="en-US" dirty="0" smtClean="0"/>
              <a:t>Jobs for generating and publishing code quality metrics and reports on Sonar</a:t>
            </a:r>
          </a:p>
          <a:p>
            <a:r>
              <a:rPr lang="en-US" dirty="0" smtClean="0"/>
              <a:t>Jenkins uses </a:t>
            </a:r>
            <a:r>
              <a:rPr lang="en-US" dirty="0" smtClean="0">
                <a:solidFill>
                  <a:srgbClr val="0070C0"/>
                </a:solidFill>
              </a:rPr>
              <a:t>cron-style syntax </a:t>
            </a:r>
            <a:r>
              <a:rPr lang="en-US" dirty="0" smtClean="0"/>
              <a:t>to schedule the jobs at regular interval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889000" y="4406900"/>
            <a:ext cx="8039100" cy="2250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Cron Style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use @yearly, @annually, @monthly, @weekly, @daily, @midnight, @hourly to schedule the jobs</a:t>
            </a:r>
          </a:p>
          <a:p>
            <a:r>
              <a:rPr lang="en-US" dirty="0" smtClean="0"/>
              <a:t>OR You can use cron style syntax in the following format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MINUTE HOUR DOM MONTH DOW</a:t>
            </a:r>
          </a:p>
          <a:p>
            <a:pPr lvl="1"/>
            <a:r>
              <a:rPr lang="en-US" dirty="0" smtClean="0"/>
              <a:t>MINUTE – minutes within the hour (0-59)</a:t>
            </a:r>
          </a:p>
          <a:p>
            <a:pPr lvl="1"/>
            <a:r>
              <a:rPr lang="en-US" dirty="0" smtClean="0"/>
              <a:t>HOUR – hour of the day (0-23)</a:t>
            </a:r>
          </a:p>
          <a:p>
            <a:pPr lvl="1"/>
            <a:r>
              <a:rPr lang="en-US" dirty="0" smtClean="0"/>
              <a:t>DOM – day of the month (1-31)</a:t>
            </a:r>
          </a:p>
          <a:p>
            <a:pPr lvl="1"/>
            <a:r>
              <a:rPr lang="en-US" dirty="0" smtClean="0"/>
              <a:t>MONTH – the month (1-12)</a:t>
            </a:r>
          </a:p>
          <a:p>
            <a:pPr lvl="1"/>
            <a:r>
              <a:rPr lang="en-US" dirty="0" smtClean="0"/>
              <a:t>DOW – day of the week (0-7) where 0 and 7 are Sunday 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*  *  *  *  *  represents once a minute</a:t>
            </a:r>
          </a:p>
          <a:p>
            <a:pPr lvl="1"/>
            <a:r>
              <a:rPr lang="en-US" dirty="0" smtClean="0"/>
              <a:t>H/15	 *  *  *  * represents at every fifteen minutes</a:t>
            </a:r>
          </a:p>
          <a:p>
            <a:pPr lvl="1"/>
            <a:r>
              <a:rPr lang="en-US" dirty="0" smtClean="0"/>
              <a:t>H   1  * * represents once a day on the 1</a:t>
            </a:r>
            <a:r>
              <a:rPr lang="en-US" baseline="30000" dirty="0" smtClean="0"/>
              <a:t>st</a:t>
            </a:r>
            <a:r>
              <a:rPr lang="en-US" dirty="0" smtClean="0"/>
              <a:t> of every month</a:t>
            </a:r>
          </a:p>
          <a:p>
            <a:pPr lvl="1">
              <a:buNone/>
            </a:pPr>
            <a:r>
              <a:rPr lang="en-US" dirty="0" smtClean="0"/>
              <a:t>Note:  Jenkins encourages the use of ‘H’ to balance load across different times of day to avoid sudden spikes of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93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Run a job when source code is checked into SCM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Polling the SCM </a:t>
            </a:r>
            <a:r>
              <a:rPr lang="en-US" dirty="0" smtClean="0"/>
              <a:t>is the best strategy for continuous integration builds</a:t>
            </a:r>
          </a:p>
          <a:p>
            <a:pPr lvl="1"/>
            <a:r>
              <a:rPr lang="en-US" dirty="0" smtClean="0"/>
              <a:t>You want to build your jobs as quickly as there are changes in SCM</a:t>
            </a:r>
          </a:p>
          <a:p>
            <a:pPr lvl="1"/>
            <a:r>
              <a:rPr lang="en-US" dirty="0" smtClean="0"/>
              <a:t>Manual and Scheduled builds are applicable in few scenarios but all other jobs should be configured with Polling SCM option</a:t>
            </a:r>
          </a:p>
          <a:p>
            <a:r>
              <a:rPr lang="en-US" dirty="0" smtClean="0"/>
              <a:t>Jenkins polls the version control server at regular interval if any changes have been committed</a:t>
            </a:r>
          </a:p>
          <a:p>
            <a:pPr lvl="1"/>
            <a:r>
              <a:rPr lang="en-US" dirty="0" smtClean="0"/>
              <a:t>If changes are committed then the Jenkins will build your job</a:t>
            </a:r>
          </a:p>
          <a:p>
            <a:r>
              <a:rPr lang="en-US" dirty="0" smtClean="0"/>
              <a:t>Polling is very quick for Git and Subversion, however this is not effective solution for CVS</a:t>
            </a:r>
          </a:p>
          <a:p>
            <a:pPr lvl="1"/>
            <a:r>
              <a:rPr lang="en-US" dirty="0" smtClean="0"/>
              <a:t>Alternatively Jenkins provides the post-commit hook script for triggering you build remotely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94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SCM Polling Interval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1746412"/>
          </a:xfrm>
        </p:spPr>
        <p:txBody>
          <a:bodyPr/>
          <a:lstStyle/>
          <a:p>
            <a:r>
              <a:rPr lang="en-US" dirty="0" smtClean="0"/>
              <a:t>Jenkins uses the </a:t>
            </a:r>
            <a:r>
              <a:rPr lang="en-US" dirty="0" smtClean="0">
                <a:solidFill>
                  <a:srgbClr val="0070C0"/>
                </a:solidFill>
              </a:rPr>
              <a:t>same cron style syntax </a:t>
            </a:r>
            <a:r>
              <a:rPr lang="en-US" dirty="0" smtClean="0"/>
              <a:t>to configure polling schedule for SCM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1048564" y="3365500"/>
            <a:ext cx="7911153" cy="186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 a Job After Another Job Finished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2152812"/>
          </a:xfrm>
        </p:spPr>
        <p:txBody>
          <a:bodyPr/>
          <a:lstStyle/>
          <a:p>
            <a:r>
              <a:rPr lang="en-US" dirty="0" smtClean="0"/>
              <a:t>Jenkins also provides the option for running your job whenever another jobs finish building</a:t>
            </a:r>
          </a:p>
          <a:p>
            <a:r>
              <a:rPr lang="en-US" dirty="0" smtClean="0"/>
              <a:t>You can specify one or more preceding build jobs to trigger your new job</a:t>
            </a:r>
          </a:p>
          <a:p>
            <a:r>
              <a:rPr lang="en-US" dirty="0" smtClean="0"/>
              <a:t>This is useful feature for </a:t>
            </a:r>
            <a:r>
              <a:rPr lang="en-US" dirty="0" smtClean="0">
                <a:solidFill>
                  <a:srgbClr val="0070C0"/>
                </a:solidFill>
              </a:rPr>
              <a:t>setting up a build pipeline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96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38" y="3957638"/>
            <a:ext cx="68675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 smtClean="0"/>
              <a:t>Run a Job After Another Job Finished -  Configuration 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64" y="1009488"/>
            <a:ext cx="7638236" cy="3283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you configure this option for your new job, it will automatically configure the "Build other projects" section in the "Post-build Actions" of the preceding job</a:t>
            </a:r>
          </a:p>
          <a:p>
            <a:pPr lvl="1"/>
            <a:r>
              <a:rPr lang="en-US" dirty="0" smtClean="0"/>
              <a:t>Basically, this configuration complements the "Build other projects" section in the "Post-build Actions" of an upstream project</a:t>
            </a:r>
          </a:p>
          <a:p>
            <a:r>
              <a:rPr lang="en-US" dirty="0" smtClean="0"/>
              <a:t>This configuration also provide the option for triggering the new build even if the preceding build is unstable or fails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97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15000"/>
          </a:blip>
          <a:srcRect/>
          <a:stretch>
            <a:fillRect/>
          </a:stretch>
        </p:blipFill>
        <p:spPr bwMode="auto">
          <a:xfrm>
            <a:off x="819964" y="4617042"/>
            <a:ext cx="7866836" cy="167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in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job</a:t>
            </a:r>
          </a:p>
          <a:p>
            <a:r>
              <a:rPr lang="en-US" dirty="0" smtClean="0"/>
              <a:t>Configure a job</a:t>
            </a:r>
          </a:p>
          <a:p>
            <a:pPr lvl="1"/>
            <a:r>
              <a:rPr lang="en-US" dirty="0" smtClean="0"/>
              <a:t>Configure a Freestyle job</a:t>
            </a:r>
          </a:p>
          <a:p>
            <a:pPr lvl="1"/>
            <a:r>
              <a:rPr lang="en-US" dirty="0" smtClean="0"/>
              <a:t>Configure a Maven job</a:t>
            </a:r>
          </a:p>
          <a:p>
            <a:pPr lvl="1"/>
            <a:r>
              <a:rPr lang="en-US" dirty="0" smtClean="0"/>
              <a:t>Copy from Existing jobs</a:t>
            </a:r>
          </a:p>
          <a:p>
            <a:r>
              <a:rPr lang="en-US" dirty="0" smtClean="0"/>
              <a:t>Trigger a Build Job</a:t>
            </a:r>
          </a:p>
          <a:p>
            <a:pPr lvl="1"/>
            <a:r>
              <a:rPr lang="en-US" dirty="0" smtClean="0"/>
              <a:t>Run a job manually</a:t>
            </a:r>
          </a:p>
          <a:p>
            <a:pPr lvl="1"/>
            <a:r>
              <a:rPr lang="en-US" dirty="0" smtClean="0"/>
              <a:t>Run a job on a regular schedule</a:t>
            </a:r>
          </a:p>
          <a:p>
            <a:pPr lvl="1"/>
            <a:r>
              <a:rPr lang="en-US" dirty="0" smtClean="0"/>
              <a:t>Run a job when source code is checked into version control</a:t>
            </a:r>
          </a:p>
          <a:p>
            <a:pPr lvl="1"/>
            <a:r>
              <a:rPr lang="en-US" dirty="0" smtClean="0"/>
              <a:t>Run a job </a:t>
            </a:r>
            <a:r>
              <a:rPr lang="en-US" dirty="0"/>
              <a:t>a</a:t>
            </a:r>
            <a:r>
              <a:rPr lang="en-US" dirty="0" smtClean="0"/>
              <a:t>fter another job finished</a:t>
            </a:r>
          </a:p>
          <a:p>
            <a:r>
              <a:rPr lang="en-US" sz="3600" b="1" dirty="0" smtClean="0"/>
              <a:t>Lab 2 – Build and Configure your first Jenkins job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98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Lab 2 – Build and Configure your first Jenkins job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lab you will configure and run your first Jenkins job to build your java project</a:t>
            </a:r>
          </a:p>
          <a:p>
            <a:pPr lvl="1"/>
            <a:r>
              <a:rPr lang="en-US" sz="2400" dirty="0" smtClean="0"/>
              <a:t>Create new Freestyle job with Gradle build</a:t>
            </a:r>
          </a:p>
          <a:p>
            <a:pPr lvl="1"/>
            <a:r>
              <a:rPr lang="en-US" sz="2400" dirty="0" smtClean="0"/>
              <a:t>Configure your Freestyle job to poll changes from Git project</a:t>
            </a:r>
          </a:p>
          <a:p>
            <a:pPr lvl="1"/>
            <a:r>
              <a:rPr lang="en-US" sz="2400" dirty="0" smtClean="0"/>
              <a:t>Configure email notification for failed builds</a:t>
            </a:r>
          </a:p>
          <a:p>
            <a:pPr lvl="1"/>
            <a:r>
              <a:rPr lang="en-US" sz="2400" dirty="0" smtClean="0"/>
              <a:t>Build and run tests for your java project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9FF9-3F27-BB41-B619-64D133540EE6}" type="slidenum">
              <a:rPr lang="en-US" smtClean="0"/>
              <a:pPr/>
              <a:t>99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54552</TotalTime>
  <Words>9866</Words>
  <Application>Microsoft Office PowerPoint</Application>
  <PresentationFormat>On-screen Show (4:3)</PresentationFormat>
  <Paragraphs>1587</Paragraphs>
  <Slides>208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208</vt:i4>
      </vt:variant>
    </vt:vector>
  </HeadingPairs>
  <TitlesOfParts>
    <vt:vector size="214" baseType="lpstr">
      <vt:lpstr>宋体</vt:lpstr>
      <vt:lpstr>Arial</vt:lpstr>
      <vt:lpstr>Calibri</vt:lpstr>
      <vt:lpstr>Century Gothic</vt:lpstr>
      <vt:lpstr>Courier New</vt:lpstr>
      <vt:lpstr>Office Theme</vt:lpstr>
      <vt:lpstr>Continuous Integration With Jenkins</vt:lpstr>
      <vt:lpstr>Day 1: Sessions</vt:lpstr>
      <vt:lpstr>Day 2: Sessions</vt:lpstr>
      <vt:lpstr>Introducing Continuous Integration and Jenkins</vt:lpstr>
      <vt:lpstr>Topics in this Session</vt:lpstr>
      <vt:lpstr>Agile Development</vt:lpstr>
      <vt:lpstr>Agile Development Process Overview</vt:lpstr>
      <vt:lpstr>Agile Development Practices</vt:lpstr>
      <vt:lpstr>CI and CD in Agile Development</vt:lpstr>
      <vt:lpstr>Topics in this Session</vt:lpstr>
      <vt:lpstr>Continuous Integration</vt:lpstr>
      <vt:lpstr>Continuous Integrations Practices</vt:lpstr>
      <vt:lpstr>Continuous Delivery </vt:lpstr>
      <vt:lpstr>Continuous Deployment</vt:lpstr>
      <vt:lpstr>Continuous Integration, Delivery and Deployment</vt:lpstr>
      <vt:lpstr>Topics in this Session</vt:lpstr>
      <vt:lpstr>Jenkins</vt:lpstr>
      <vt:lpstr>How Jenkins Fits in CI and CD </vt:lpstr>
      <vt:lpstr>Jenkins - History</vt:lpstr>
      <vt:lpstr>Topics in this Session</vt:lpstr>
      <vt:lpstr>State of the Jenkins Community</vt:lpstr>
      <vt:lpstr>Total Jenkins Installations</vt:lpstr>
      <vt:lpstr>InfoQ CI Survery 2014</vt:lpstr>
      <vt:lpstr>Jenkins Very Active GitHub Repository </vt:lpstr>
      <vt:lpstr>Installing and Running Jenkins</vt:lpstr>
      <vt:lpstr>Topics in this Session</vt:lpstr>
      <vt:lpstr>Installing Jenkins</vt:lpstr>
      <vt:lpstr>Download Jenkins - https://jenkins-ci.org/</vt:lpstr>
      <vt:lpstr>Running Jenkins from the jar File</vt:lpstr>
      <vt:lpstr>Installing Jenkins in a Servlet Container</vt:lpstr>
      <vt:lpstr>Installing Jenkins using Platform Specific Installer </vt:lpstr>
      <vt:lpstr>Verify Jenkins on the browser</vt:lpstr>
      <vt:lpstr>Manage Jenkins </vt:lpstr>
      <vt:lpstr>Manage Jenkins Screen</vt:lpstr>
      <vt:lpstr>Configure System</vt:lpstr>
      <vt:lpstr>Configure JDK </vt:lpstr>
      <vt:lpstr>Configure Maven</vt:lpstr>
      <vt:lpstr>Gradle Jenkins Plugin</vt:lpstr>
      <vt:lpstr>Gradle Configuration Section</vt:lpstr>
      <vt:lpstr>Upgrade Jenkins</vt:lpstr>
      <vt:lpstr>Restart Jenkins using Web Interface</vt:lpstr>
      <vt:lpstr>Topics in this Session</vt:lpstr>
      <vt:lpstr>Setup Security</vt:lpstr>
      <vt:lpstr>Security Configuration</vt:lpstr>
      <vt:lpstr>Security Realms</vt:lpstr>
      <vt:lpstr>Jenkins Built-In User Database</vt:lpstr>
      <vt:lpstr>How to enable Jenkins Database</vt:lpstr>
      <vt:lpstr>View and Manage Users</vt:lpstr>
      <vt:lpstr>Authorization (In Global Security Configuration)</vt:lpstr>
      <vt:lpstr>Matrix-based Security</vt:lpstr>
      <vt:lpstr>Common Permissions</vt:lpstr>
      <vt:lpstr>Topics in this Session</vt:lpstr>
      <vt:lpstr>Mail Server Configuration</vt:lpstr>
      <vt:lpstr>Advanced Email Configuration</vt:lpstr>
      <vt:lpstr>Version Control</vt:lpstr>
      <vt:lpstr>Working with Subversion</vt:lpstr>
      <vt:lpstr>Working with Git</vt:lpstr>
      <vt:lpstr>Git Configuration Section</vt:lpstr>
      <vt:lpstr>Topics in this Session</vt:lpstr>
      <vt:lpstr>Master/Slaves Configurations</vt:lpstr>
      <vt:lpstr>Master/Slaves Architecture</vt:lpstr>
      <vt:lpstr>Topics in this Session</vt:lpstr>
      <vt:lpstr>Lab 1 : Install and Configure Jenkins </vt:lpstr>
      <vt:lpstr>Jenkins Job</vt:lpstr>
      <vt:lpstr>Topics in this Session</vt:lpstr>
      <vt:lpstr>Jenkins Build Jobs</vt:lpstr>
      <vt:lpstr>Jenkins Build Jobs</vt:lpstr>
      <vt:lpstr>First Build Job</vt:lpstr>
      <vt:lpstr>Jenkins List Views</vt:lpstr>
      <vt:lpstr>Topics in this Session</vt:lpstr>
      <vt:lpstr>Configuring Job</vt:lpstr>
      <vt:lpstr>General Options – Name and Old Builds</vt:lpstr>
      <vt:lpstr>Source Code Management</vt:lpstr>
      <vt:lpstr>Working with Git</vt:lpstr>
      <vt:lpstr>Git – Additional Functionalities</vt:lpstr>
      <vt:lpstr>Working with Subversion</vt:lpstr>
      <vt:lpstr>Build Steps and Tools</vt:lpstr>
      <vt:lpstr>Gradle Build Steps</vt:lpstr>
      <vt:lpstr>Maven Build Steps</vt:lpstr>
      <vt:lpstr>Maven Build Steps – Advanced Properties</vt:lpstr>
      <vt:lpstr>Ant Build Steps</vt:lpstr>
      <vt:lpstr>Ant Build Steps – Advanced Properties</vt:lpstr>
      <vt:lpstr>Execute shell</vt:lpstr>
      <vt:lpstr>Execute Windows Batch Command</vt:lpstr>
      <vt:lpstr>Post Build Actions</vt:lpstr>
      <vt:lpstr>Post Build – Email Notification</vt:lpstr>
      <vt:lpstr>Configure Maven Job</vt:lpstr>
      <vt:lpstr>Copy From Existing Job</vt:lpstr>
      <vt:lpstr>Topics in this Session</vt:lpstr>
      <vt:lpstr>Run Job Manually</vt:lpstr>
      <vt:lpstr>Build Now</vt:lpstr>
      <vt:lpstr>Run a job on a regular schedule</vt:lpstr>
      <vt:lpstr>Cron Style Syntax</vt:lpstr>
      <vt:lpstr>Run a job when source code is checked into SCM</vt:lpstr>
      <vt:lpstr>SCM Polling Interval</vt:lpstr>
      <vt:lpstr>Run a Job After Another Job Finished</vt:lpstr>
      <vt:lpstr>Run a Job After Another Job Finished -  Configuration </vt:lpstr>
      <vt:lpstr>Topics in this Session</vt:lpstr>
      <vt:lpstr>Lab 2 – Build and Configure your first Jenkins job</vt:lpstr>
      <vt:lpstr>Jenkins Plugins</vt:lpstr>
      <vt:lpstr>Topics in this Session</vt:lpstr>
      <vt:lpstr>Jenkins Plugins</vt:lpstr>
      <vt:lpstr>Code Coverage </vt:lpstr>
      <vt:lpstr>Code Coverage Using Cobertura Plugin</vt:lpstr>
      <vt:lpstr>Adding Cobertura in build.gradle</vt:lpstr>
      <vt:lpstr>Configure Jenkins Job to generate Cobertura XML</vt:lpstr>
      <vt:lpstr>Adding Cobertura in Post Build Actions </vt:lpstr>
      <vt:lpstr>Code Coverage Report</vt:lpstr>
      <vt:lpstr>Topics in this Session</vt:lpstr>
      <vt:lpstr>Static Code Analysis</vt:lpstr>
      <vt:lpstr>Configuring FindBugs in build.gradle</vt:lpstr>
      <vt:lpstr>FindBugs – Optional Configuration</vt:lpstr>
      <vt:lpstr>Configuring CheckStyle in build.gradle</vt:lpstr>
      <vt:lpstr>Configuring PMD in build.gradle</vt:lpstr>
      <vt:lpstr>Install Static Code Analysis Plugins in Jenkins</vt:lpstr>
      <vt:lpstr>Generating Static Code Analysis in Jenkins build</vt:lpstr>
      <vt:lpstr>Static Code Analysis Reports in Build Page</vt:lpstr>
      <vt:lpstr>Topics in this Session</vt:lpstr>
      <vt:lpstr>Performance Reporting</vt:lpstr>
      <vt:lpstr>Integrating JMeter in build.gradle</vt:lpstr>
      <vt:lpstr>Running reports with Performance Plugin</vt:lpstr>
      <vt:lpstr>Topics in this Session</vt:lpstr>
      <vt:lpstr>Other Useful Plugins</vt:lpstr>
      <vt:lpstr>Topics in this Session</vt:lpstr>
      <vt:lpstr>Lab 3 – Build a Jenkins job to generate code quality reports</vt:lpstr>
      <vt:lpstr>SonarQube Plugin</vt:lpstr>
      <vt:lpstr>Topics in this Session</vt:lpstr>
      <vt:lpstr>Introducing SonarQube</vt:lpstr>
      <vt:lpstr>Download and Install SonarQube</vt:lpstr>
      <vt:lpstr>Configure SonarQube</vt:lpstr>
      <vt:lpstr>Running SonarQube</vt:lpstr>
      <vt:lpstr>Topics in this Session</vt:lpstr>
      <vt:lpstr>Integrate SonarQube with Jenkins</vt:lpstr>
      <vt:lpstr>Install SonarQube Jenkins Plugin</vt:lpstr>
      <vt:lpstr>Configure SonarQube installation in Jenkins</vt:lpstr>
      <vt:lpstr>SonarQube Scanner for Jenkins</vt:lpstr>
      <vt:lpstr>Configure SonarQube Runner in Jenkins</vt:lpstr>
      <vt:lpstr>Enabling SonarQube analysis in a build job</vt:lpstr>
      <vt:lpstr>Build step to trigger the SonarQube analysis</vt:lpstr>
      <vt:lpstr>Post-build action to trigger the SonarQube</vt:lpstr>
      <vt:lpstr>Gradle SonarQube Plugin</vt:lpstr>
      <vt:lpstr>Topics in this Session</vt:lpstr>
      <vt:lpstr>Locate and Open Generated Report </vt:lpstr>
      <vt:lpstr>Locate and Open Generated Report  - Continued</vt:lpstr>
      <vt:lpstr>Topics in this Session</vt:lpstr>
      <vt:lpstr>Review the Report’s Organization</vt:lpstr>
      <vt:lpstr>Sonar Report - Project Home Page</vt:lpstr>
      <vt:lpstr>Sonar Report - Technical Debt and Issues</vt:lpstr>
      <vt:lpstr>Sonar Report – Code Coverage</vt:lpstr>
      <vt:lpstr>Sonar Report - Duplications</vt:lpstr>
      <vt:lpstr>Sonar Report – Structure and Complexity</vt:lpstr>
      <vt:lpstr>Topics in this Session</vt:lpstr>
      <vt:lpstr>Lab 4 – Generate first SonarQube report </vt:lpstr>
      <vt:lpstr>Advanced Jenkins</vt:lpstr>
      <vt:lpstr>Topics in this Session</vt:lpstr>
      <vt:lpstr>Monitor External Jobs</vt:lpstr>
      <vt:lpstr>Monitor External Jobs - Configuration</vt:lpstr>
      <vt:lpstr>Requirements for External Process</vt:lpstr>
      <vt:lpstr>How to Invoke Jenkins External Job</vt:lpstr>
      <vt:lpstr>Output in Jenkins Dashboard</vt:lpstr>
      <vt:lpstr>Topics in this Session</vt:lpstr>
      <vt:lpstr>Matrix or Multi-Configuration Jobs</vt:lpstr>
      <vt:lpstr>Multi-Configuration Job Configuration </vt:lpstr>
      <vt:lpstr>Multi-Configuration Matrix</vt:lpstr>
      <vt:lpstr>Run Multi-Configuration Job</vt:lpstr>
      <vt:lpstr>Topics in this Session</vt:lpstr>
      <vt:lpstr>Distributed Builds</vt:lpstr>
      <vt:lpstr>Master/Slaves Architecture - Review</vt:lpstr>
      <vt:lpstr>Setup Master Node</vt:lpstr>
      <vt:lpstr>Setup Slave Nodes</vt:lpstr>
      <vt:lpstr>Launching Slave Nodes</vt:lpstr>
      <vt:lpstr>Launch Slave via Java Web Start – Master Node</vt:lpstr>
      <vt:lpstr>Launch Slave via Java Web Start – Slave Node</vt:lpstr>
      <vt:lpstr>Associate build jobs with Master and Slave nodes</vt:lpstr>
      <vt:lpstr>Monitor Slave Nodes</vt:lpstr>
      <vt:lpstr>Topics in this Session</vt:lpstr>
      <vt:lpstr>Concept of Pipeline</vt:lpstr>
      <vt:lpstr>Build Pipelines</vt:lpstr>
      <vt:lpstr>Pipeline Practices</vt:lpstr>
      <vt:lpstr>Creating Pipeline with Jenkins</vt:lpstr>
      <vt:lpstr>Jenkins Build Pipeline Plugin</vt:lpstr>
      <vt:lpstr>Jenkins Parameterized Trigger Plugin</vt:lpstr>
      <vt:lpstr>Create New Build Pipeline View</vt:lpstr>
      <vt:lpstr>Configure New Build Pipeline View</vt:lpstr>
      <vt:lpstr>New Pipeline for Lab Project</vt:lpstr>
      <vt:lpstr>Topics in this Session</vt:lpstr>
      <vt:lpstr>Splitting a Big Job into Smaller Jobs</vt:lpstr>
      <vt:lpstr>Archive Workspace from One Job to Next Jobs</vt:lpstr>
      <vt:lpstr>Jenkins Clone Workspace SCM Plugin</vt:lpstr>
      <vt:lpstr>Topics in this Session</vt:lpstr>
      <vt:lpstr>File Fingerprint Tracking</vt:lpstr>
      <vt:lpstr>Topics in this Session</vt:lpstr>
      <vt:lpstr>Using Jenkins for non-Java Projects</vt:lpstr>
      <vt:lpstr>Topics in this Session</vt:lpstr>
      <vt:lpstr>Lab 5 : Configure distributed builds using Master/Slave configuration</vt:lpstr>
      <vt:lpstr>Topics in this Session</vt:lpstr>
      <vt:lpstr>Lab 6 : Build your first pipeline</vt:lpstr>
      <vt:lpstr>Best Practices for Jenkins</vt:lpstr>
      <vt:lpstr>Best Practices for Jenkins</vt:lpstr>
      <vt:lpstr>Culture Change</vt:lpstr>
      <vt:lpstr>Attend to Broken Builds</vt:lpstr>
      <vt:lpstr>Write unit tests</vt:lpstr>
      <vt:lpstr>Reuse build scripts across IDE and Jenkins</vt:lpstr>
      <vt:lpstr>Use Discover Templates</vt:lpstr>
      <vt:lpstr>Use Plugins Effectively</vt:lpstr>
      <vt:lpstr>References</vt:lpstr>
      <vt:lpstr>Continuous Integration with Jenkins</vt:lpstr>
      <vt:lpstr>Continuous Integration with Jenkins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Object Technology</dc:title>
  <dc:creator>Mario Ruiz</dc:creator>
  <cp:lastModifiedBy>Stephen</cp:lastModifiedBy>
  <cp:revision>510</cp:revision>
  <dcterms:created xsi:type="dcterms:W3CDTF">2013-06-17T17:48:19Z</dcterms:created>
  <dcterms:modified xsi:type="dcterms:W3CDTF">2016-07-18T22:18:01Z</dcterms:modified>
</cp:coreProperties>
</file>