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8" r:id="rId5"/>
    <p:sldId id="1043" r:id="rId6"/>
    <p:sldId id="1044" r:id="rId7"/>
    <p:sldId id="1045" r:id="rId8"/>
    <p:sldId id="1046" r:id="rId9"/>
    <p:sldId id="1047" r:id="rId10"/>
    <p:sldId id="1049" r:id="rId11"/>
    <p:sldId id="1050" r:id="rId12"/>
    <p:sldId id="1051" r:id="rId13"/>
    <p:sldId id="1054" r:id="rId14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77913" autoAdjust="0"/>
  </p:normalViewPr>
  <p:slideViewPr>
    <p:cSldViewPr>
      <p:cViewPr varScale="1">
        <p:scale>
          <a:sx n="99" d="100"/>
          <a:sy n="99" d="100"/>
        </p:scale>
        <p:origin x="2488" y="168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150" d="100"/>
          <a:sy n="150" d="100"/>
        </p:scale>
        <p:origin x="-3960" y="2368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t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smtClean="0"/>
              <a:t>Jenkins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t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/>
              <a:t>Copyright 2021 Elephant Scale, Inc.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2021 Elephant Scale, Inc.</a:t>
            </a:r>
            <a:endParaRPr lang="en-US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/>
          </a:p>
        </p:txBody>
      </p:sp>
      <p:sp>
        <p:nvSpPr>
          <p:cNvPr id="438298" name="Rectangle 26"/>
          <p:cNvSpPr>
            <a:spLocks noGrp="1" noChangeArrowheads="1"/>
          </p:cNvSpPr>
          <p:nvPr>
            <p:ph type="dt" idx="1"/>
          </p:nvPr>
        </p:nvSpPr>
        <p:spPr bwMode="auto">
          <a:xfrm>
            <a:off x="322263" y="9371013"/>
            <a:ext cx="846137" cy="174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</p:txBody>
      </p:sp>
      <p:sp>
        <p:nvSpPr>
          <p:cNvPr id="438314" name="Rectangle 4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2263" y="74613"/>
            <a:ext cx="2847975" cy="171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</a:ln>
          <a:effectLst/>
        </p:spPr>
        <p:txBody>
          <a:bodyPr vert="horz" wrap="square" lIns="0" tIns="0" rIns="0" bIns="0" numCol="1" anchor="t" anchorCtr="0" compatLnSpc="1"/>
          <a:lstStyle>
            <a:lvl1pPr defTabSz="960755" eaLnBrk="0" hangingPunct="0">
              <a:defRPr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Jenkins</a:t>
            </a:r>
            <a:endParaRPr lang="en-US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Char char="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452755" indent="-17018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921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7BBF3-6FC0-4407-BAA2-49D1A719A54F}" type="slidenum">
              <a:rPr lang="en-US" smtClean="0"/>
            </a:fld>
            <a:endParaRPr lang="en-US" smtClean="0"/>
          </a:p>
        </p:txBody>
      </p:sp>
      <p:sp>
        <p:nvSpPr>
          <p:cNvPr id="9220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611937" cy="3800475"/>
          </a:xfrm>
          <a:noFill/>
        </p:spPr>
        <p:txBody>
          <a:bodyPr/>
          <a:lstStyle/>
          <a:p>
            <a:pPr marL="0" indent="0" eaLnBrk="1" hangingPunct="1">
              <a:buNone/>
            </a:pPr>
            <a:endParaRPr lang="en-US" b="1" dirty="0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>
              <a:defRPr/>
            </a:pPr>
            <a:r>
              <a:rPr lang="en-US"/>
              <a:t>Copyright 2021 Elephant Scale,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>
              <a:defRPr/>
            </a:pPr>
            <a:fld id="{EFAADD5D-AF76-45EE-AA5F-6DAC73BF167A}" type="slidenum">
              <a:rPr lang="en-US"/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>
              <a:defRPr/>
            </a:pPr>
            <a:r>
              <a:rPr lang="en-US" smtClean="0"/>
              <a:t>Jenkins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-110" charset="0"/>
                <a:ea typeface="MS PGothic"/>
                <a:cs typeface="MS PGothic"/>
              </a:rPr>
              <a:t>All the labs are</a:t>
            </a:r>
            <a:r>
              <a:rPr lang="en-US" baseline="0" dirty="0" smtClean="0">
                <a:latin typeface="Times New Roman" panose="02020603050405020304" pitchFamily="-110" charset="0"/>
                <a:ea typeface="MS PGothic"/>
                <a:cs typeface="MS PGothic"/>
              </a:rPr>
              <a:t> verified at 1.3 even though latest is 1.4</a:t>
            </a:r>
            <a:endParaRPr lang="en-US" dirty="0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5737" cy="3800475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Image: http://aviation-</a:t>
            </a:r>
            <a:r>
              <a:rPr lang="en-US" dirty="0" err="1">
                <a:latin typeface="Times New Roman" panose="02020603050405020304" pitchFamily="-110" charset="0"/>
                <a:ea typeface="MS PGothic"/>
                <a:cs typeface="MS PGothic"/>
              </a:rPr>
              <a:t>schools.regionaldirectory.us</a:t>
            </a:r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/learn-to-fly-720.jpg</a:t>
            </a:r>
            <a:endParaRPr lang="en-US" dirty="0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35737" cy="3800475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Image: http://</a:t>
            </a:r>
            <a:r>
              <a:rPr lang="en-US" dirty="0" err="1">
                <a:latin typeface="Times New Roman" panose="02020603050405020304" pitchFamily="-110" charset="0"/>
                <a:ea typeface="MS PGothic"/>
                <a:cs typeface="MS PGothic"/>
              </a:rPr>
              <a:t>www.wikihow.com</a:t>
            </a:r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/Become-a-Certified-Flight-Instructor</a:t>
            </a:r>
            <a:endParaRPr lang="en-US" dirty="0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-110" charset="0"/>
                <a:ea typeface="MS PGothic"/>
                <a:cs typeface="MS PGothic"/>
              </a:rPr>
              <a:t>By the</a:t>
            </a:r>
            <a:r>
              <a:rPr lang="en-US" baseline="0" dirty="0" smtClean="0">
                <a:latin typeface="Times New Roman" panose="02020603050405020304" pitchFamily="-110" charset="0"/>
                <a:ea typeface="MS PGothic"/>
                <a:cs typeface="MS PGothic"/>
              </a:rPr>
              <a:t> end of the class ….</a:t>
            </a:r>
            <a:endParaRPr lang="en-US" dirty="0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8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2021 Elephant Scale, Inc.</a:t>
            </a:r>
            <a:endParaRPr lang="en-US" smtClean="0"/>
          </a:p>
        </p:txBody>
      </p:sp>
      <p:sp>
        <p:nvSpPr>
          <p:cNvPr id="1331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6ED00-34A5-4105-9A31-6CC4A60B871D}" type="slidenum">
              <a:rPr lang="en-US" smtClean="0"/>
            </a:fld>
            <a:endParaRPr lang="en-US" smtClean="0"/>
          </a:p>
        </p:txBody>
      </p:sp>
      <p:sp>
        <p:nvSpPr>
          <p:cNvPr id="13316" name="Rectangle 42"/>
          <p:cNvSpPr>
            <a:spLocks noGrp="1" noChangeArrowheads="1"/>
          </p:cNvSpPr>
          <p:nvPr>
            <p:ph type="hdr" sz="quarter"/>
          </p:nvPr>
        </p:nvSpPr>
        <p:spPr>
          <a:noFill/>
          <a:ln w="9525"/>
        </p:spPr>
        <p:txBody>
          <a:bodyPr/>
          <a:lstStyle/>
          <a:p>
            <a:r>
              <a:rPr lang="en-US" smtClean="0"/>
              <a:t>Jenkins</a:t>
            </a:r>
            <a:endParaRPr lang="en-US" smtClean="0"/>
          </a:p>
        </p:txBody>
      </p:sp>
      <p:sp>
        <p:nvSpPr>
          <p:cNvPr id="133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4630737" cy="3800475"/>
          </a:xfrm>
          <a:noFill/>
        </p:spPr>
        <p:txBody>
          <a:bodyPr/>
          <a:lstStyle/>
          <a:p>
            <a:pPr eaLnBrk="1" hangingPunct="1"/>
            <a:endParaRPr lang="en-US" smtClean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3863975" y="52388"/>
            <a:ext cx="2962275" cy="17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r" defTabSz="998855">
              <a:spcBef>
                <a:spcPct val="50000"/>
              </a:spcBef>
            </a:pPr>
            <a:r>
              <a:rPr lang="en-US" i="1">
                <a:latin typeface="Arial" panose="020B0604020202020204" pitchFamily="34" charset="0"/>
              </a:rPr>
              <a:t>Introduction</a:t>
            </a:r>
            <a:endParaRPr 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9421A-94C8-483D-9AD3-14634246C16D}" type="slidenum">
              <a:rPr 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dt" sz="half" idx="2"/>
          </p:nvPr>
        </p:nvSpPr>
        <p:spPr bwMode="hidden">
          <a:xfrm>
            <a:off x="28575" y="6580188"/>
            <a:ext cx="938213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l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20150115</a:t>
            </a:r>
            <a:endParaRPr lang="en-US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1257300" y="6610722"/>
            <a:ext cx="4419600" cy="176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Jenkins </a:t>
            </a:r>
            <a:r>
              <a:rPr lang="en-US" smtClean="0">
                <a:ea typeface="MS PGothic"/>
                <a:cs typeface="MS PGothic"/>
              </a:rPr>
              <a:t>Continuous Integration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8725" y="4119563"/>
            <a:ext cx="6335713" cy="400050"/>
          </a:xfrm>
        </p:spPr>
        <p:txBody>
          <a:bodyPr/>
          <a:lstStyle/>
          <a:p>
            <a:pPr>
              <a:buFont typeface="Monotype Sorts"/>
              <a:buNone/>
            </a:pPr>
            <a:endParaRPr lang="en-US" dirty="0" smtClean="0"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Logistics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372600" cy="5867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MS PGothic"/>
                <a:cs typeface="MS PGothic"/>
              </a:rPr>
              <a:t>Instructor’s contact</a:t>
            </a:r>
            <a:endParaRPr lang="en-US" sz="2000" dirty="0" smtClean="0">
              <a:ea typeface="MS PGothic"/>
              <a:cs typeface="MS PGothic"/>
            </a:endParaRPr>
          </a:p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MS PGothic"/>
                <a:cs typeface="MS PGothic"/>
              </a:rPr>
              <a:t>Slides</a:t>
            </a:r>
            <a:endParaRPr lang="en-US" sz="2000" dirty="0" smtClean="0">
              <a:ea typeface="MS PGothic"/>
              <a:cs typeface="MS PGothic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MS PGothic"/>
              </a:rPr>
              <a:t>For each session, slides will be emailed out or delivered via virtual classroom </a:t>
            </a:r>
            <a:endParaRPr lang="en-US" sz="2000" dirty="0" smtClean="0">
              <a:ea typeface="MS PGothic"/>
            </a:endParaRPr>
          </a:p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MS PGothic"/>
                <a:cs typeface="MS PGothic"/>
              </a:rPr>
              <a:t>Labs</a:t>
            </a:r>
            <a:endParaRPr lang="en-US" sz="2000" dirty="0" smtClean="0">
              <a:ea typeface="MS PGothic"/>
              <a:cs typeface="MS PGothic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MS PGothic"/>
              </a:rPr>
              <a:t>Installing and running your own Jenkins</a:t>
            </a:r>
            <a:r>
              <a:rPr lang="en-US" sz="2000" dirty="0" smtClean="0">
                <a:ea typeface="MS PGothic"/>
              </a:rPr>
              <a:t> </a:t>
            </a:r>
            <a:endParaRPr lang="en-US" sz="2000" dirty="0" smtClean="0">
              <a:ea typeface="MS PGothic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MS PGothic"/>
              </a:rPr>
              <a:t>Will be delivered in a zip file for your future reference. </a:t>
            </a:r>
            <a:endParaRPr lang="en-US" sz="2000" dirty="0">
              <a:ea typeface="MS PGothic"/>
            </a:endParaRPr>
          </a:p>
          <a:p>
            <a:pPr>
              <a:lnSpc>
                <a:spcPct val="150000"/>
              </a:lnSpc>
              <a:spcBef>
                <a:spcPct val="15000"/>
              </a:spcBef>
            </a:pPr>
            <a:r>
              <a:rPr lang="en-US" sz="2000" dirty="0" smtClean="0">
                <a:ea typeface="MS PGothic"/>
                <a:cs typeface="MS PGothic"/>
              </a:rPr>
              <a:t>Environment</a:t>
            </a:r>
            <a:endParaRPr lang="en-US" sz="2000" dirty="0" smtClean="0">
              <a:ea typeface="MS PGothic"/>
              <a:cs typeface="MS PGothic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sz="1800" dirty="0" smtClean="0">
                <a:ea typeface="MS PGothic"/>
                <a:cs typeface="MS PGothic"/>
              </a:rPr>
              <a:t>Windows, Linux optional (on request)</a:t>
            </a:r>
            <a:endParaRPr lang="en-US" sz="1800" dirty="0" smtClean="0">
              <a:ea typeface="MS PGothic"/>
              <a:cs typeface="MS PGothic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endParaRPr lang="en-US" sz="2000" dirty="0">
              <a:ea typeface="MS PGothic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Prerequisites &amp; Expectations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 lvl="1">
              <a:spcBef>
                <a:spcPct val="15000"/>
              </a:spcBef>
            </a:pPr>
            <a:endParaRPr lang="en-US" sz="2000" dirty="0">
              <a:ea typeface="MS PGothic"/>
              <a:cs typeface="MS PGothic"/>
            </a:endParaRPr>
          </a:p>
          <a:p>
            <a:pPr>
              <a:spcBef>
                <a:spcPct val="15000"/>
              </a:spcBef>
            </a:pPr>
            <a:r>
              <a:rPr lang="en-US" dirty="0">
                <a:ea typeface="MS PGothic"/>
                <a:cs typeface="MS PGothic"/>
              </a:rPr>
              <a:t>Basic understanding of </a:t>
            </a:r>
            <a:r>
              <a:rPr lang="en-US" dirty="0" smtClean="0">
                <a:ea typeface="MS PGothic"/>
                <a:cs typeface="MS PGothic"/>
              </a:rPr>
              <a:t>Windows or Linux </a:t>
            </a:r>
            <a:r>
              <a:rPr lang="en-US" dirty="0">
                <a:ea typeface="MS PGothic"/>
                <a:cs typeface="MS PGothic"/>
              </a:rPr>
              <a:t>development </a:t>
            </a:r>
            <a:r>
              <a:rPr lang="en-US" dirty="0" smtClean="0">
                <a:ea typeface="MS PGothic"/>
                <a:cs typeface="MS PGothic"/>
              </a:rPr>
              <a:t>environment</a:t>
            </a:r>
            <a:endParaRPr lang="en-US" dirty="0" smtClean="0">
              <a:ea typeface="MS PGothic"/>
              <a:cs typeface="MS PGothic"/>
            </a:endParaRPr>
          </a:p>
          <a:p>
            <a:pPr lvl="1">
              <a:spcBef>
                <a:spcPct val="15000"/>
              </a:spcBef>
            </a:pPr>
            <a:r>
              <a:rPr lang="en-US" dirty="0" smtClean="0">
                <a:ea typeface="MS PGothic"/>
                <a:cs typeface="MS PGothic"/>
              </a:rPr>
              <a:t>Command </a:t>
            </a:r>
            <a:r>
              <a:rPr lang="en-US" dirty="0">
                <a:ea typeface="MS PGothic"/>
                <a:cs typeface="MS PGothic"/>
              </a:rPr>
              <a:t>line navigation </a:t>
            </a:r>
            <a:endParaRPr lang="en-US" dirty="0" smtClean="0">
              <a:ea typeface="MS PGothic"/>
              <a:cs typeface="MS PGothic"/>
            </a:endParaRPr>
          </a:p>
          <a:p>
            <a:pPr lvl="1">
              <a:spcBef>
                <a:spcPct val="15000"/>
              </a:spcBef>
            </a:pPr>
            <a:r>
              <a:rPr lang="en-US" dirty="0" smtClean="0">
                <a:ea typeface="MS PGothic"/>
                <a:cs typeface="MS PGothic"/>
              </a:rPr>
              <a:t>Editing </a:t>
            </a:r>
            <a:r>
              <a:rPr lang="en-US" dirty="0">
                <a:ea typeface="MS PGothic"/>
                <a:cs typeface="MS PGothic"/>
              </a:rPr>
              <a:t>files </a:t>
            </a:r>
            <a:r>
              <a:rPr lang="en-US" dirty="0" smtClean="0">
                <a:ea typeface="MS PGothic"/>
                <a:cs typeface="MS PGothic"/>
              </a:rPr>
              <a:t>(e.g. using </a:t>
            </a:r>
            <a:r>
              <a:rPr lang="en-US" dirty="0">
                <a:ea typeface="MS PGothic"/>
                <a:cs typeface="MS PGothic"/>
              </a:rPr>
              <a:t>VI or </a:t>
            </a:r>
            <a:r>
              <a:rPr lang="en-US" dirty="0" err="1" smtClean="0">
                <a:ea typeface="MS PGothic"/>
                <a:cs typeface="MS PGothic"/>
              </a:rPr>
              <a:t>nano</a:t>
            </a:r>
            <a:r>
              <a:rPr lang="en-US" dirty="0" smtClean="0">
                <a:ea typeface="MS PGothic"/>
                <a:cs typeface="MS PGothic"/>
              </a:rPr>
              <a:t>)</a:t>
            </a:r>
            <a:endParaRPr lang="en-US" dirty="0" smtClean="0">
              <a:ea typeface="MS PGothic"/>
              <a:cs typeface="MS PGothic"/>
            </a:endParaRPr>
          </a:p>
          <a:p>
            <a:pPr lvl="1">
              <a:spcBef>
                <a:spcPct val="15000"/>
              </a:spcBef>
            </a:pPr>
            <a:endParaRPr lang="en-US" dirty="0">
              <a:ea typeface="MS PGothic"/>
              <a:cs typeface="MS PGothic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Teaching Philosophy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Emphasis on concepts &amp; fundamentals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strike="sngStrike" dirty="0"/>
              <a:t>API</a:t>
            </a:r>
            <a:endParaRPr lang="en-US" strike="sngStrike" dirty="0"/>
          </a:p>
          <a:p>
            <a:pPr>
              <a:lnSpc>
                <a:spcPct val="200000"/>
              </a:lnSpc>
            </a:pPr>
            <a:r>
              <a:rPr lang="en-US" dirty="0"/>
              <a:t>Highly interactive (questions, </a:t>
            </a:r>
            <a:r>
              <a:rPr lang="en-US" dirty="0" smtClean="0"/>
              <a:t>discussions, etc.  </a:t>
            </a:r>
            <a:r>
              <a:rPr lang="en-US" dirty="0"/>
              <a:t>are welcome)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Hands-on (learn by doing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Labs : Learn By Doing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MS PGothic"/>
              <a:cs typeface="MS PGothic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734231" y="1286719"/>
            <a:ext cx="1943078" cy="1143965"/>
          </a:xfrm>
          <a:prstGeom prst="wedgeEllipseCallout">
            <a:avLst>
              <a:gd name="adj1" fmla="val 22058"/>
              <a:gd name="adj2" fmla="val 65969"/>
            </a:avLst>
          </a:prstGeom>
          <a:gradFill rotWithShape="1">
            <a:gsLst>
              <a:gs pos="0">
                <a:srgbClr val="663366">
                  <a:shade val="40000"/>
                  <a:alpha val="100000"/>
                  <a:satMod val="150000"/>
                  <a:lumMod val="100000"/>
                </a:srgbClr>
              </a:gs>
              <a:gs pos="100000">
                <a:srgbClr val="663366">
                  <a:tint val="70000"/>
                  <a:shade val="100000"/>
                  <a:alpha val="100000"/>
                  <a:satMod val="200000"/>
                  <a:lumMod val="100000"/>
                </a:srgbClr>
              </a:gs>
            </a:gsLst>
            <a:lin ang="5400000" scaled="1"/>
          </a:gradFill>
          <a:ln w="12700" cap="flat" cmpd="sng" algn="ctr">
            <a:solidFill>
              <a:srgbClr val="663366">
                <a:shade val="95000"/>
                <a:satMod val="105000"/>
              </a:srgbClr>
            </a:solidFill>
            <a:prstDash val="solid"/>
          </a:ln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Rockwell"/>
                <a:ea typeface="+mn-ea"/>
                <a:cs typeface="+mn-cs"/>
              </a:rPr>
              <a:t>Where is the ANY key?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Rockwell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319" y="2615374"/>
            <a:ext cx="5198990" cy="3899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: Learning To Fly…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MS PGothic"/>
              <a:cs typeface="MS PGothic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t="8860" b="8860"/>
          <a:stretch>
            <a:fillRect/>
          </a:stretch>
        </p:blipFill>
        <p:spPr>
          <a:xfrm>
            <a:off x="498474" y="1981200"/>
            <a:ext cx="7556313" cy="4144963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1"/>
          <a:srcRect t="8860" b="8860"/>
          <a:stretch>
            <a:fillRect/>
          </a:stretch>
        </p:blipFill>
        <p:spPr bwMode="auto">
          <a:xfrm>
            <a:off x="650874" y="2133600"/>
            <a:ext cx="75563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MS PGothic"/>
              <a:cs typeface="MS PGothic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rcRect t="13468" b="13468"/>
          <a:stretch>
            <a:fillRect/>
          </a:stretch>
        </p:blipFill>
        <p:spPr bwMode="auto">
          <a:xfrm>
            <a:off x="498474" y="1981200"/>
            <a:ext cx="75563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 Flight Time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MS PGothic"/>
              <a:cs typeface="MS PGothic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1"/>
          <a:srcRect t="13468" b="13468"/>
          <a:stretch>
            <a:fillRect/>
          </a:stretch>
        </p:blipFill>
        <p:spPr bwMode="auto">
          <a:xfrm>
            <a:off x="498474" y="1981200"/>
            <a:ext cx="75563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Class…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5730875"/>
          </a:xfrm>
        </p:spPr>
        <p:txBody>
          <a:bodyPr/>
          <a:lstStyle/>
          <a:p>
            <a:pPr>
              <a:spcBef>
                <a:spcPct val="15000"/>
              </a:spcBef>
            </a:pPr>
            <a:endParaRPr lang="en-US" dirty="0">
              <a:ea typeface="MS PGothic"/>
              <a:cs typeface="MS PGothic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  <p:pic>
        <p:nvPicPr>
          <p:cNvPr id="7" name="Content Placeholder 3" descr="Screen Shot 2015-03-18 at 9.05.14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82" r="-24682"/>
          <a:stretch>
            <a:fillRect/>
          </a:stretch>
        </p:blipFill>
        <p:spPr bwMode="auto">
          <a:xfrm>
            <a:off x="498474" y="1981200"/>
            <a:ext cx="7556313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79420" y="5105400"/>
            <a:ext cx="2016480" cy="954107"/>
          </a:xfrm>
          <a:prstGeom prst="rect">
            <a:avLst/>
          </a:prstGeom>
          <a:solidFill>
            <a:srgbClr val="1A1A1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Jenkins</a:t>
            </a:r>
            <a:endParaRPr lang="en-US" sz="2800" dirty="0" smtClean="0">
              <a:solidFill>
                <a:srgbClr val="FFFF00"/>
              </a:solidFill>
              <a:latin typeface="+mn-lt"/>
            </a:endParaRP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well</a:t>
            </a:r>
            <a:endParaRPr lang="en-US" sz="20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 And Me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822325"/>
            <a:ext cx="8902700" cy="3749675"/>
          </a:xfrm>
        </p:spPr>
        <p:txBody>
          <a:bodyPr/>
          <a:lstStyle/>
          <a:p>
            <a:pPr marL="1030605" lvl="3" indent="0">
              <a:buNone/>
            </a:pPr>
            <a:endParaRPr lang="en-US" dirty="0"/>
          </a:p>
          <a:p>
            <a:r>
              <a:rPr lang="en-US" dirty="0"/>
              <a:t>About you</a:t>
            </a:r>
            <a:endParaRPr lang="en-US" dirty="0"/>
          </a:p>
          <a:p>
            <a:pPr lvl="1"/>
            <a:r>
              <a:rPr lang="en-US" dirty="0" smtClean="0"/>
              <a:t>Your Name</a:t>
            </a:r>
            <a:endParaRPr lang="en-US" dirty="0"/>
          </a:p>
          <a:p>
            <a:pPr lvl="1"/>
            <a:r>
              <a:rPr lang="en-US" dirty="0" smtClean="0"/>
              <a:t>Your background (developer, admin, manager, etc.)</a:t>
            </a:r>
            <a:endParaRPr lang="en-US" dirty="0"/>
          </a:p>
          <a:p>
            <a:pPr lvl="1"/>
            <a:r>
              <a:rPr lang="en-US" dirty="0"/>
              <a:t>Technologies you are familiar with</a:t>
            </a:r>
            <a:endParaRPr lang="en-US" dirty="0"/>
          </a:p>
          <a:p>
            <a:pPr lvl="1"/>
            <a:r>
              <a:rPr lang="en-US" dirty="0"/>
              <a:t>Familiarity with </a:t>
            </a:r>
            <a:r>
              <a:rPr lang="en-US" dirty="0" smtClean="0"/>
              <a:t>Jenkins (scale </a:t>
            </a:r>
            <a:r>
              <a:rPr lang="en-US" dirty="0"/>
              <a:t>of 1 – 4 ;  1 – new,   4 – expert)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Something non-technical about you!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(favorite ice cream flavor / hobby…</a:t>
            </a:r>
            <a:r>
              <a:rPr lang="en-US" b="1" dirty="0" err="1">
                <a:solidFill>
                  <a:schemeClr val="accent2"/>
                </a:solidFill>
              </a:rPr>
              <a:t>etc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spcBef>
                <a:spcPct val="15000"/>
              </a:spcBef>
            </a:pPr>
            <a:endParaRPr lang="en-US" dirty="0">
              <a:ea typeface="MS PGothic"/>
              <a:cs typeface="MS PGothic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hidden">
          <a:xfrm>
            <a:off x="6515100" y="6638925"/>
            <a:ext cx="23622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ctr" defTabSz="960755">
              <a:spcBef>
                <a:spcPct val="50000"/>
              </a:spcBef>
            </a:pPr>
            <a:r>
              <a:rPr lang="en-US" i="1">
                <a:solidFill>
                  <a:schemeClr val="bg2"/>
                </a:solidFill>
                <a:latin typeface="Arial" panose="020B0604020202020204" pitchFamily="34" charset="0"/>
              </a:rPr>
              <a:t>Introduction</a:t>
            </a:r>
            <a:endParaRPr lang="en-US" i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Elephant Scale.  All rights reserved.</a:t>
            </a:r>
            <a:endParaRPr lang="en-US"/>
          </a:p>
        </p:txBody>
      </p:sp>
      <p:sp>
        <p:nvSpPr>
          <p:cNvPr id="122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15213B-6BE1-4B7B-A124-7513286CF49B}" type="slidenum">
              <a:rPr lang="en-US" smtClean="0">
                <a:ea typeface="MS PGothic"/>
                <a:cs typeface="MS PGothic"/>
              </a:rPr>
            </a:fld>
            <a:endParaRPr lang="en-US" smtClean="0">
              <a:ea typeface="MS PGothic"/>
              <a:cs typeface="MS P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4730194"/>
            <a:ext cx="2130184" cy="1577454"/>
          </a:xfrm>
          <a:prstGeom prst="rect">
            <a:avLst/>
          </a:prstGeom>
        </p:spPr>
      </p:pic>
      <p:pic>
        <p:nvPicPr>
          <p:cNvPr id="8" name="Picture 7" descr="5824862885_0e7c2dd835_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61" y="4724400"/>
            <a:ext cx="2533197" cy="158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Presentation</Application>
  <PresentationFormat>Custom</PresentationFormat>
  <Paragraphs>115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Monotype Sorts</vt:lpstr>
      <vt:lpstr>Rockwell</vt:lpstr>
      <vt:lpstr>Microsoft YaHei</vt:lpstr>
      <vt:lpstr>Arial Unicode MS</vt:lpstr>
      <vt:lpstr>LPc_New</vt:lpstr>
      <vt:lpstr>Jenkins Continuous Integration</vt:lpstr>
      <vt:lpstr>Prerequisites &amp; Expectations</vt:lpstr>
      <vt:lpstr>Our Teaching Philosophy</vt:lpstr>
      <vt:lpstr>Lots of Labs : Learn By Doing</vt:lpstr>
      <vt:lpstr>Analogy : Learning To Fly…</vt:lpstr>
      <vt:lpstr>Instruction</vt:lpstr>
      <vt:lpstr>+ Flight Time</vt:lpstr>
      <vt:lpstr>After The Class…</vt:lpstr>
      <vt:lpstr>About You And Me</vt:lpstr>
      <vt:lpstr>Class Logistics</vt:lpstr>
      <vt:lpstr>Questions?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4027</cp:revision>
  <cp:lastPrinted>2021-09-01T03:33:29Z</cp:lastPrinted>
  <dcterms:created xsi:type="dcterms:W3CDTF">2021-09-01T03:33:29Z</dcterms:created>
  <dcterms:modified xsi:type="dcterms:W3CDTF">2021-09-01T03:33:29Z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