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372600" cy="8297863"/>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MS PGothic"/>
        <a:cs typeface="MS PGothic"/>
      </a:defRPr>
    </a:lvl1pPr>
    <a:lvl2pPr marL="457200" algn="l" rtl="0" fontAlgn="base">
      <a:spcBef>
        <a:spcPct val="0"/>
      </a:spcBef>
      <a:spcAft>
        <a:spcPct val="0"/>
      </a:spcAft>
      <a:defRPr sz="1000" kern="1200">
        <a:solidFill>
          <a:schemeClr val="tx1"/>
        </a:solidFill>
        <a:latin typeface="Garamond" pitchFamily="18" charset="0"/>
        <a:ea typeface="MS PGothic"/>
        <a:cs typeface="MS PGothic"/>
      </a:defRPr>
    </a:lvl2pPr>
    <a:lvl3pPr marL="914400" algn="l" rtl="0" fontAlgn="base">
      <a:spcBef>
        <a:spcPct val="0"/>
      </a:spcBef>
      <a:spcAft>
        <a:spcPct val="0"/>
      </a:spcAft>
      <a:defRPr sz="1000" kern="1200">
        <a:solidFill>
          <a:schemeClr val="tx1"/>
        </a:solidFill>
        <a:latin typeface="Garamond" pitchFamily="18" charset="0"/>
        <a:ea typeface="MS PGothic"/>
        <a:cs typeface="MS PGothic"/>
      </a:defRPr>
    </a:lvl3pPr>
    <a:lvl4pPr marL="1371600" algn="l" rtl="0" fontAlgn="base">
      <a:spcBef>
        <a:spcPct val="0"/>
      </a:spcBef>
      <a:spcAft>
        <a:spcPct val="0"/>
      </a:spcAft>
      <a:defRPr sz="1000" kern="1200">
        <a:solidFill>
          <a:schemeClr val="tx1"/>
        </a:solidFill>
        <a:latin typeface="Garamond" pitchFamily="18" charset="0"/>
        <a:ea typeface="MS PGothic"/>
        <a:cs typeface="MS PGothic"/>
      </a:defRPr>
    </a:lvl4pPr>
    <a:lvl5pPr marL="1828800" algn="l" rtl="0" fontAlgn="base">
      <a:spcBef>
        <a:spcPct val="0"/>
      </a:spcBef>
      <a:spcAft>
        <a:spcPct val="0"/>
      </a:spcAft>
      <a:defRPr sz="1000" kern="1200">
        <a:solidFill>
          <a:schemeClr val="tx1"/>
        </a:solidFill>
        <a:latin typeface="Garamond" pitchFamily="18" charset="0"/>
        <a:ea typeface="MS PGothic"/>
        <a:cs typeface="MS PGothic"/>
      </a:defRPr>
    </a:lvl5pPr>
    <a:lvl6pPr marL="2286000" algn="l" defTabSz="914400" rtl="0" eaLnBrk="1" latinLnBrk="0" hangingPunct="1">
      <a:defRPr sz="1000" kern="1200">
        <a:solidFill>
          <a:schemeClr val="tx1"/>
        </a:solidFill>
        <a:latin typeface="Garamond" pitchFamily="18" charset="0"/>
        <a:ea typeface="MS PGothic"/>
        <a:cs typeface="MS PGothic"/>
      </a:defRPr>
    </a:lvl6pPr>
    <a:lvl7pPr marL="2743200" algn="l" defTabSz="914400" rtl="0" eaLnBrk="1" latinLnBrk="0" hangingPunct="1">
      <a:defRPr sz="1000" kern="1200">
        <a:solidFill>
          <a:schemeClr val="tx1"/>
        </a:solidFill>
        <a:latin typeface="Garamond" pitchFamily="18" charset="0"/>
        <a:ea typeface="MS PGothic"/>
        <a:cs typeface="MS PGothic"/>
      </a:defRPr>
    </a:lvl7pPr>
    <a:lvl8pPr marL="3200400" algn="l" defTabSz="914400" rtl="0" eaLnBrk="1" latinLnBrk="0" hangingPunct="1">
      <a:defRPr sz="1000" kern="1200">
        <a:solidFill>
          <a:schemeClr val="tx1"/>
        </a:solidFill>
        <a:latin typeface="Garamond" pitchFamily="18" charset="0"/>
        <a:ea typeface="MS PGothic"/>
        <a:cs typeface="MS PGothic"/>
      </a:defRPr>
    </a:lvl8pPr>
    <a:lvl9pPr marL="3657600" algn="l" defTabSz="914400" rtl="0" eaLnBrk="1" latinLnBrk="0" hangingPunct="1">
      <a:defRPr sz="1000" kern="1200">
        <a:solidFill>
          <a:schemeClr val="tx1"/>
        </a:solidFill>
        <a:latin typeface="Garamond" pitchFamily="18" charset="0"/>
        <a:ea typeface="MS PGothic"/>
        <a:cs typeface="MS PGothic"/>
      </a:defRPr>
    </a:lvl9pPr>
  </p:defaultTextStyle>
  <p:extLst>
    <p:ext uri="{EFAFB233-063F-42B5-8137-9DF3F51BA10A}">
      <p15:sldGuideLst xmlns:p15="http://schemas.microsoft.com/office/powerpoint/2012/main">
        <p15:guide id="1" orient="horz" pos="2614">
          <p15:clr>
            <a:srgbClr val="A4A3A4"/>
          </p15:clr>
        </p15:guide>
        <p15:guide id="2" pos="2952">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69" autoAdjust="0"/>
    <p:restoredTop sz="86012" autoAdjust="0"/>
  </p:normalViewPr>
  <p:slideViewPr>
    <p:cSldViewPr>
      <p:cViewPr varScale="1">
        <p:scale>
          <a:sx n="81" d="100"/>
          <a:sy n="81" d="100"/>
        </p:scale>
        <p:origin x="2928" y="102"/>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ln>
        </p:spPr>
        <p:txBody>
          <a:bodyPr vert="horz" wrap="square" lIns="96603" tIns="48303" rIns="96603" bIns="48303" numCol="1" anchor="b" anchorCtr="0" compatLnSpc="1"/>
          <a:lstStyle>
            <a:lvl1pPr defTabSz="965200">
              <a:defRPr sz="1200">
                <a:latin typeface="Times New Roman" panose="02020603050405020304" pitchFamily="-110"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ln>
        </p:spPr>
        <p:txBody>
          <a:bodyPr vert="horz" wrap="square" lIns="96603" tIns="48303" rIns="96603" bIns="48303" numCol="1" anchor="b" anchorCtr="0" compatLnSpc="1"/>
          <a:lstStyle>
            <a:lvl1pPr algn="r" defTabSz="965200">
              <a:defRPr sz="1200">
                <a:latin typeface="Times New Roman" panose="02020603050405020304" pitchFamily="-110" charset="0"/>
              </a:defRPr>
            </a:lvl1pPr>
          </a:lstStyle>
          <a:p>
            <a:pPr>
              <a:defRPr/>
            </a:pPr>
            <a:fld id="{97E62689-8C7D-4291-A094-4E689FEC4C3B}" type="slidenum">
              <a:rPr lang="en-US"/>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ln>
          <a:effectLst/>
        </p:spPr>
        <p:txBody>
          <a:bodyPr vert="horz" wrap="square" lIns="0" tIns="0" rIns="0" bIns="0" numCol="1" anchor="b" anchorCtr="1" compatLnSpc="1"/>
          <a:lstStyle>
            <a:lvl1pPr algn="ctr" defTabSz="965200" eaLnBrk="0" hangingPunct="0">
              <a:defRPr sz="900">
                <a:latin typeface="Arial" panose="020B0604020202020204" pitchFamily="34"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ln>
          <a:effectLst/>
        </p:spPr>
        <p:txBody>
          <a:bodyPr vert="horz" wrap="square" lIns="0" tIns="0" rIns="0" bIns="0" numCol="1" anchor="b" anchorCtr="0" compatLnSpc="1"/>
          <a:lstStyle>
            <a:lvl1pPr algn="r" defTabSz="965200" eaLnBrk="0" hangingPunct="0">
              <a:defRPr b="1">
                <a:latin typeface="Arial" panose="020B0604020202020204" pitchFamily="34" charset="0"/>
              </a:defRPr>
            </a:lvl1pPr>
          </a:lstStyle>
          <a:p>
            <a:pPr>
              <a:defRPr/>
            </a:pPr>
            <a:fld id="{EFAADD5D-AF76-45EE-AA5F-6DAC73BF167A}" type="slidenum">
              <a:rPr lang="en-US"/>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ln>
        </p:spPr>
        <p:txBody>
          <a:bodyPr wrap="none" lIns="96386" tIns="48194" rIns="96386" bIns="48194"/>
          <a:lstStyle/>
          <a:p>
            <a:pPr defTabSz="960755">
              <a:defRPr/>
            </a:pPr>
            <a:r>
              <a:rPr lang="en-US" sz="1200" b="1" u="sng" dirty="0">
                <a:latin typeface="Times New Roman" panose="02020603050405020304" pitchFamily="-110" charset="0"/>
                <a:cs typeface="Times New Roman" panose="02020603050405020304" pitchFamily="-110"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ln>
        </p:spPr>
        <p:txBody>
          <a:bodyPr vert="horz" wrap="square" lIns="91537" tIns="45768" rIns="91537" bIns="45768" numCol="1" anchor="t" anchorCtr="0" compatLnSpc="1"/>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ln>
          <a:effectLst/>
        </p:spPr>
        <p:txBody>
          <a:bodyPr/>
          <a:lstStyle/>
          <a:p>
            <a:pPr algn="ctr">
              <a:spcBef>
                <a:spcPct val="30000"/>
              </a:spcBef>
              <a:defRPr/>
            </a:pPr>
            <a:endParaRPr lang="en-US" dirty="0">
              <a:latin typeface="Garamond" pitchFamily="18" charset="0"/>
              <a:ea typeface="+mn-ea"/>
              <a:cs typeface="+mn-cs"/>
            </a:endParaRPr>
          </a:p>
        </p:txBody>
      </p:sp>
    </p:spTree>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anose="05000000000000000000" pitchFamily="2" charset="2"/>
      <a:buNone/>
      <a:defRPr sz="1200" kern="1200">
        <a:solidFill>
          <a:schemeClr val="tx1"/>
        </a:solidFill>
        <a:latin typeface="Times New Roman" panose="02020603050405020304" pitchFamily="-110" charset="0"/>
        <a:ea typeface="MS PGothic" pitchFamily="-110" charset="-128"/>
        <a:cs typeface="MS PGothic"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anose="02020603050405020304" pitchFamily="-110" charset="0"/>
        <a:ea typeface="MS PGothic" pitchFamily="-110" charset="-128"/>
        <a:cs typeface="MS PGothic"/>
      </a:defRPr>
    </a:lvl2pPr>
    <a:lvl3pPr marL="744855" indent="-173355" algn="l" rtl="0" eaLnBrk="0" fontAlgn="base" hangingPunct="0">
      <a:spcBef>
        <a:spcPct val="30000"/>
      </a:spcBef>
      <a:spcAft>
        <a:spcPct val="0"/>
      </a:spcAft>
      <a:buChar char="•"/>
      <a:defRPr sz="1200" kern="1200">
        <a:solidFill>
          <a:schemeClr val="tx1"/>
        </a:solidFill>
        <a:latin typeface="Times New Roman" panose="02020603050405020304" pitchFamily="-110" charset="0"/>
        <a:ea typeface="MS PGothic" pitchFamily="-110" charset="-128"/>
        <a:cs typeface="MS PGothic"/>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10" charset="0"/>
        <a:ea typeface="MS PGothic" pitchFamily="-110" charset="-128"/>
        <a:cs typeface="MS PGothic"/>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10" charset="0"/>
        <a:ea typeface="MS PGothic" pitchFamily="-110" charset="-128"/>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a:fillRect/>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2021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t>‹#›</a:t>
            </a:fld>
            <a:endParaRPr lang="en-US" dirty="0"/>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p:txBody>
          <a:bodyPr/>
          <a:lstStyle>
            <a:lvl1pPr>
              <a:defRPr/>
            </a:lvl1pPr>
          </a:lstStyle>
          <a:p>
            <a:pPr>
              <a:defRPr/>
            </a:pPr>
            <a:fld id="{040E4B02-67B9-4228-B08B-2561CEE6B946}" type="slidenum">
              <a:rPr lang="en-US"/>
              <a:t>‹#›</a:t>
            </a:fld>
            <a:endParaRPr lang="en-US" dirty="0"/>
          </a:p>
        </p:txBody>
      </p:sp>
      <p:sp>
        <p:nvSpPr>
          <p:cNvPr id="8" name="Rectangle 5"/>
          <p:cNvSpPr>
            <a:spLocks noGrp="1" noChangeArrowheads="1"/>
          </p:cNvSpPr>
          <p:nvPr>
            <p:ph type="ftr" sz="quarter" idx="12"/>
          </p:nvPr>
        </p:nvSpPr>
        <p:spPr/>
        <p:txBody>
          <a:bodyPr/>
          <a:lstStyle>
            <a:lvl1pPr>
              <a:defRPr/>
            </a:lvl1pPr>
          </a:lstStyle>
          <a:p>
            <a:pPr algn="l">
              <a:defRPr/>
            </a:pPr>
            <a:r>
              <a:rPr lang="en-US" dirty="0"/>
              <a:t>Copyright © 2021 Elephant Scale. All rights reserved.</a:t>
            </a:r>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p:txBody>
          <a:bodyPr/>
          <a:lstStyle>
            <a:lvl1pPr>
              <a:defRPr/>
            </a:lvl1pPr>
          </a:lstStyle>
          <a:p>
            <a:pPr>
              <a:defRPr/>
            </a:pPr>
            <a:fld id="{A86CC632-9864-46F1-8EAB-FCD3BB9CEC9A}" type="slidenum">
              <a:rPr lang="en-US"/>
              <a:t>‹#›</a:t>
            </a:fld>
            <a:endParaRPr lang="en-US" dirty="0"/>
          </a:p>
        </p:txBody>
      </p:sp>
      <p:sp>
        <p:nvSpPr>
          <p:cNvPr id="7" name="Rectangle 5"/>
          <p:cNvSpPr>
            <a:spLocks noGrp="1" noChangeArrowheads="1"/>
          </p:cNvSpPr>
          <p:nvPr>
            <p:ph type="ftr" sz="quarter" idx="12"/>
          </p:nvPr>
        </p:nvSpPr>
        <p:spPr/>
        <p:txBody>
          <a:bodyPr/>
          <a:lstStyle>
            <a:lvl1pPr>
              <a:defRPr/>
            </a:lvl1pPr>
          </a:lstStyle>
          <a:p>
            <a:pPr algn="l">
              <a:defRPr/>
            </a:pPr>
            <a:r>
              <a:rPr lang="en-US" dirty="0"/>
              <a:t>Copyright © 2021 Elephant Scale. All rights reserved.</a:t>
            </a:r>
          </a:p>
        </p:txBody>
      </p:sp>
    </p:spTree>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ln>
        </p:spPr>
        <p:txBody>
          <a:bodyPr vert="horz" wrap="square" lIns="92007" tIns="46005" rIns="92007" bIns="46005" numCol="1" anchor="t" anchorCtr="0" compatLnSpc="1">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ln>
          <a:effectLst/>
        </p:spPr>
        <p:txBody>
          <a:bodyPr vert="horz" wrap="square" lIns="0" tIns="0" rIns="0" bIns="0" numCol="1" anchor="b" anchorCtr="0" compatLnSpc="1"/>
          <a:lstStyle>
            <a:lvl1pPr algn="r" eaLnBrk="0" hangingPunct="0">
              <a:defRPr b="1">
                <a:solidFill>
                  <a:srgbClr val="000000"/>
                </a:solidFill>
                <a:latin typeface="Arial" panose="020B0604020202020204" pitchFamily="34" charset="0"/>
                <a:ea typeface="MS PGothic" charset="0"/>
                <a:cs typeface="MS PGothic" charset="0"/>
              </a:defRPr>
            </a:lvl1pPr>
          </a:lstStyle>
          <a:p>
            <a:pPr>
              <a:defRPr/>
            </a:pPr>
            <a:fld id="{77EF9825-4C23-4085-A4E3-B5565466BD91}" type="slidenum">
              <a:rPr lang="en-US"/>
              <a:t>‹#›</a:t>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ln>
          <a:effectLst/>
        </p:spPr>
        <p:txBody>
          <a:bodyPr vert="horz" wrap="square" lIns="0" tIns="0" rIns="0" bIns="0" numCol="1" anchor="t" anchorCtr="0" compatLnSpc="1">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2021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ln>
        </p:spPr>
        <p:txBody>
          <a:bodyPr vert="horz" wrap="square" lIns="92007" tIns="46005" rIns="92007" bIns="46005" numCol="1" anchor="b" anchorCtr="0" compatLnSpc="1"/>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rtl="0" eaLnBrk="0" fontAlgn="base" hangingPunct="0">
        <a:spcBef>
          <a:spcPct val="0"/>
        </a:spcBef>
        <a:spcAft>
          <a:spcPct val="0"/>
        </a:spcAft>
        <a:defRPr sz="2600" b="1">
          <a:solidFill>
            <a:schemeClr val="tx1"/>
          </a:solidFill>
          <a:latin typeface="+mj-lt"/>
          <a:ea typeface="MS PGothic" pitchFamily="-110" charset="-128"/>
          <a:cs typeface="MS PGothic" pitchFamily="-110" charset="-128"/>
        </a:defRPr>
      </a:lvl1pPr>
      <a:lvl2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2pPr>
      <a:lvl3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3pPr>
      <a:lvl4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4pPr>
      <a:lvl5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5pPr>
      <a:lvl6pPr marL="457200" algn="l" rtl="0" eaLnBrk="0" fontAlgn="base" hangingPunct="0">
        <a:spcBef>
          <a:spcPct val="0"/>
        </a:spcBef>
        <a:spcAft>
          <a:spcPct val="0"/>
        </a:spcAft>
        <a:defRPr sz="2600" b="1">
          <a:solidFill>
            <a:schemeClr val="tx1"/>
          </a:solidFill>
          <a:latin typeface="Verdana" panose="020B0604030504040204" pitchFamily="-110" charset="0"/>
        </a:defRPr>
      </a:lvl6pPr>
      <a:lvl7pPr marL="914400" algn="l" rtl="0" eaLnBrk="0" fontAlgn="base" hangingPunct="0">
        <a:spcBef>
          <a:spcPct val="0"/>
        </a:spcBef>
        <a:spcAft>
          <a:spcPct val="0"/>
        </a:spcAft>
        <a:defRPr sz="2600" b="1">
          <a:solidFill>
            <a:schemeClr val="tx1"/>
          </a:solidFill>
          <a:latin typeface="Verdana" panose="020B0604030504040204" pitchFamily="-110" charset="0"/>
        </a:defRPr>
      </a:lvl7pPr>
      <a:lvl8pPr marL="1371600" algn="l" rtl="0" eaLnBrk="0" fontAlgn="base" hangingPunct="0">
        <a:spcBef>
          <a:spcPct val="0"/>
        </a:spcBef>
        <a:spcAft>
          <a:spcPct val="0"/>
        </a:spcAft>
        <a:defRPr sz="2600" b="1">
          <a:solidFill>
            <a:schemeClr val="tx1"/>
          </a:solidFill>
          <a:latin typeface="Verdana" panose="020B0604030504040204" pitchFamily="-110" charset="0"/>
        </a:defRPr>
      </a:lvl8pPr>
      <a:lvl9pPr marL="1828800" algn="l" rtl="0" eaLnBrk="0" fontAlgn="base" hangingPunct="0">
        <a:spcBef>
          <a:spcPct val="0"/>
        </a:spcBef>
        <a:spcAft>
          <a:spcPct val="0"/>
        </a:spcAft>
        <a:defRPr sz="2600" b="1">
          <a:solidFill>
            <a:schemeClr val="tx1"/>
          </a:solidFill>
          <a:latin typeface="Verdana" panose="020B0604030504040204" pitchFamily="-110" charset="0"/>
        </a:defRPr>
      </a:lvl9pPr>
    </p:titleStyle>
    <p:bodyStyle>
      <a:lvl1pPr marL="290830" indent="-290830" algn="l" rtl="0" eaLnBrk="0" fontAlgn="base" hangingPunct="0">
        <a:spcBef>
          <a:spcPct val="20000"/>
        </a:spcBef>
        <a:spcAft>
          <a:spcPct val="0"/>
        </a:spcAft>
        <a:buClr>
          <a:schemeClr val="tx2"/>
        </a:buClr>
        <a:buSzPct val="65000"/>
        <a:buFont typeface="Wingdings" panose="05000000000000000000" pitchFamily="2" charset="2"/>
        <a:buChar char=""/>
        <a:defRPr sz="2400">
          <a:solidFill>
            <a:srgbClr val="000000"/>
          </a:solidFill>
          <a:latin typeface="+mn-lt"/>
          <a:ea typeface="MS PGothic" pitchFamily="-110" charset="-128"/>
          <a:cs typeface="MS PGothic" pitchFamily="-110" charset="-128"/>
        </a:defRPr>
      </a:lvl1pPr>
      <a:lvl2pPr marL="633730" indent="-228600" algn="l" rtl="0" eaLnBrk="0" fontAlgn="base" hangingPunct="0">
        <a:spcBef>
          <a:spcPct val="20000"/>
        </a:spcBef>
        <a:spcAft>
          <a:spcPct val="0"/>
        </a:spcAft>
        <a:buClr>
          <a:srgbClr val="000000"/>
        </a:buClr>
        <a:buChar char="–"/>
        <a:defRPr sz="2200">
          <a:solidFill>
            <a:srgbClr val="000000"/>
          </a:solidFill>
          <a:latin typeface="+mn-lt"/>
          <a:ea typeface="MS PGothic" pitchFamily="-110" charset="-128"/>
          <a:cs typeface="MS PGothic"/>
        </a:defRPr>
      </a:lvl2pPr>
      <a:lvl3pPr marL="970280" indent="-222250" algn="l" rtl="0" eaLnBrk="0" fontAlgn="base" hangingPunct="0">
        <a:spcBef>
          <a:spcPct val="20000"/>
        </a:spcBef>
        <a:spcAft>
          <a:spcPct val="0"/>
        </a:spcAft>
        <a:buChar char="•"/>
        <a:defRPr sz="2000">
          <a:solidFill>
            <a:srgbClr val="000000"/>
          </a:solidFill>
          <a:latin typeface="+mn-lt"/>
          <a:ea typeface="MS PGothic" pitchFamily="-110" charset="-128"/>
          <a:cs typeface="MS PGothic"/>
        </a:defRPr>
      </a:lvl3pPr>
      <a:lvl4pPr marL="1259205"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MS PGothic" pitchFamily="-110" charset="-128"/>
          <a:cs typeface="MS PGothic"/>
        </a:defRPr>
      </a:lvl4pPr>
      <a:lvl5pPr marL="20561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cs typeface="MS PGothic"/>
        </a:defRPr>
      </a:lvl5pPr>
      <a:lvl6pPr marL="25133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6pPr>
      <a:lvl7pPr marL="29705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7pPr>
      <a:lvl8pPr marL="34277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8pPr>
      <a:lvl9pPr marL="38849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a:lstStyle/>
          <a:p>
            <a:endParaRPr/>
          </a:p>
        </p:txBody>
      </p:sp>
      <p:sp>
        <p:nvSpPr>
          <p:cNvPr id="3" name="Title 2"/>
          <p:cNvSpPr>
            <a:spLocks noGrp="1"/>
          </p:cNvSpPr>
          <p:nvPr>
            <p:ph type="ctrTitle" sz="quarter"/>
          </p:nvPr>
        </p:nvSpPr>
        <p:spPr/>
        <p:txBody>
          <a:bodyPr/>
          <a:lstStyle/>
          <a:p>
            <a:r>
              <a:rPr lang="en-US" dirty="0"/>
              <a:t>Security Design</a:t>
            </a:r>
            <a:endParaRPr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Application Security</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US" dirty="0"/>
              <a:t>Document the security design of applications</a:t>
            </a:r>
          </a:p>
          <a:p>
            <a:r>
              <a:rPr lang="en-US" dirty="0"/>
              <a:t>Applications must have the lowest privilege level possible</a:t>
            </a:r>
          </a:p>
          <a:p>
            <a:r>
              <a:rPr lang="en-US" dirty="0"/>
              <a:t>Applications have access only to resources they need</a:t>
            </a:r>
          </a:p>
          <a:p>
            <a:r>
              <a:rPr lang="en-US" dirty="0"/>
              <a:t>Applications should be isolated from each other</a:t>
            </a:r>
          </a:p>
          <a:p>
            <a:r>
              <a:rPr lang="en-US" dirty="0"/>
              <a:t>Ensure applications were created with secure development principles – for example, secure code standards compliance</a:t>
            </a:r>
          </a:p>
          <a:p>
            <a:r>
              <a:rPr lang="en-US" dirty="0"/>
              <a:t>Ensure SDLC incorporate security into all phases of development, design and test</a:t>
            </a:r>
          </a:p>
          <a:p>
            <a:r>
              <a:rPr lang="en-US" dirty="0"/>
              <a:t>Use secure coding techniques as documented for that language</a:t>
            </a:r>
          </a:p>
          <a:p>
            <a:r>
              <a:rPr lang="en-US" dirty="0"/>
              <a:t>Ensure all errors and exceptions are handled securely</a:t>
            </a:r>
          </a:p>
          <a:p>
            <a:r>
              <a:rPr lang="en-US" dirty="0"/>
              <a:t>Ensure no hard coded credentials in the code</a:t>
            </a:r>
          </a:p>
          <a:p>
            <a:r>
              <a:rPr lang="en-US" dirty="0"/>
              <a:t>Ensure no secrets are recorded in errors or log files</a:t>
            </a:r>
          </a:p>
          <a:p>
            <a:r>
              <a:rPr lang="en-US" dirty="0"/>
              <a:t>Never deploy debug version of code</a:t>
            </a:r>
          </a:p>
          <a:p>
            <a:r>
              <a:rPr lang="en-US" dirty="0"/>
              <a:t>Plan for network connectivity loss to avoid insecure states</a:t>
            </a:r>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10</a:t>
            </a:fld>
            <a:endParaRPr lang="en-US" dirty="0"/>
          </a:p>
        </p:txBody>
      </p:sp>
    </p:spTree>
    <p:extLst>
      <p:ext uri="{BB962C8B-B14F-4D97-AF65-F5344CB8AC3E}">
        <p14:creationId xmlns:p14="http://schemas.microsoft.com/office/powerpoint/2010/main" val="283441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Credential Management</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US" dirty="0"/>
              <a:t>Device should be uniquely identifiable by means of a factory-set tamper resistant hardware identifier or equivalent</a:t>
            </a:r>
          </a:p>
          <a:p>
            <a:r>
              <a:rPr lang="en-US" dirty="0"/>
              <a:t>Use good password management techniques</a:t>
            </a:r>
          </a:p>
          <a:p>
            <a:r>
              <a:rPr lang="en-US" dirty="0"/>
              <a:t>Password credentials must use an industry standard hash function, along with a unique non-guessable salt value</a:t>
            </a:r>
          </a:p>
          <a:p>
            <a:r>
              <a:rPr lang="en-US" dirty="0"/>
              <a:t>All credentials must be strongly encrypted</a:t>
            </a:r>
          </a:p>
          <a:p>
            <a:r>
              <a:rPr lang="en-US" dirty="0"/>
              <a:t>Use a secure storage for credentials, e.g. </a:t>
            </a:r>
            <a:r>
              <a:rPr lang="en-US" dirty="0" err="1"/>
              <a:t>Hashicorp</a:t>
            </a:r>
            <a:r>
              <a:rPr lang="en-US" dirty="0"/>
              <a:t> Vault</a:t>
            </a:r>
          </a:p>
          <a:p>
            <a:r>
              <a:rPr lang="en-US" dirty="0"/>
              <a:t>Use multi-factor authentication wherever possible</a:t>
            </a:r>
          </a:p>
          <a:p>
            <a:r>
              <a:rPr lang="en-US" dirty="0"/>
              <a:t>Ensure a trusted time source is used for signing</a:t>
            </a:r>
          </a:p>
          <a:p>
            <a:r>
              <a:rPr lang="en-US" dirty="0"/>
              <a:t>Manage digital certificates carefully, including replacing certificates</a:t>
            </a:r>
          </a:p>
          <a:p>
            <a:pPr lvl="1"/>
            <a:r>
              <a:rPr lang="en-US" dirty="0"/>
              <a:t>Certificates should be used to identify only one device</a:t>
            </a:r>
          </a:p>
          <a:p>
            <a:r>
              <a:rPr lang="en-US" dirty="0"/>
              <a:t>Factory resets should remove all data and stored credentials on a device</a:t>
            </a:r>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11</a:t>
            </a:fld>
            <a:endParaRPr lang="en-US" dirty="0"/>
          </a:p>
        </p:txBody>
      </p:sp>
    </p:spTree>
    <p:extLst>
      <p:ext uri="{BB962C8B-B14F-4D97-AF65-F5344CB8AC3E}">
        <p14:creationId xmlns:p14="http://schemas.microsoft.com/office/powerpoint/2010/main" val="3454819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Encryption</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US" dirty="0"/>
              <a:t>Apply the level of encryption appropriate for that data classification</a:t>
            </a:r>
          </a:p>
          <a:p>
            <a:r>
              <a:rPr lang="en-US" dirty="0"/>
              <a:t>Use industry standard tools and the strongest and most recent version of algorithms</a:t>
            </a:r>
          </a:p>
          <a:p>
            <a:r>
              <a:rPr lang="en-US" dirty="0"/>
              <a:t>When connections allow a selection of different protocols, remove the weaker ones from the list of options</a:t>
            </a:r>
          </a:p>
          <a:p>
            <a:r>
              <a:rPr lang="en-US" dirty="0"/>
              <a:t>Do not use insecure protocols like HTTP or FTP</a:t>
            </a:r>
          </a:p>
          <a:p>
            <a:r>
              <a:rPr lang="en-US" dirty="0"/>
              <a:t>Store keys securely with a secrets manager</a:t>
            </a:r>
          </a:p>
          <a:p>
            <a:r>
              <a:rPr lang="en-US" dirty="0"/>
              <a:t>Ensure keys can be updated remotely and securely</a:t>
            </a:r>
          </a:p>
          <a:p>
            <a:r>
              <a:rPr lang="en-US" dirty="0"/>
              <a:t>Avoid using global keys</a:t>
            </a:r>
          </a:p>
          <a:p>
            <a:pPr lvl="1"/>
            <a:r>
              <a:rPr lang="en-US" dirty="0"/>
              <a:t>Each device that uses encryption should have its own keys</a:t>
            </a:r>
          </a:p>
          <a:p>
            <a:pPr lvl="1"/>
            <a:endParaRPr lang="en-US" dirty="0"/>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12</a:t>
            </a:fld>
            <a:endParaRPr lang="en-US" dirty="0"/>
          </a:p>
        </p:txBody>
      </p:sp>
    </p:spTree>
    <p:extLst>
      <p:ext uri="{BB962C8B-B14F-4D97-AF65-F5344CB8AC3E}">
        <p14:creationId xmlns:p14="http://schemas.microsoft.com/office/powerpoint/2010/main" val="24800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Network Connections</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US" dirty="0"/>
              <a:t>Network access points are high risk points of attack</a:t>
            </a:r>
          </a:p>
          <a:p>
            <a:r>
              <a:rPr lang="en-US" dirty="0"/>
              <a:t>Activate only the network interfaces that are required</a:t>
            </a:r>
          </a:p>
          <a:p>
            <a:r>
              <a:rPr lang="en-US" dirty="0"/>
              <a:t>Run only the services on the network that are required</a:t>
            </a:r>
          </a:p>
          <a:p>
            <a:r>
              <a:rPr lang="en-US" dirty="0"/>
              <a:t>Open only ports that are required</a:t>
            </a:r>
          </a:p>
          <a:p>
            <a:r>
              <a:rPr lang="en-US" dirty="0"/>
              <a:t>Always use a correctly configured firewall</a:t>
            </a:r>
          </a:p>
          <a:p>
            <a:r>
              <a:rPr lang="en-US" dirty="0"/>
              <a:t>Always use secure protocols like HTTPS, SFTP</a:t>
            </a:r>
          </a:p>
          <a:p>
            <a:r>
              <a:rPr lang="en-US" dirty="0"/>
              <a:t>Never send or store credentials in plain text</a:t>
            </a:r>
          </a:p>
          <a:p>
            <a:r>
              <a:rPr lang="en-US" dirty="0"/>
              <a:t>Authenticate every inbound connection to ensure it is from a legitimate source</a:t>
            </a:r>
          </a:p>
          <a:p>
            <a:r>
              <a:rPr lang="en-US" dirty="0"/>
              <a:t>Authenticate the destination of any sensitive data before it is sent</a:t>
            </a:r>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13</a:t>
            </a:fld>
            <a:endParaRPr lang="en-US" dirty="0"/>
          </a:p>
        </p:txBody>
      </p:sp>
    </p:spTree>
    <p:extLst>
      <p:ext uri="{BB962C8B-B14F-4D97-AF65-F5344CB8AC3E}">
        <p14:creationId xmlns:p14="http://schemas.microsoft.com/office/powerpoint/2010/main" val="4066229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Software Updates</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US" dirty="0"/>
              <a:t>Encrypt update packages to prevent tampering</a:t>
            </a:r>
          </a:p>
          <a:p>
            <a:r>
              <a:rPr lang="en-US" dirty="0"/>
              <a:t>Cryptographically validate the integrity and authenticity of a software update package before installation begins</a:t>
            </a:r>
          </a:p>
          <a:p>
            <a:r>
              <a:rPr lang="en-US" dirty="0"/>
              <a:t>Ensure that the package cannot be modified or replaced by an attacker between being validated and installed</a:t>
            </a:r>
          </a:p>
          <a:p>
            <a:pPr lvl="1"/>
            <a:r>
              <a:rPr lang="en-US" dirty="0"/>
              <a:t>TOCTOU (Time of Check to Time of Use) attack</a:t>
            </a:r>
          </a:p>
          <a:p>
            <a:r>
              <a:rPr lang="en-US" dirty="0"/>
              <a:t>The installation must resolve and validate all required dependencies for the update</a:t>
            </a:r>
          </a:p>
          <a:p>
            <a:pPr lvl="1"/>
            <a:r>
              <a:rPr lang="en-US" dirty="0"/>
              <a:t>If this fails, the system should be left in a secure and stable state</a:t>
            </a:r>
          </a:p>
          <a:p>
            <a:r>
              <a:rPr lang="en-US" dirty="0"/>
              <a:t>Unsure the system goes into a safe and secure state if the update fails</a:t>
            </a:r>
          </a:p>
          <a:p>
            <a:r>
              <a:rPr lang="en-US" dirty="0"/>
              <a:t>Institute anti-rollback to prevent attackers from reverting the software back to an earlier unsecure version</a:t>
            </a:r>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14</a:t>
            </a:fld>
            <a:endParaRPr lang="en-US" dirty="0"/>
          </a:p>
        </p:txBody>
      </p:sp>
    </p:spTree>
    <p:extLst>
      <p:ext uri="{BB962C8B-B14F-4D97-AF65-F5344CB8AC3E}">
        <p14:creationId xmlns:p14="http://schemas.microsoft.com/office/powerpoint/2010/main" val="1391014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Logging</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lnSpcReduction="10000"/>
          </a:bodyPr>
          <a:lstStyle/>
          <a:p>
            <a:r>
              <a:rPr lang="en-US" dirty="0"/>
              <a:t>All logged data  must comply with appropriate data protection regulations</a:t>
            </a:r>
          </a:p>
          <a:p>
            <a:r>
              <a:rPr lang="en-US" dirty="0"/>
              <a:t>Logging function runs in its own process</a:t>
            </a:r>
          </a:p>
          <a:p>
            <a:r>
              <a:rPr lang="en-US" dirty="0"/>
              <a:t>Log files are stored separate from operational and other files</a:t>
            </a:r>
          </a:p>
          <a:p>
            <a:r>
              <a:rPr lang="en-US" dirty="0"/>
              <a:t>Set maximum log file size and enable log file rotation</a:t>
            </a:r>
          </a:p>
          <a:p>
            <a:r>
              <a:rPr lang="en-US" dirty="0"/>
              <a:t>Minimum logging must include</a:t>
            </a:r>
          </a:p>
          <a:p>
            <a:pPr lvl="1"/>
            <a:r>
              <a:rPr lang="en-US" dirty="0"/>
              <a:t>Start up and shut down parameters</a:t>
            </a:r>
          </a:p>
          <a:p>
            <a:pPr lvl="1"/>
            <a:r>
              <a:rPr lang="en-US" dirty="0"/>
              <a:t>Access and login attempts</a:t>
            </a:r>
          </a:p>
          <a:p>
            <a:pPr lvl="1"/>
            <a:r>
              <a:rPr lang="en-US" dirty="0"/>
              <a:t>Unexpected events</a:t>
            </a:r>
          </a:p>
          <a:p>
            <a:r>
              <a:rPr lang="en-US" dirty="0"/>
              <a:t>Restrict access rights to log files to the minimum required to function</a:t>
            </a:r>
          </a:p>
          <a:p>
            <a:r>
              <a:rPr lang="en-US" dirty="0"/>
              <a:t>If logging to a central repository, send log data over a secure channel to avoid eavesdropping or tampering</a:t>
            </a:r>
          </a:p>
          <a:p>
            <a:r>
              <a:rPr lang="en-US" dirty="0"/>
              <a:t>Monitor and analyze logs regularly to extract valuable information and insight</a:t>
            </a:r>
          </a:p>
          <a:p>
            <a:r>
              <a:rPr lang="en-US" dirty="0"/>
              <a:t>Synchronize to an accurate time source for accurate timestamps</a:t>
            </a:r>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15</a:t>
            </a:fld>
            <a:endParaRPr lang="en-US" dirty="0"/>
          </a:p>
        </p:txBody>
      </p:sp>
    </p:spTree>
    <p:extLst>
      <p:ext uri="{BB962C8B-B14F-4D97-AF65-F5344CB8AC3E}">
        <p14:creationId xmlns:p14="http://schemas.microsoft.com/office/powerpoint/2010/main" val="979061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08E82-B2C8-430C-BB0B-68178A7F82D6}"/>
              </a:ext>
            </a:extLst>
          </p:cNvPr>
          <p:cNvSpPr>
            <a:spLocks noGrp="1"/>
          </p:cNvSpPr>
          <p:nvPr>
            <p:ph type="title"/>
          </p:nvPr>
        </p:nvSpPr>
        <p:spPr/>
        <p:txBody>
          <a:bodyPr/>
          <a:lstStyle/>
          <a:p>
            <a:r>
              <a:rPr lang="en-CA" dirty="0"/>
              <a:t>Software Update Policy</a:t>
            </a:r>
          </a:p>
        </p:txBody>
      </p:sp>
      <p:sp>
        <p:nvSpPr>
          <p:cNvPr id="3" name="Content Placeholder 2">
            <a:extLst>
              <a:ext uri="{FF2B5EF4-FFF2-40B4-BE49-F238E27FC236}">
                <a16:creationId xmlns:a16="http://schemas.microsoft.com/office/drawing/2014/main" id="{C6952363-3F23-47D8-A6CE-FD021C927A06}"/>
              </a:ext>
            </a:extLst>
          </p:cNvPr>
          <p:cNvSpPr>
            <a:spLocks noGrp="1"/>
          </p:cNvSpPr>
          <p:nvPr>
            <p:ph idx="1"/>
          </p:nvPr>
        </p:nvSpPr>
        <p:spPr/>
        <p:txBody>
          <a:bodyPr/>
          <a:lstStyle/>
          <a:p>
            <a:r>
              <a:rPr lang="en-US" dirty="0"/>
              <a:t>Both system builders and users must have a policy about updating software on devices in the field including</a:t>
            </a:r>
          </a:p>
          <a:p>
            <a:pPr lvl="1"/>
            <a:r>
              <a:rPr lang="en-US" dirty="0"/>
              <a:t>Management of all connected devices over their complete device lifecycle</a:t>
            </a:r>
          </a:p>
          <a:p>
            <a:pPr lvl="1"/>
            <a:r>
              <a:rPr lang="en-US" dirty="0"/>
              <a:t>A clear, publicized, process for managing software errata</a:t>
            </a:r>
          </a:p>
          <a:p>
            <a:pPr lvl="1"/>
            <a:r>
              <a:rPr lang="en-US" dirty="0"/>
              <a:t>Clearly defined mechanisms within the software architecture for software updates</a:t>
            </a:r>
          </a:p>
          <a:p>
            <a:pPr lvl="1"/>
            <a:r>
              <a:rPr lang="en-US" dirty="0"/>
              <a:t>Conformance with standards for software patching</a:t>
            </a:r>
          </a:p>
          <a:p>
            <a:endParaRPr lang="en-US" dirty="0"/>
          </a:p>
          <a:p>
            <a:pPr lvl="1"/>
            <a:endParaRPr lang="en-US" dirty="0"/>
          </a:p>
          <a:p>
            <a:endParaRPr lang="en-CA" dirty="0"/>
          </a:p>
        </p:txBody>
      </p:sp>
      <p:sp>
        <p:nvSpPr>
          <p:cNvPr id="4" name="Footer Placeholder 3">
            <a:extLst>
              <a:ext uri="{FF2B5EF4-FFF2-40B4-BE49-F238E27FC236}">
                <a16:creationId xmlns:a16="http://schemas.microsoft.com/office/drawing/2014/main" id="{92D3FC58-5ADE-48B9-9FF4-484A317F8FBA}"/>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7AA582B2-7BFC-43A5-B2E0-F553C1119062}"/>
              </a:ext>
            </a:extLst>
          </p:cNvPr>
          <p:cNvSpPr>
            <a:spLocks noGrp="1"/>
          </p:cNvSpPr>
          <p:nvPr>
            <p:ph type="sldNum" sz="quarter" idx="12"/>
          </p:nvPr>
        </p:nvSpPr>
        <p:spPr/>
        <p:txBody>
          <a:bodyPr/>
          <a:lstStyle/>
          <a:p>
            <a:pPr>
              <a:defRPr/>
            </a:pPr>
            <a:fld id="{77EF9825-4C23-4085-A4E3-B5565466BD91}" type="slidenum">
              <a:rPr lang="en-US" smtClean="0"/>
              <a:t>16</a:t>
            </a:fld>
            <a:endParaRPr lang="en-US" dirty="0"/>
          </a:p>
        </p:txBody>
      </p:sp>
    </p:spTree>
    <p:extLst>
      <p:ext uri="{BB962C8B-B14F-4D97-AF65-F5344CB8AC3E}">
        <p14:creationId xmlns:p14="http://schemas.microsoft.com/office/powerpoint/2010/main" val="3428102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28E50-8E76-43F1-8FE3-2C9AC6E30CE5}"/>
              </a:ext>
            </a:extLst>
          </p:cNvPr>
          <p:cNvSpPr>
            <a:spLocks noGrp="1"/>
          </p:cNvSpPr>
          <p:nvPr>
            <p:ph type="title"/>
          </p:nvPr>
        </p:nvSpPr>
        <p:spPr/>
        <p:txBody>
          <a:bodyPr/>
          <a:lstStyle/>
          <a:p>
            <a:r>
              <a:rPr lang="en-CA" dirty="0"/>
              <a:t>Secure Boot Process</a:t>
            </a:r>
          </a:p>
        </p:txBody>
      </p:sp>
      <p:sp>
        <p:nvSpPr>
          <p:cNvPr id="3" name="Content Placeholder 2">
            <a:extLst>
              <a:ext uri="{FF2B5EF4-FFF2-40B4-BE49-F238E27FC236}">
                <a16:creationId xmlns:a16="http://schemas.microsoft.com/office/drawing/2014/main" id="{81EC2005-8FE5-4C18-A0AF-256C8EAD0432}"/>
              </a:ext>
            </a:extLst>
          </p:cNvPr>
          <p:cNvSpPr>
            <a:spLocks noGrp="1"/>
          </p:cNvSpPr>
          <p:nvPr>
            <p:ph idx="1"/>
          </p:nvPr>
        </p:nvSpPr>
        <p:spPr/>
        <p:txBody>
          <a:bodyPr/>
          <a:lstStyle/>
          <a:p>
            <a:r>
              <a:rPr lang="en-US" dirty="0"/>
              <a:t>The secure boot cannot be bypassed</a:t>
            </a:r>
          </a:p>
          <a:p>
            <a:r>
              <a:rPr lang="en-US" dirty="0"/>
              <a:t>All code loaded as part of the boot process, unless it runs directly from ROM, is verified to ensure:</a:t>
            </a:r>
          </a:p>
          <a:p>
            <a:pPr lvl="1"/>
            <a:r>
              <a:rPr lang="en-US" dirty="0"/>
              <a:t>The code was created by the expected, authorized source</a:t>
            </a:r>
          </a:p>
          <a:p>
            <a:pPr lvl="1"/>
            <a:r>
              <a:rPr lang="en-US" dirty="0"/>
              <a:t>The code has not been modified since it was created</a:t>
            </a:r>
          </a:p>
          <a:p>
            <a:pPr lvl="1"/>
            <a:r>
              <a:rPr lang="en-US" dirty="0"/>
              <a:t>The code is intended for the device type on which it is to be run</a:t>
            </a:r>
          </a:p>
          <a:p>
            <a:r>
              <a:rPr lang="en-US" dirty="0"/>
              <a:t>Verify code after it has been loaded into RAM as opposed to before when it is in persistent storage</a:t>
            </a:r>
          </a:p>
          <a:p>
            <a:r>
              <a:rPr lang="en-US" dirty="0"/>
              <a:t>The boot sequence starts running from ROM, using an immutable root key to verify the first code to be loaded</a:t>
            </a:r>
          </a:p>
          <a:p>
            <a:r>
              <a:rPr lang="en-US" dirty="0"/>
              <a:t>Modules of code are loaded progressively, but only after each previous stage has been successfully verified and booted</a:t>
            </a:r>
          </a:p>
          <a:p>
            <a:r>
              <a:rPr lang="en-US" dirty="0"/>
              <a:t>Any existing data currently installed on the device that will be used as part of the boot configuration is checked for length, type, range etc. prior to use within the boot process</a:t>
            </a:r>
            <a:endParaRPr lang="en-CA" dirty="0"/>
          </a:p>
        </p:txBody>
      </p:sp>
      <p:sp>
        <p:nvSpPr>
          <p:cNvPr id="4" name="Footer Placeholder 3">
            <a:extLst>
              <a:ext uri="{FF2B5EF4-FFF2-40B4-BE49-F238E27FC236}">
                <a16:creationId xmlns:a16="http://schemas.microsoft.com/office/drawing/2014/main" id="{8BAC79DA-54C0-4EC2-9D02-D483DA5915A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742482B0-F980-4D5D-A4E3-9288BBF5DA91}"/>
              </a:ext>
            </a:extLst>
          </p:cNvPr>
          <p:cNvSpPr>
            <a:spLocks noGrp="1"/>
          </p:cNvSpPr>
          <p:nvPr>
            <p:ph type="sldNum" sz="quarter" idx="12"/>
          </p:nvPr>
        </p:nvSpPr>
        <p:spPr/>
        <p:txBody>
          <a:bodyPr/>
          <a:lstStyle/>
          <a:p>
            <a:pPr>
              <a:defRPr/>
            </a:pPr>
            <a:fld id="{77EF9825-4C23-4085-A4E3-B5565466BD91}" type="slidenum">
              <a:rPr lang="en-US" smtClean="0"/>
              <a:t>17</a:t>
            </a:fld>
            <a:endParaRPr lang="en-US" dirty="0"/>
          </a:p>
        </p:txBody>
      </p:sp>
    </p:spTree>
    <p:extLst>
      <p:ext uri="{BB962C8B-B14F-4D97-AF65-F5344CB8AC3E}">
        <p14:creationId xmlns:p14="http://schemas.microsoft.com/office/powerpoint/2010/main" val="84963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28E50-8E76-43F1-8FE3-2C9AC6E30CE5}"/>
              </a:ext>
            </a:extLst>
          </p:cNvPr>
          <p:cNvSpPr>
            <a:spLocks noGrp="1"/>
          </p:cNvSpPr>
          <p:nvPr>
            <p:ph type="title"/>
          </p:nvPr>
        </p:nvSpPr>
        <p:spPr/>
        <p:txBody>
          <a:bodyPr/>
          <a:lstStyle/>
          <a:p>
            <a:r>
              <a:rPr lang="en-CA" dirty="0"/>
              <a:t>Secure Boot Process</a:t>
            </a:r>
          </a:p>
        </p:txBody>
      </p:sp>
      <p:sp>
        <p:nvSpPr>
          <p:cNvPr id="3" name="Content Placeholder 2">
            <a:extLst>
              <a:ext uri="{FF2B5EF4-FFF2-40B4-BE49-F238E27FC236}">
                <a16:creationId xmlns:a16="http://schemas.microsoft.com/office/drawing/2014/main" id="{81EC2005-8FE5-4C18-A0AF-256C8EAD0432}"/>
              </a:ext>
            </a:extLst>
          </p:cNvPr>
          <p:cNvSpPr>
            <a:spLocks noGrp="1"/>
          </p:cNvSpPr>
          <p:nvPr>
            <p:ph idx="1"/>
          </p:nvPr>
        </p:nvSpPr>
        <p:spPr/>
        <p:txBody>
          <a:bodyPr/>
          <a:lstStyle/>
          <a:p>
            <a:r>
              <a:rPr lang="en-US" dirty="0"/>
              <a:t>At each stage of the boot process the boot software checks that the hardware configuration matches the expected configuration parameters for that stage</a:t>
            </a:r>
          </a:p>
          <a:p>
            <a:r>
              <a:rPr lang="en-US" dirty="0"/>
              <a:t>The boot process ensures that if an error occurs during any stage of the process, the device “fails gracefully” into a secure state in which RAM has been cleared of residual code</a:t>
            </a:r>
          </a:p>
          <a:p>
            <a:pPr lvl="1"/>
            <a:r>
              <a:rPr lang="en-US" dirty="0"/>
              <a:t>Failed boots do not leave the device open to unauthorized access</a:t>
            </a:r>
          </a:p>
          <a:p>
            <a:r>
              <a:rPr lang="en-US" dirty="0"/>
              <a:t>Bootloader code is updated to address vulnerabilities</a:t>
            </a:r>
            <a:endParaRPr lang="en-CA" dirty="0"/>
          </a:p>
        </p:txBody>
      </p:sp>
      <p:sp>
        <p:nvSpPr>
          <p:cNvPr id="4" name="Footer Placeholder 3">
            <a:extLst>
              <a:ext uri="{FF2B5EF4-FFF2-40B4-BE49-F238E27FC236}">
                <a16:creationId xmlns:a16="http://schemas.microsoft.com/office/drawing/2014/main" id="{8BAC79DA-54C0-4EC2-9D02-D483DA5915A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742482B0-F980-4D5D-A4E3-9288BBF5DA91}"/>
              </a:ext>
            </a:extLst>
          </p:cNvPr>
          <p:cNvSpPr>
            <a:spLocks noGrp="1"/>
          </p:cNvSpPr>
          <p:nvPr>
            <p:ph type="sldNum" sz="quarter" idx="12"/>
          </p:nvPr>
        </p:nvSpPr>
        <p:spPr/>
        <p:txBody>
          <a:bodyPr/>
          <a:lstStyle/>
          <a:p>
            <a:pPr>
              <a:defRPr/>
            </a:pPr>
            <a:fld id="{77EF9825-4C23-4085-A4E3-B5565466BD91}" type="slidenum">
              <a:rPr lang="en-US" smtClean="0"/>
              <a:t>18</a:t>
            </a:fld>
            <a:endParaRPr lang="en-US" dirty="0"/>
          </a:p>
        </p:txBody>
      </p:sp>
    </p:spTree>
    <p:extLst>
      <p:ext uri="{BB962C8B-B14F-4D97-AF65-F5344CB8AC3E}">
        <p14:creationId xmlns:p14="http://schemas.microsoft.com/office/powerpoint/2010/main" val="2631874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7660D-5BF6-4280-A451-41C06C8D5757}"/>
              </a:ext>
            </a:extLst>
          </p:cNvPr>
          <p:cNvSpPr>
            <a:spLocks noGrp="1"/>
          </p:cNvSpPr>
          <p:nvPr>
            <p:ph type="title"/>
          </p:nvPr>
        </p:nvSpPr>
        <p:spPr/>
        <p:txBody>
          <a:bodyPr/>
          <a:lstStyle/>
          <a:p>
            <a:r>
              <a:rPr lang="en-CA" dirty="0"/>
              <a:t>Software Image and Update</a:t>
            </a:r>
          </a:p>
        </p:txBody>
      </p:sp>
      <p:sp>
        <p:nvSpPr>
          <p:cNvPr id="3" name="Content Placeholder 2">
            <a:extLst>
              <a:ext uri="{FF2B5EF4-FFF2-40B4-BE49-F238E27FC236}">
                <a16:creationId xmlns:a16="http://schemas.microsoft.com/office/drawing/2014/main" id="{17E7A7A0-ED20-407B-85C7-57091B48EB50}"/>
              </a:ext>
            </a:extLst>
          </p:cNvPr>
          <p:cNvSpPr>
            <a:spLocks noGrp="1"/>
          </p:cNvSpPr>
          <p:nvPr>
            <p:ph idx="1"/>
          </p:nvPr>
        </p:nvSpPr>
        <p:spPr/>
        <p:txBody>
          <a:bodyPr/>
          <a:lstStyle/>
          <a:p>
            <a:r>
              <a:rPr lang="en-US" dirty="0"/>
              <a:t>To establish the authenticity and integrity of a software update, a cryptographic signature is attached to the software package</a:t>
            </a:r>
          </a:p>
          <a:p>
            <a:pPr lvl="1"/>
            <a:r>
              <a:rPr lang="en-US" dirty="0"/>
              <a:t>Devices only install updates if they first verify the signature</a:t>
            </a:r>
          </a:p>
          <a:p>
            <a:r>
              <a:rPr lang="en-US" dirty="0"/>
              <a:t>The signature’s cryptographic key size and hash algorithms have sufficient cryptographic strength for the intended service life of the product</a:t>
            </a:r>
          </a:p>
          <a:p>
            <a:r>
              <a:rPr lang="en-US" dirty="0"/>
              <a:t>The signature method chosen has a key provisioning method suitable for the intended manufacturing supply chain</a:t>
            </a:r>
          </a:p>
          <a:p>
            <a:r>
              <a:rPr lang="en-US" dirty="0"/>
              <a:t>The system makes use of any hardware cryptography support available on the device, such as hardware key store, accelerated hashing and decryption operations</a:t>
            </a:r>
          </a:p>
          <a:p>
            <a:r>
              <a:rPr lang="en-US" dirty="0"/>
              <a:t>The copies of the symmetric or asymmetric keys used to create the software component signatures are stored in sufficiently secure storage</a:t>
            </a:r>
            <a:endParaRPr lang="en-CA" dirty="0"/>
          </a:p>
        </p:txBody>
      </p:sp>
      <p:sp>
        <p:nvSpPr>
          <p:cNvPr id="4" name="Footer Placeholder 3">
            <a:extLst>
              <a:ext uri="{FF2B5EF4-FFF2-40B4-BE49-F238E27FC236}">
                <a16:creationId xmlns:a16="http://schemas.microsoft.com/office/drawing/2014/main" id="{95D4DD04-9803-4637-80F9-4F918F405C6D}"/>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3116B63-664C-40FD-BB19-39F63D2DFDAA}"/>
              </a:ext>
            </a:extLst>
          </p:cNvPr>
          <p:cNvSpPr>
            <a:spLocks noGrp="1"/>
          </p:cNvSpPr>
          <p:nvPr>
            <p:ph type="sldNum" sz="quarter" idx="12"/>
          </p:nvPr>
        </p:nvSpPr>
        <p:spPr/>
        <p:txBody>
          <a:bodyPr/>
          <a:lstStyle/>
          <a:p>
            <a:pPr>
              <a:defRPr/>
            </a:pPr>
            <a:fld id="{77EF9825-4C23-4085-A4E3-B5565466BD91}" type="slidenum">
              <a:rPr lang="en-US" smtClean="0"/>
              <a:t>19</a:t>
            </a:fld>
            <a:endParaRPr lang="en-US" dirty="0"/>
          </a:p>
        </p:txBody>
      </p:sp>
    </p:spTree>
    <p:extLst>
      <p:ext uri="{BB962C8B-B14F-4D97-AF65-F5344CB8AC3E}">
        <p14:creationId xmlns:p14="http://schemas.microsoft.com/office/powerpoint/2010/main" val="3549299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Secure by Design</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lnSpcReduction="10000"/>
          </a:bodyPr>
          <a:lstStyle/>
          <a:p>
            <a:r>
              <a:rPr lang="en-US" dirty="0"/>
              <a:t>Securing the </a:t>
            </a:r>
            <a:r>
              <a:rPr lang="en-US" dirty="0" err="1"/>
              <a:t>IIoT</a:t>
            </a:r>
            <a:r>
              <a:rPr lang="en-US" dirty="0"/>
              <a:t> does not require radically new ideas, concepts or techniques</a:t>
            </a:r>
          </a:p>
          <a:p>
            <a:r>
              <a:rPr lang="en-US" dirty="0"/>
              <a:t>Instead, existing best practices in all areas of IT security need to be updated and integrated</a:t>
            </a:r>
          </a:p>
          <a:p>
            <a:r>
              <a:rPr lang="en-US" dirty="0"/>
              <a:t>Starting point is the concept of secure by design</a:t>
            </a:r>
          </a:p>
          <a:p>
            <a:pPr lvl="1"/>
            <a:r>
              <a:rPr lang="en-US" dirty="0"/>
              <a:t>Ensures that security is a primary objective at all stages of product creation and deployment</a:t>
            </a:r>
          </a:p>
          <a:p>
            <a:pPr lvl="1"/>
            <a:r>
              <a:rPr lang="en-US" dirty="0"/>
              <a:t>Avoids security being “added on” after development</a:t>
            </a:r>
          </a:p>
          <a:p>
            <a:pPr lvl="1"/>
            <a:r>
              <a:rPr lang="en-US" dirty="0"/>
              <a:t>Remedial security is historically the source of many breeches</a:t>
            </a:r>
          </a:p>
          <a:p>
            <a:r>
              <a:rPr lang="en-US" dirty="0"/>
              <a:t>The problem faced is:</a:t>
            </a:r>
          </a:p>
          <a:p>
            <a:pPr lvl="1"/>
            <a:r>
              <a:rPr lang="en-US" dirty="0"/>
              <a:t>IoT is still in its early stages</a:t>
            </a:r>
          </a:p>
          <a:p>
            <a:pPr lvl="1"/>
            <a:r>
              <a:rPr lang="en-US" dirty="0"/>
              <a:t>Need to extend and integrate cyber security and physical security for cyber-physical systems</a:t>
            </a:r>
          </a:p>
          <a:p>
            <a:r>
              <a:rPr lang="en-US" dirty="0"/>
              <a:t>Three main principles</a:t>
            </a:r>
          </a:p>
          <a:p>
            <a:pPr lvl="1"/>
            <a:r>
              <a:rPr lang="en-US" dirty="0"/>
              <a:t>Threat analysis: starts with a security threat analysis</a:t>
            </a:r>
          </a:p>
          <a:p>
            <a:pPr lvl="1"/>
            <a:r>
              <a:rPr lang="en-US" dirty="0"/>
              <a:t>Defense in depth: full stack security design</a:t>
            </a:r>
          </a:p>
          <a:p>
            <a:pPr lvl="1"/>
            <a:r>
              <a:rPr lang="en-CA" dirty="0"/>
              <a:t>Security everywhere: no part of a system is ignored</a:t>
            </a:r>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2</a:t>
            </a:fld>
            <a:endParaRPr lang="en-US" dirty="0"/>
          </a:p>
        </p:txBody>
      </p:sp>
    </p:spTree>
    <p:extLst>
      <p:ext uri="{BB962C8B-B14F-4D97-AF65-F5344CB8AC3E}">
        <p14:creationId xmlns:p14="http://schemas.microsoft.com/office/powerpoint/2010/main" val="3228606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EEBEE-7B45-482F-AA7D-E41FCF398A3F}"/>
              </a:ext>
            </a:extLst>
          </p:cNvPr>
          <p:cNvSpPr>
            <a:spLocks noGrp="1"/>
          </p:cNvSpPr>
          <p:nvPr>
            <p:ph type="title"/>
          </p:nvPr>
        </p:nvSpPr>
        <p:spPr/>
        <p:txBody>
          <a:bodyPr/>
          <a:lstStyle/>
          <a:p>
            <a:r>
              <a:rPr lang="en-CA" dirty="0"/>
              <a:t>Side Channel Attacks</a:t>
            </a:r>
          </a:p>
        </p:txBody>
      </p:sp>
      <p:sp>
        <p:nvSpPr>
          <p:cNvPr id="3" name="Content Placeholder 2">
            <a:extLst>
              <a:ext uri="{FF2B5EF4-FFF2-40B4-BE49-F238E27FC236}">
                <a16:creationId xmlns:a16="http://schemas.microsoft.com/office/drawing/2014/main" id="{6229E32C-9045-4F92-82E8-4870D7D9FC67}"/>
              </a:ext>
            </a:extLst>
          </p:cNvPr>
          <p:cNvSpPr>
            <a:spLocks noGrp="1"/>
          </p:cNvSpPr>
          <p:nvPr>
            <p:ph idx="1"/>
          </p:nvPr>
        </p:nvSpPr>
        <p:spPr/>
        <p:txBody>
          <a:bodyPr/>
          <a:lstStyle/>
          <a:p>
            <a:r>
              <a:rPr lang="en-US" dirty="0"/>
              <a:t>A Side Channel is an unintended/unanticipated capability to observe changes in the state of a component</a:t>
            </a:r>
          </a:p>
          <a:p>
            <a:pPr lvl="1"/>
            <a:r>
              <a:rPr lang="en-US" dirty="0"/>
              <a:t>Could be at the chip, board, application, device or network level</a:t>
            </a:r>
          </a:p>
          <a:p>
            <a:pPr lvl="1"/>
            <a:r>
              <a:rPr lang="en-US" dirty="0"/>
              <a:t>Deduce information based on these changes and then use that information to exploit the system</a:t>
            </a:r>
          </a:p>
          <a:p>
            <a:pPr lvl="1"/>
            <a:r>
              <a:rPr lang="en-US" dirty="0"/>
              <a:t>Especially when dealing with high-risk scenarios or those in harsh environments</a:t>
            </a:r>
          </a:p>
          <a:p>
            <a:r>
              <a:rPr lang="en-US" dirty="0"/>
              <a:t> Fault Injections deliberately runs a system under conditions outside those for which it was designed	</a:t>
            </a:r>
          </a:p>
          <a:p>
            <a:pPr lvl="1"/>
            <a:r>
              <a:rPr lang="en-US" dirty="0"/>
              <a:t>Can be used to establish side channels</a:t>
            </a:r>
          </a:p>
          <a:p>
            <a:pPr marL="0" indent="0">
              <a:buNone/>
            </a:pPr>
            <a:endParaRPr lang="en-CA" dirty="0"/>
          </a:p>
        </p:txBody>
      </p:sp>
      <p:sp>
        <p:nvSpPr>
          <p:cNvPr id="4" name="Footer Placeholder 3">
            <a:extLst>
              <a:ext uri="{FF2B5EF4-FFF2-40B4-BE49-F238E27FC236}">
                <a16:creationId xmlns:a16="http://schemas.microsoft.com/office/drawing/2014/main" id="{95CC9046-DF78-48B4-8FA6-0ACCBE10BB57}"/>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25014C42-FDD2-417F-9755-2F51904BC9EB}"/>
              </a:ext>
            </a:extLst>
          </p:cNvPr>
          <p:cNvSpPr>
            <a:spLocks noGrp="1"/>
          </p:cNvSpPr>
          <p:nvPr>
            <p:ph type="sldNum" sz="quarter" idx="12"/>
          </p:nvPr>
        </p:nvSpPr>
        <p:spPr/>
        <p:txBody>
          <a:bodyPr/>
          <a:lstStyle/>
          <a:p>
            <a:pPr>
              <a:defRPr/>
            </a:pPr>
            <a:fld id="{77EF9825-4C23-4085-A4E3-B5565466BD91}" type="slidenum">
              <a:rPr lang="en-US" smtClean="0"/>
              <a:t>20</a:t>
            </a:fld>
            <a:endParaRPr lang="en-US" dirty="0"/>
          </a:p>
        </p:txBody>
      </p:sp>
    </p:spTree>
    <p:extLst>
      <p:ext uri="{BB962C8B-B14F-4D97-AF65-F5344CB8AC3E}">
        <p14:creationId xmlns:p14="http://schemas.microsoft.com/office/powerpoint/2010/main" val="266813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IoT Foundation Best Practices</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US" dirty="0"/>
              <a:t>Classification of Data</a:t>
            </a:r>
          </a:p>
          <a:p>
            <a:r>
              <a:rPr lang="en-US" dirty="0"/>
              <a:t>Physical Security</a:t>
            </a:r>
          </a:p>
          <a:p>
            <a:r>
              <a:rPr lang="en-US" dirty="0"/>
              <a:t>Device Secure Boot</a:t>
            </a:r>
          </a:p>
          <a:p>
            <a:r>
              <a:rPr lang="en-US" dirty="0"/>
              <a:t>Secure Operating System</a:t>
            </a:r>
          </a:p>
          <a:p>
            <a:r>
              <a:rPr lang="en-US" dirty="0"/>
              <a:t>Application Security</a:t>
            </a:r>
          </a:p>
          <a:p>
            <a:r>
              <a:rPr lang="en-US" dirty="0"/>
              <a:t>Credential Management</a:t>
            </a:r>
          </a:p>
          <a:p>
            <a:r>
              <a:rPr lang="en-US" dirty="0"/>
              <a:t>Encryption</a:t>
            </a:r>
          </a:p>
          <a:p>
            <a:r>
              <a:rPr lang="en-US" dirty="0"/>
              <a:t>Network Connections</a:t>
            </a:r>
          </a:p>
          <a:p>
            <a:r>
              <a:rPr lang="en-US" dirty="0"/>
              <a:t>Secure Software Updates</a:t>
            </a:r>
          </a:p>
          <a:p>
            <a:r>
              <a:rPr lang="en-US" dirty="0"/>
              <a:t>Logging</a:t>
            </a:r>
          </a:p>
          <a:p>
            <a:r>
              <a:rPr lang="en-US" dirty="0"/>
              <a:t>Software Update Policy</a:t>
            </a:r>
          </a:p>
          <a:p>
            <a:r>
              <a:rPr lang="en-US" dirty="0"/>
              <a:t>Assessing a Secure Boot Process</a:t>
            </a:r>
          </a:p>
          <a:p>
            <a:r>
              <a:rPr lang="en-US" dirty="0"/>
              <a:t>Software Image and Update</a:t>
            </a:r>
          </a:p>
          <a:p>
            <a:r>
              <a:rPr lang="en-US" dirty="0"/>
              <a:t>Side Channel Attacks</a:t>
            </a:r>
            <a:endParaRPr lang="en-CA" dirty="0"/>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3</a:t>
            </a:fld>
            <a:endParaRPr lang="en-US" dirty="0"/>
          </a:p>
        </p:txBody>
      </p:sp>
    </p:spTree>
    <p:extLst>
      <p:ext uri="{BB962C8B-B14F-4D97-AF65-F5344CB8AC3E}">
        <p14:creationId xmlns:p14="http://schemas.microsoft.com/office/powerpoint/2010/main" val="2406521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Classification of Data</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CA" dirty="0"/>
              <a:t>Define a data classification scheme and document it</a:t>
            </a:r>
          </a:p>
          <a:p>
            <a:pPr lvl="1"/>
            <a:r>
              <a:rPr lang="en-US" dirty="0"/>
              <a:t>Defines classes or levels of sensitivity for data</a:t>
            </a:r>
          </a:p>
          <a:p>
            <a:pPr lvl="1"/>
            <a:r>
              <a:rPr lang="en-US" dirty="0"/>
              <a:t>Ensures right level of security is implemented</a:t>
            </a:r>
          </a:p>
          <a:p>
            <a:pPr lvl="1"/>
            <a:r>
              <a:rPr lang="en-US" dirty="0"/>
              <a:t>Ensures compliance with legal regulations</a:t>
            </a:r>
          </a:p>
          <a:p>
            <a:r>
              <a:rPr lang="en-US" dirty="0"/>
              <a:t>Assess every item of data stored, processed, transmitted or received by a device</a:t>
            </a:r>
          </a:p>
          <a:p>
            <a:pPr lvl="1"/>
            <a:r>
              <a:rPr lang="en-US" dirty="0"/>
              <a:t>Apply a data classification rating to each item</a:t>
            </a:r>
          </a:p>
          <a:p>
            <a:pPr lvl="1"/>
            <a:r>
              <a:rPr lang="en-US" dirty="0"/>
              <a:t>Collections of data may be more sensitive than individual items and may be classified differently</a:t>
            </a:r>
          </a:p>
          <a:p>
            <a:r>
              <a:rPr lang="en-US" dirty="0"/>
              <a:t>Ensure the security design protects every data item and collections of items against unauthorized viewing, changing or deletion, to at least its classification rating or higher</a:t>
            </a:r>
          </a:p>
          <a:p>
            <a:r>
              <a:rPr lang="en-US" dirty="0"/>
              <a:t>When documenting the security design, also document the data items, their classification and the security design features that protect them</a:t>
            </a:r>
          </a:p>
          <a:p>
            <a:endParaRPr lang="en-US" dirty="0"/>
          </a:p>
          <a:p>
            <a:pPr lvl="1"/>
            <a:endParaRPr lang="en-CA" dirty="0"/>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4</a:t>
            </a:fld>
            <a:endParaRPr lang="en-US" dirty="0"/>
          </a:p>
        </p:txBody>
      </p:sp>
    </p:spTree>
    <p:extLst>
      <p:ext uri="{BB962C8B-B14F-4D97-AF65-F5344CB8AC3E}">
        <p14:creationId xmlns:p14="http://schemas.microsoft.com/office/powerpoint/2010/main" val="22988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Physical Security</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US" dirty="0"/>
              <a:t>IoT devices are often deployed in easily accessible locations</a:t>
            </a:r>
          </a:p>
          <a:p>
            <a:pPr lvl="1"/>
            <a:r>
              <a:rPr lang="en-US" dirty="0"/>
              <a:t>Increases risk of physical damage, tampering with switches and making connections to management, debugging and test ports</a:t>
            </a:r>
          </a:p>
          <a:p>
            <a:r>
              <a:rPr lang="en-US" dirty="0"/>
              <a:t>Secure devices by physically barring access and removing all means of unwanted connection</a:t>
            </a:r>
          </a:p>
          <a:p>
            <a:r>
              <a:rPr lang="en-US" dirty="0"/>
              <a:t>Any interface used for administration or test purposes during development should be removed from a production device, disabled or made physically inaccessible</a:t>
            </a:r>
          </a:p>
          <a:p>
            <a:r>
              <a:rPr lang="en-US" dirty="0"/>
              <a:t>All test access points on production units must be disabled or locked</a:t>
            </a:r>
          </a:p>
          <a:p>
            <a:r>
              <a:rPr lang="en-US" dirty="0"/>
              <a:t>Necessary administration ports must have effective access controls</a:t>
            </a:r>
          </a:p>
          <a:p>
            <a:pPr lvl="1"/>
            <a:r>
              <a:rPr lang="en-US" dirty="0"/>
              <a:t>Strong credential management, </a:t>
            </a:r>
          </a:p>
          <a:p>
            <a:pPr lvl="1"/>
            <a:r>
              <a:rPr lang="en-US" dirty="0"/>
              <a:t>Restricted ports</a:t>
            </a:r>
          </a:p>
          <a:p>
            <a:pPr lvl="1"/>
            <a:r>
              <a:rPr lang="en-US" dirty="0"/>
              <a:t>Secure protocols etc.</a:t>
            </a:r>
          </a:p>
          <a:p>
            <a:pPr lvl="1"/>
            <a:endParaRPr lang="en-CA" dirty="0"/>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5</a:t>
            </a:fld>
            <a:endParaRPr lang="en-US" dirty="0"/>
          </a:p>
        </p:txBody>
      </p:sp>
    </p:spTree>
    <p:extLst>
      <p:ext uri="{BB962C8B-B14F-4D97-AF65-F5344CB8AC3E}">
        <p14:creationId xmlns:p14="http://schemas.microsoft.com/office/powerpoint/2010/main" val="26087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Physical Security</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US" dirty="0"/>
              <a:t>Device circuitry should physically inaccessible to tampering</a:t>
            </a:r>
          </a:p>
          <a:p>
            <a:pPr lvl="1"/>
            <a:r>
              <a:rPr lang="en-US" dirty="0"/>
              <a:t>e.g. epoxy chips to circuit  board, resin encapsulation, hiding data and address lines under these components etc.</a:t>
            </a:r>
          </a:p>
          <a:p>
            <a:r>
              <a:rPr lang="en-US" dirty="0"/>
              <a:t>Secure protective casing and mounting options for deployment of devices in exposed locations</a:t>
            </a:r>
          </a:p>
          <a:p>
            <a:r>
              <a:rPr lang="en-US" dirty="0"/>
              <a:t>To identify possible problems in the supply chain, make the device and packaging “tamper evident”</a:t>
            </a:r>
          </a:p>
          <a:p>
            <a:r>
              <a:rPr lang="en-US" dirty="0"/>
              <a:t>Shield against side-channel attacks</a:t>
            </a:r>
          </a:p>
          <a:p>
            <a:pPr lvl="1"/>
            <a:r>
              <a:rPr lang="en-US" dirty="0"/>
              <a:t>E.g. monitoring of power consumption or temperature</a:t>
            </a:r>
          </a:p>
          <a:p>
            <a:endParaRPr lang="en-CA" dirty="0"/>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6</a:t>
            </a:fld>
            <a:endParaRPr lang="en-US" dirty="0"/>
          </a:p>
        </p:txBody>
      </p:sp>
    </p:spTree>
    <p:extLst>
      <p:ext uri="{BB962C8B-B14F-4D97-AF65-F5344CB8AC3E}">
        <p14:creationId xmlns:p14="http://schemas.microsoft.com/office/powerpoint/2010/main" val="170653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Device Secure Boot</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US" dirty="0"/>
              <a:t>Uses a staged boot sequence to minimize risk</a:t>
            </a:r>
          </a:p>
          <a:p>
            <a:pPr lvl="1"/>
            <a:r>
              <a:rPr lang="en-US" dirty="0"/>
              <a:t>Every stage is checked for validity before initializing</a:t>
            </a:r>
          </a:p>
          <a:p>
            <a:pPr lvl="1"/>
            <a:r>
              <a:rPr lang="en-US" dirty="0"/>
              <a:t>Minimizes risk of rogue code being run at boot time</a:t>
            </a:r>
          </a:p>
          <a:p>
            <a:r>
              <a:rPr lang="en-US" dirty="0"/>
              <a:t>Ensure a ROM-based secure boot function is always used</a:t>
            </a:r>
          </a:p>
          <a:p>
            <a:r>
              <a:rPr lang="en-US" dirty="0"/>
              <a:t>Use a hardware-based tamper-resistant capability</a:t>
            </a:r>
          </a:p>
          <a:p>
            <a:pPr lvl="1"/>
            <a:r>
              <a:rPr lang="en-US" dirty="0"/>
              <a:t> E.g. Secure Access Module (SAM) or Trusted Platform Module (TPM)</a:t>
            </a:r>
          </a:p>
          <a:p>
            <a:pPr lvl="1"/>
            <a:r>
              <a:rPr lang="en-US" dirty="0"/>
              <a:t>Stores crucial data items and runs the trusted authentication and cryptographic functions required for the boot process. </a:t>
            </a:r>
          </a:p>
          <a:p>
            <a:pPr lvl="1"/>
            <a:r>
              <a:rPr lang="en-US" dirty="0"/>
              <a:t>Must hold the read-only first stage of the bootloader and all other data required to verify the authenticity of firmware</a:t>
            </a:r>
          </a:p>
          <a:p>
            <a:r>
              <a:rPr lang="en-US" dirty="0"/>
              <a:t>Check each stage of boot code is valid and trusted immediately before execution</a:t>
            </a:r>
          </a:p>
          <a:p>
            <a:pPr lvl="1"/>
            <a:r>
              <a:rPr lang="en-US" dirty="0"/>
              <a:t> Reduces the risk of TOCTOU attacks (Time of Check to Time of Use)</a:t>
            </a:r>
            <a:endParaRPr lang="en-CA" dirty="0"/>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7</a:t>
            </a:fld>
            <a:endParaRPr lang="en-US" dirty="0"/>
          </a:p>
        </p:txBody>
      </p:sp>
    </p:spTree>
    <p:extLst>
      <p:ext uri="{BB962C8B-B14F-4D97-AF65-F5344CB8AC3E}">
        <p14:creationId xmlns:p14="http://schemas.microsoft.com/office/powerpoint/2010/main" val="1336974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Device Secure Boot</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US" dirty="0"/>
              <a:t> At each stage check that only the expected hardware is present and matches the stage’s configuration parameters</a:t>
            </a:r>
          </a:p>
          <a:p>
            <a:r>
              <a:rPr lang="en-US" dirty="0"/>
              <a:t>Do not boot the next stage of device functionality until the previous stage has been successfully booted.</a:t>
            </a:r>
          </a:p>
          <a:p>
            <a:r>
              <a:rPr lang="en-US" dirty="0"/>
              <a:t>Ensure failures at any stage of the boot sequence fail gracefully into a secure state that prevents unauthorized access</a:t>
            </a:r>
          </a:p>
          <a:p>
            <a:r>
              <a:rPr lang="en-US" dirty="0"/>
              <a:t>This applies to the booting up a device, not software that runs of the device – that is covered later</a:t>
            </a:r>
            <a:endParaRPr lang="en-CA" dirty="0"/>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8</a:t>
            </a:fld>
            <a:endParaRPr lang="en-US" dirty="0"/>
          </a:p>
        </p:txBody>
      </p:sp>
    </p:spTree>
    <p:extLst>
      <p:ext uri="{BB962C8B-B14F-4D97-AF65-F5344CB8AC3E}">
        <p14:creationId xmlns:p14="http://schemas.microsoft.com/office/powerpoint/2010/main" val="4265546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8D54-FA73-489A-85A4-D28D8DBD722C}"/>
              </a:ext>
            </a:extLst>
          </p:cNvPr>
          <p:cNvSpPr>
            <a:spLocks noGrp="1"/>
          </p:cNvSpPr>
          <p:nvPr>
            <p:ph type="title"/>
          </p:nvPr>
        </p:nvSpPr>
        <p:spPr/>
        <p:txBody>
          <a:bodyPr/>
          <a:lstStyle/>
          <a:p>
            <a:r>
              <a:rPr lang="en-US" dirty="0"/>
              <a:t>Secure Operating System</a:t>
            </a:r>
            <a:endParaRPr lang="en-CA" dirty="0"/>
          </a:p>
        </p:txBody>
      </p:sp>
      <p:sp>
        <p:nvSpPr>
          <p:cNvPr id="3" name="Content Placeholder 2">
            <a:extLst>
              <a:ext uri="{FF2B5EF4-FFF2-40B4-BE49-F238E27FC236}">
                <a16:creationId xmlns:a16="http://schemas.microsoft.com/office/drawing/2014/main" id="{7C0464F6-36EB-489F-B326-4F950BEB339D}"/>
              </a:ext>
            </a:extLst>
          </p:cNvPr>
          <p:cNvSpPr>
            <a:spLocks noGrp="1"/>
          </p:cNvSpPr>
          <p:nvPr>
            <p:ph idx="1"/>
          </p:nvPr>
        </p:nvSpPr>
        <p:spPr/>
        <p:txBody>
          <a:bodyPr>
            <a:normAutofit/>
          </a:bodyPr>
          <a:lstStyle/>
          <a:p>
            <a:r>
              <a:rPr lang="en-US" dirty="0"/>
              <a:t>The OS should have only the components that support the functioning of the device – everything else is removed</a:t>
            </a:r>
          </a:p>
          <a:p>
            <a:r>
              <a:rPr lang="en-US" dirty="0"/>
              <a:t>Should use the latest stable OS components</a:t>
            </a:r>
          </a:p>
          <a:p>
            <a:r>
              <a:rPr lang="en-US" dirty="0"/>
              <a:t>OS should use the most secure settings available</a:t>
            </a:r>
          </a:p>
          <a:p>
            <a:r>
              <a:rPr lang="en-US" dirty="0"/>
              <a:t>Apply secure boot principles (last section) to the OS</a:t>
            </a:r>
          </a:p>
          <a:p>
            <a:r>
              <a:rPr lang="en-US" dirty="0"/>
              <a:t>Disable all unused ports, protocols and services</a:t>
            </a:r>
          </a:p>
          <a:p>
            <a:r>
              <a:rPr lang="en-US" dirty="0"/>
              <a:t>Apply tested updates</a:t>
            </a:r>
          </a:p>
          <a:p>
            <a:r>
              <a:rPr lang="en-US" dirty="0"/>
              <a:t>Disable write access to the root file system for users and applications</a:t>
            </a:r>
          </a:p>
          <a:p>
            <a:r>
              <a:rPr lang="en-US" dirty="0"/>
              <a:t>Do not use “root” – create an administrator account that has only the rights needed for administering the device</a:t>
            </a:r>
          </a:p>
          <a:p>
            <a:r>
              <a:rPr lang="en-US" dirty="0"/>
              <a:t>Use an encrypted file system</a:t>
            </a:r>
          </a:p>
          <a:p>
            <a:r>
              <a:rPr lang="en-US" dirty="0"/>
              <a:t>Document the OS security configuration</a:t>
            </a:r>
          </a:p>
          <a:p>
            <a:r>
              <a:rPr lang="en-US" dirty="0"/>
              <a:t>Apply minimum access rights to all files and directories</a:t>
            </a:r>
          </a:p>
          <a:p>
            <a:endParaRPr lang="en-US" dirty="0"/>
          </a:p>
        </p:txBody>
      </p:sp>
      <p:sp>
        <p:nvSpPr>
          <p:cNvPr id="4" name="Footer Placeholder 3">
            <a:extLst>
              <a:ext uri="{FF2B5EF4-FFF2-40B4-BE49-F238E27FC236}">
                <a16:creationId xmlns:a16="http://schemas.microsoft.com/office/drawing/2014/main" id="{740AA03C-C9C7-4F5D-8840-AE82E857BF30}"/>
              </a:ext>
            </a:extLst>
          </p:cNvPr>
          <p:cNvSpPr>
            <a:spLocks noGrp="1"/>
          </p:cNvSpPr>
          <p:nvPr>
            <p:ph type="ftr" sz="quarter" idx="11"/>
          </p:nvPr>
        </p:nvSpPr>
        <p:spPr/>
        <p:txBody>
          <a:bodyPr/>
          <a:lstStyle/>
          <a:p>
            <a:pPr algn="l">
              <a:defRPr/>
            </a:pPr>
            <a:r>
              <a:rPr lang="en-US"/>
              <a:t>Copyright © 2021 Elephant Scale. All rights reserved.</a:t>
            </a:r>
            <a:endParaRPr lang="en-US" dirty="0"/>
          </a:p>
        </p:txBody>
      </p:sp>
      <p:sp>
        <p:nvSpPr>
          <p:cNvPr id="5" name="Slide Number Placeholder 4">
            <a:extLst>
              <a:ext uri="{FF2B5EF4-FFF2-40B4-BE49-F238E27FC236}">
                <a16:creationId xmlns:a16="http://schemas.microsoft.com/office/drawing/2014/main" id="{98D47AEF-DFBA-42E6-82BC-9534BD4B989A}"/>
              </a:ext>
            </a:extLst>
          </p:cNvPr>
          <p:cNvSpPr>
            <a:spLocks noGrp="1"/>
          </p:cNvSpPr>
          <p:nvPr>
            <p:ph type="sldNum" sz="quarter" idx="12"/>
          </p:nvPr>
        </p:nvSpPr>
        <p:spPr/>
        <p:txBody>
          <a:bodyPr/>
          <a:lstStyle/>
          <a:p>
            <a:pPr>
              <a:defRPr/>
            </a:pPr>
            <a:fld id="{77EF9825-4C23-4085-A4E3-B5565466BD91}" type="slidenum">
              <a:rPr lang="en-US" smtClean="0"/>
              <a:t>9</a:t>
            </a:fld>
            <a:endParaRPr lang="en-US" dirty="0"/>
          </a:p>
        </p:txBody>
      </p:sp>
    </p:spTree>
    <p:extLst>
      <p:ext uri="{BB962C8B-B14F-4D97-AF65-F5344CB8AC3E}">
        <p14:creationId xmlns:p14="http://schemas.microsoft.com/office/powerpoint/2010/main" val="3330837887"/>
      </p:ext>
    </p:extLst>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2082</Words>
  <Application>Microsoft Office PowerPoint</Application>
  <PresentationFormat>Custom</PresentationFormat>
  <Paragraphs>225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Bold</vt:lpstr>
      <vt:lpstr>Garamond</vt:lpstr>
      <vt:lpstr>Monotype Sorts</vt:lpstr>
      <vt:lpstr>Times New Roman</vt:lpstr>
      <vt:lpstr>Verdana</vt:lpstr>
      <vt:lpstr>Wingdings</vt:lpstr>
      <vt:lpstr>LPc_New</vt:lpstr>
      <vt:lpstr>Security Design</vt:lpstr>
      <vt:lpstr>Secure by Design</vt:lpstr>
      <vt:lpstr>IoT Foundation Best Practices</vt:lpstr>
      <vt:lpstr>Classification of Data</vt:lpstr>
      <vt:lpstr>Physical Security</vt:lpstr>
      <vt:lpstr>Physical Security</vt:lpstr>
      <vt:lpstr>Device Secure Boot</vt:lpstr>
      <vt:lpstr>Device Secure Boot</vt:lpstr>
      <vt:lpstr>Secure Operating System</vt:lpstr>
      <vt:lpstr>Application Security</vt:lpstr>
      <vt:lpstr>Credential Management</vt:lpstr>
      <vt:lpstr>Encryption</vt:lpstr>
      <vt:lpstr>Network Connections</vt:lpstr>
      <vt:lpstr>Software Updates</vt:lpstr>
      <vt:lpstr>Logging</vt:lpstr>
      <vt:lpstr>Software Update Policy</vt:lpstr>
      <vt:lpstr>Secure Boot Process</vt:lpstr>
      <vt:lpstr>Secure Boot Process</vt:lpstr>
      <vt:lpstr>Software Image and Update</vt:lpstr>
      <vt:lpstr>Side Channel Attacks</vt:lpstr>
    </vt:vector>
  </TitlesOfParts>
  <Company>Elephant Scale LLC &amp; LearningPatterns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Rod Davison</cp:lastModifiedBy>
  <cp:revision>4198</cp:revision>
  <cp:lastPrinted>2021-11-01T00:40:55Z</cp:lastPrinted>
  <dcterms:created xsi:type="dcterms:W3CDTF">2021-11-01T00:40:55Z</dcterms:created>
  <dcterms:modified xsi:type="dcterms:W3CDTF">2021-11-01T17:17:28Z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