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1043" r:id="rId4"/>
    <p:sldId id="1044" r:id="rId5"/>
    <p:sldId id="1045" r:id="rId6"/>
    <p:sldId id="1046" r:id="rId7"/>
    <p:sldId id="1047" r:id="rId8"/>
    <p:sldId id="1049" r:id="rId9"/>
    <p:sldId id="1050" r:id="rId10"/>
    <p:sldId id="1051" r:id="rId11"/>
    <p:sldId id="1054" r:id="rId12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7913" autoAdjust="0"/>
  </p:normalViewPr>
  <p:slideViewPr>
    <p:cSldViewPr>
      <p:cViewPr varScale="1">
        <p:scale>
          <a:sx n="99" d="100"/>
          <a:sy n="99" d="100"/>
        </p:scale>
        <p:origin x="2488" y="168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150" d="100"/>
          <a:sy n="150" d="100"/>
        </p:scale>
        <p:origin x="-3960" y="2368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Spark for Developers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Copyright © LearningPatterns Inc. 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LearningPatterns Inc. 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dt" idx="1"/>
          </p:nvPr>
        </p:nvSpPr>
        <p:spPr bwMode="auto">
          <a:xfrm>
            <a:off x="322263" y="9371013"/>
            <a:ext cx="8461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4" name="Rectangle 4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2263" y="74613"/>
            <a:ext cx="2847975" cy="171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60438" eaLnBrk="0" hangingPunct="0">
              <a:defRPr i="1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Spark for Developers</a:t>
            </a:r>
            <a:endParaRPr lang="en-US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92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7BBF3-6FC0-4407-BAA2-49D1A719A54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0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11937" cy="3800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Version: </a:t>
            </a:r>
            <a:r>
              <a:rPr lang="en-US" b="1" dirty="0" smtClean="0">
                <a:latin typeface="Times New Roman" pitchFamily="18" charset="0"/>
                <a:ea typeface="ＭＳ Ｐゴシック"/>
                <a:cs typeface="ＭＳ Ｐゴシック"/>
              </a:rPr>
              <a:t>2016-07-10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000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3402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476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All the labs are</a:t>
            </a:r>
            <a:r>
              <a:rPr lang="en-US" baseline="0" dirty="0" smtClean="0">
                <a:latin typeface="Times New Roman" pitchFamily="18" charset="0"/>
                <a:ea typeface="ＭＳ Ｐゴシック"/>
                <a:cs typeface="ＭＳ Ｐゴシック"/>
              </a:rPr>
              <a:t> verified at 1.3 even though latest is 1.4</a:t>
            </a:r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599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50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5737" cy="3800475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Image: http://aviation-</a:t>
            </a:r>
            <a:r>
              <a:rPr lang="en-US" dirty="0" err="1">
                <a:latin typeface="Times New Roman" pitchFamily="18" charset="0"/>
                <a:ea typeface="ＭＳ Ｐゴシック"/>
                <a:cs typeface="ＭＳ Ｐゴシック"/>
              </a:rPr>
              <a:t>schools.regionaldirectory.us</a:t>
            </a: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/learn-to-fly-720.jpg</a:t>
            </a:r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430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5737" cy="3800475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Image: http://</a:t>
            </a:r>
            <a:r>
              <a:rPr lang="en-US" dirty="0" err="1">
                <a:latin typeface="Times New Roman" pitchFamily="18" charset="0"/>
                <a:ea typeface="ＭＳ Ｐゴシック"/>
                <a:cs typeface="ＭＳ Ｐゴシック"/>
              </a:rPr>
              <a:t>www.wikihow.com</a:t>
            </a: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/Become-a-Certified-Flight-Instructor</a:t>
            </a:r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195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468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By the</a:t>
            </a:r>
            <a:r>
              <a:rPr lang="en-US" baseline="0" dirty="0" smtClean="0">
                <a:latin typeface="Times New Roman" pitchFamily="18" charset="0"/>
                <a:ea typeface="ＭＳ Ｐゴシック"/>
                <a:cs typeface="ＭＳ Ｐゴシック"/>
              </a:rPr>
              <a:t> end of the class ….</a:t>
            </a:r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329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LearningPatterns Inc.  All rights reserved.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Spark for Developers</a:t>
            </a:r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8538">
              <a:spcBef>
                <a:spcPct val="50000"/>
              </a:spcBef>
            </a:pPr>
            <a:r>
              <a:rPr lang="en-US" i="1"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24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dt" sz="half" idx="2"/>
          </p:nvPr>
        </p:nvSpPr>
        <p:spPr bwMode="hidden">
          <a:xfrm>
            <a:off x="28575" y="6580188"/>
            <a:ext cx="9382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1257300" y="6610722"/>
            <a:ext cx="44196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Jenkins </a:t>
            </a:r>
            <a:r>
              <a:rPr lang="en-US" smtClean="0">
                <a:ea typeface="ＭＳ Ｐゴシック"/>
                <a:cs typeface="ＭＳ Ｐゴシック"/>
              </a:rPr>
              <a:t>Continuous Integration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8725" y="4119563"/>
            <a:ext cx="6335713" cy="400050"/>
          </a:xfrm>
        </p:spPr>
        <p:txBody>
          <a:bodyPr/>
          <a:lstStyle/>
          <a:p>
            <a:pPr>
              <a:buFont typeface="Monotype Sorts"/>
              <a:buNone/>
            </a:pPr>
            <a:endParaRPr lang="en-US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372600" cy="5867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  <a:cs typeface="ＭＳ Ｐゴシック"/>
              </a:rPr>
              <a:t>Instructor’s contact</a:t>
            </a: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  <a:cs typeface="ＭＳ Ｐゴシック"/>
              </a:rPr>
              <a:t>Slides</a:t>
            </a: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</a:rPr>
              <a:t>For each session, slides will be emailed out or delivered via virtual classroom </a:t>
            </a: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  <a:cs typeface="ＭＳ Ｐゴシック"/>
              </a:rPr>
              <a:t>Labs</a:t>
            </a: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</a:rPr>
              <a:t>Installing and running your own Jenkins</a:t>
            </a:r>
            <a:r>
              <a:rPr lang="en-US" sz="2000" dirty="0" smtClean="0">
                <a:ea typeface="ＭＳ Ｐゴシック"/>
              </a:rPr>
              <a:t> </a:t>
            </a:r>
            <a:endParaRPr lang="en-US" sz="2000" dirty="0" smtClean="0">
              <a:ea typeface="ＭＳ Ｐゴシック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</a:rPr>
              <a:t>Will be delivered in a zip file for your future reference. </a:t>
            </a:r>
            <a:endParaRPr lang="en-US" sz="2000" dirty="0">
              <a:ea typeface="ＭＳ Ｐゴシック"/>
            </a:endParaRP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ＭＳ Ｐゴシック"/>
                <a:cs typeface="ＭＳ Ｐゴシック"/>
              </a:rPr>
              <a:t>Environment</a:t>
            </a: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1800" dirty="0" smtClean="0">
                <a:ea typeface="ＭＳ Ｐゴシック"/>
                <a:cs typeface="ＭＳ Ｐゴシック"/>
              </a:rPr>
              <a:t>Windows, Linux optional (on request)</a:t>
            </a:r>
            <a:endParaRPr lang="en-US" sz="1800" dirty="0" smtClean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endParaRPr lang="en-US" sz="2000" dirty="0">
              <a:ea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10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403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Prerequisites &amp; Expectations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 lvl="1">
              <a:spcBef>
                <a:spcPct val="15000"/>
              </a:spcBef>
            </a:pPr>
            <a:endParaRPr lang="en-US" sz="2000" dirty="0">
              <a:ea typeface="ＭＳ Ｐゴシック"/>
              <a:cs typeface="ＭＳ Ｐゴシック"/>
            </a:endParaRPr>
          </a:p>
          <a:p>
            <a:pPr>
              <a:spcBef>
                <a:spcPct val="15000"/>
              </a:spcBef>
            </a:pPr>
            <a:r>
              <a:rPr lang="en-US" dirty="0">
                <a:ea typeface="ＭＳ Ｐゴシック"/>
                <a:cs typeface="ＭＳ Ｐゴシック"/>
              </a:rPr>
              <a:t>Basic understanding of </a:t>
            </a:r>
            <a:r>
              <a:rPr lang="en-US" dirty="0" smtClean="0">
                <a:ea typeface="ＭＳ Ｐゴシック"/>
                <a:cs typeface="ＭＳ Ｐゴシック"/>
              </a:rPr>
              <a:t>Windows or Linux </a:t>
            </a:r>
            <a:r>
              <a:rPr lang="en-US" dirty="0">
                <a:ea typeface="ＭＳ Ｐゴシック"/>
                <a:cs typeface="ＭＳ Ｐゴシック"/>
              </a:rPr>
              <a:t>development </a:t>
            </a:r>
            <a:r>
              <a:rPr lang="en-US" dirty="0" smtClean="0">
                <a:ea typeface="ＭＳ Ｐゴシック"/>
                <a:cs typeface="ＭＳ Ｐゴシック"/>
              </a:rPr>
              <a:t>environment</a:t>
            </a:r>
          </a:p>
          <a:p>
            <a:pPr lvl="1">
              <a:spcBef>
                <a:spcPct val="150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Command </a:t>
            </a:r>
            <a:r>
              <a:rPr lang="en-US" dirty="0">
                <a:ea typeface="ＭＳ Ｐゴシック"/>
                <a:cs typeface="ＭＳ Ｐゴシック"/>
              </a:rPr>
              <a:t>line navigation 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1">
              <a:spcBef>
                <a:spcPct val="150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Editing </a:t>
            </a:r>
            <a:r>
              <a:rPr lang="en-US" dirty="0">
                <a:ea typeface="ＭＳ Ｐゴシック"/>
                <a:cs typeface="ＭＳ Ｐゴシック"/>
              </a:rPr>
              <a:t>files </a:t>
            </a:r>
            <a:r>
              <a:rPr lang="en-US" dirty="0" smtClean="0">
                <a:ea typeface="ＭＳ Ｐゴシック"/>
                <a:cs typeface="ＭＳ Ｐゴシック"/>
              </a:rPr>
              <a:t>(e.g. using </a:t>
            </a:r>
            <a:r>
              <a:rPr lang="en-US" dirty="0">
                <a:ea typeface="ＭＳ Ｐゴシック"/>
                <a:cs typeface="ＭＳ Ｐゴシック"/>
              </a:rPr>
              <a:t>VI or </a:t>
            </a:r>
            <a:r>
              <a:rPr lang="en-US" dirty="0" err="1" smtClean="0">
                <a:ea typeface="ＭＳ Ｐゴシック"/>
                <a:cs typeface="ＭＳ Ｐゴシック"/>
              </a:rPr>
              <a:t>nano</a:t>
            </a:r>
            <a:r>
              <a:rPr lang="en-US" dirty="0" smtClean="0">
                <a:ea typeface="ＭＳ Ｐゴシック"/>
                <a:cs typeface="ＭＳ Ｐゴシック"/>
              </a:rPr>
              <a:t>)</a:t>
            </a:r>
          </a:p>
          <a:p>
            <a:pPr lvl="1"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Teaching Philosophy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Emphasis on concepts &amp; fundamentals</a:t>
            </a:r>
          </a:p>
          <a:p>
            <a:pPr>
              <a:lnSpc>
                <a:spcPct val="200000"/>
              </a:lnSpc>
            </a:pPr>
            <a:r>
              <a:rPr lang="en-US" strike="sngStrike" dirty="0"/>
              <a:t>API</a:t>
            </a:r>
          </a:p>
          <a:p>
            <a:pPr>
              <a:lnSpc>
                <a:spcPct val="200000"/>
              </a:lnSpc>
            </a:pPr>
            <a:r>
              <a:rPr lang="en-US" dirty="0"/>
              <a:t>Highly interactive (questions, </a:t>
            </a:r>
            <a:r>
              <a:rPr lang="en-US" dirty="0" smtClean="0"/>
              <a:t>discussions, etc.  </a:t>
            </a:r>
            <a:r>
              <a:rPr lang="en-US" dirty="0"/>
              <a:t>are welcome)</a:t>
            </a:r>
          </a:p>
          <a:p>
            <a:pPr>
              <a:lnSpc>
                <a:spcPct val="200000"/>
              </a:lnSpc>
            </a:pPr>
            <a:r>
              <a:rPr lang="en-US" dirty="0"/>
              <a:t>Hands-on (learn by doing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22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Labs : Learn By Doing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34231" y="1286719"/>
            <a:ext cx="1943078" cy="1143965"/>
          </a:xfrm>
          <a:prstGeom prst="wedgeEllipseCallout">
            <a:avLst>
              <a:gd name="adj1" fmla="val 22058"/>
              <a:gd name="adj2" fmla="val 65969"/>
            </a:avLst>
          </a:prstGeom>
          <a:gradFill rotWithShape="1">
            <a:gsLst>
              <a:gs pos="0">
                <a:srgbClr val="663366">
                  <a:shade val="40000"/>
                  <a:alpha val="100000"/>
                  <a:satMod val="150000"/>
                  <a:lumMod val="100000"/>
                </a:srgbClr>
              </a:gs>
              <a:gs pos="100000">
                <a:srgbClr val="663366">
                  <a:tint val="70000"/>
                  <a:shade val="100000"/>
                  <a:alpha val="100000"/>
                  <a:satMod val="200000"/>
                  <a:lumMod val="100000"/>
                </a:srgbClr>
              </a:gs>
            </a:gsLst>
            <a:lin ang="5400000" scaled="1"/>
          </a:gradFill>
          <a:ln w="12700" cap="flat" cmpd="sng" algn="ctr">
            <a:solidFill>
              <a:srgbClr val="663366">
                <a:shade val="95000"/>
                <a:satMod val="105000"/>
              </a:srgbClr>
            </a:solidFill>
            <a:prstDash val="solid"/>
          </a:ln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Where is the ANY key?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319" y="2615374"/>
            <a:ext cx="5198990" cy="38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: Learning To Fly…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8860" b="8860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rcRect t="8860" b="8860"/>
          <a:stretch>
            <a:fillRect/>
          </a:stretch>
        </p:blipFill>
        <p:spPr bwMode="auto">
          <a:xfrm>
            <a:off x="650874" y="21336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13468" b="13468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Flight Time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13468" b="13468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Class…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8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7" name="Content Placeholder 3" descr="Screen Shot 2015-03-18 at 9.0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82" r="-24682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9420" y="5105400"/>
            <a:ext cx="2016480" cy="954107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Jenkins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well</a:t>
            </a:r>
            <a:endParaRPr lang="en-US" sz="20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3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 And Me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3749675"/>
          </a:xfrm>
        </p:spPr>
        <p:txBody>
          <a:bodyPr/>
          <a:lstStyle/>
          <a:p>
            <a:pPr marL="1030288" lvl="3" indent="0">
              <a:buNone/>
            </a:pPr>
            <a:endParaRPr lang="en-US" dirty="0"/>
          </a:p>
          <a:p>
            <a:r>
              <a:rPr lang="en-US" dirty="0"/>
              <a:t>About you</a:t>
            </a:r>
          </a:p>
          <a:p>
            <a:pPr lvl="1"/>
            <a:r>
              <a:rPr lang="en-US" dirty="0" smtClean="0"/>
              <a:t>Your Name</a:t>
            </a:r>
            <a:endParaRPr lang="en-US" dirty="0"/>
          </a:p>
          <a:p>
            <a:pPr lvl="1"/>
            <a:r>
              <a:rPr lang="en-US" dirty="0" smtClean="0"/>
              <a:t>Your background (developer, admin, manager, etc.)</a:t>
            </a:r>
            <a:endParaRPr lang="en-US" dirty="0"/>
          </a:p>
          <a:p>
            <a:pPr lvl="1"/>
            <a:r>
              <a:rPr lang="en-US" dirty="0"/>
              <a:t>Technologies you are familiar with</a:t>
            </a:r>
          </a:p>
          <a:p>
            <a:pPr lvl="1"/>
            <a:r>
              <a:rPr lang="en-US" dirty="0"/>
              <a:t>Familiarity with </a:t>
            </a:r>
            <a:r>
              <a:rPr lang="en-US" dirty="0" smtClean="0"/>
              <a:t>Jenkins (scale </a:t>
            </a:r>
            <a:r>
              <a:rPr lang="en-US" dirty="0"/>
              <a:t>of 1 – 4 ;  1 – new,   4 – expert)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Something non-technical about you!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(favorite ice cream flavor / hobby…</a:t>
            </a:r>
            <a:r>
              <a:rPr lang="en-US" b="1" dirty="0" err="1">
                <a:solidFill>
                  <a:schemeClr val="accent2"/>
                </a:solidFill>
              </a:rPr>
              <a:t>etc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15000"/>
              </a:spcBef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60438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2016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ＭＳ Ｐゴシック"/>
                <a:cs typeface="ＭＳ Ｐゴシック"/>
              </a:rPr>
              <a:pPr/>
              <a:t>9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730194"/>
            <a:ext cx="2130184" cy="1577454"/>
          </a:xfrm>
          <a:prstGeom prst="rect">
            <a:avLst/>
          </a:prstGeom>
        </p:spPr>
      </p:pic>
      <p:pic>
        <p:nvPicPr>
          <p:cNvPr id="8" name="Picture 7" descr="5824862885_0e7c2dd835_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61" y="4724400"/>
            <a:ext cx="2533197" cy="15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377566</TotalTime>
  <Words>473</Words>
  <Application>Microsoft Macintosh PowerPoint</Application>
  <PresentationFormat>Custom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Bold</vt:lpstr>
      <vt:lpstr>Garamond</vt:lpstr>
      <vt:lpstr>Monotype Sorts</vt:lpstr>
      <vt:lpstr>ＭＳ Ｐゴシック</vt:lpstr>
      <vt:lpstr>Rockwell</vt:lpstr>
      <vt:lpstr>Times New Roman</vt:lpstr>
      <vt:lpstr>Verdana</vt:lpstr>
      <vt:lpstr>Wingdings</vt:lpstr>
      <vt:lpstr>Arial</vt:lpstr>
      <vt:lpstr>LPc_New</vt:lpstr>
      <vt:lpstr>Jenkins Continuous Integration</vt:lpstr>
      <vt:lpstr>Prerequisites &amp; Expectations</vt:lpstr>
      <vt:lpstr>Our Teaching Philosophy</vt:lpstr>
      <vt:lpstr>Lots of Labs : Learn By Doing</vt:lpstr>
      <vt:lpstr>Analogy : Learning To Fly…</vt:lpstr>
      <vt:lpstr>Instruction</vt:lpstr>
      <vt:lpstr>+ Flight Time</vt:lpstr>
      <vt:lpstr>After The Class…</vt:lpstr>
      <vt:lpstr>About You And Me</vt:lpstr>
      <vt:lpstr>Class Logistics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4025</cp:revision>
  <cp:lastPrinted>2010-01-03T02:41:41Z</cp:lastPrinted>
  <dcterms:created xsi:type="dcterms:W3CDTF">2010-07-13T15:22:01Z</dcterms:created>
  <dcterms:modified xsi:type="dcterms:W3CDTF">2016-08-04T17:19:44Z</dcterms:modified>
</cp:coreProperties>
</file>