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handoutMasterIdLst>
    <p:handoutMasterId r:id="rId47"/>
  </p:handoutMasterIdLst>
  <p:sldIdLst>
    <p:sldId id="256" r:id="rId3"/>
    <p:sldId id="257" r:id="rId4"/>
    <p:sldId id="258" r:id="rId5"/>
    <p:sldId id="259" r:id="rId6"/>
    <p:sldId id="260" r:id="rId7"/>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STATE FILE IS A PRIVATE API</a:t>
            </a:r>
          </a:p>
          <a:p>
            <a:r>
              <a:t> The state file format is a private API that changes with every release and is meant only for internal use within Terraform. You should never edit the Terraform state files by hand or write code that reads them directly.</a:t>
            </a:r>
          </a:p>
          <a:p>
            <a:r>
              <a:t> If for some reason you need to manipulate the state file—which should be a relatively rare occurrence—use the terraform import or terraform state commands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p:txBody>
      </p:sp>
      <p:sp>
        <p:nvSpPr>
          <p:cNvPr id="3" name="Title 2"/>
          <p:cNvSpPr>
            <a:spLocks noGrp="true"/>
          </p:cNvSpPr>
          <p:nvPr>
            <p:ph type="ctrTitle" sz="quarter"/>
          </p:nvPr>
        </p:nvSpPr>
        <p:spPr/>
        <p:txBody>
          <a:bodyPr/>
          <a:lstStyle/>
          <a:p>
            <a:pPr>
              <a:defRPr sz="4200"/>
            </a:pPr>
            <a:r>
              <a:t>Managing Terraform State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"workspace" Command</a:t>
            </a:r>
          </a:p>
        </p:txBody>
      </p:sp>
      <p:sp>
        <p:nvSpPr>
          <p:cNvPr id="3" name="Content Placeholder 2"/>
          <p:cNvSpPr>
            <a:spLocks noGrp="true"/>
          </p:cNvSpPr>
          <p:nvPr>
            <p:ph idx="1"/>
          </p:nvPr>
        </p:nvSpPr>
        <p:spPr/>
        <p:txBody>
          <a:bodyPr/>
          <a:lstStyle/>
          <a:p>
            <a:r>
              <a:rPr>
                <a:latin typeface="Courier New" panose="02070309020205020404"/>
              </a:rPr>
              <a:t> terraform workspace</a:t>
            </a:r>
            <a:r>
              <a:t> has several options:</a:t>
            </a:r>
          </a:p>
          <a:p>
            <a:pPr lvl="1"/>
            <a:r>
              <a:rPr>
                <a:latin typeface="Courier New" panose="02070309020205020404"/>
              </a:rPr>
              <a:t> list</a:t>
            </a:r>
            <a:r>
              <a:t> : lists all workspaces marking the current one with "*"</a:t>
            </a:r>
          </a:p>
          <a:p>
            <a:pPr lvl="1"/>
            <a:r>
              <a:rPr>
                <a:latin typeface="Courier New" panose="02070309020205020404"/>
              </a:rPr>
              <a:t> show</a:t>
            </a:r>
            <a:r>
              <a:t> : lists the currently active workspace</a:t>
            </a:r>
          </a:p>
          <a:p>
            <a:pPr lvl="1"/>
            <a:r>
              <a:rPr>
                <a:latin typeface="Courier New" panose="02070309020205020404"/>
              </a:rPr>
              <a:t> new &lt;name&gt;</a:t>
            </a:r>
            <a:r>
              <a:t> : creates and switches to the newly created workspace</a:t>
            </a:r>
          </a:p>
          <a:p>
            <a:pPr lvl="1"/>
            <a:r>
              <a:rPr>
                <a:latin typeface="Courier New" panose="02070309020205020404"/>
              </a:rPr>
              <a:t> select &lt;name&gt;</a:t>
            </a:r>
            <a:r>
              <a:t> : switches to the named workspace</a:t>
            </a:r>
          </a:p>
          <a:p>
            <a:pPr lvl="1"/>
            <a:r>
              <a:rPr>
                <a:latin typeface="Courier New" panose="02070309020205020404"/>
              </a:rPr>
              <a:t> delete &lt;name&gt;</a:t>
            </a:r>
            <a:r>
              <a:t> : deletes the named workspace</a:t>
            </a:r>
          </a:p>
          <a:p>
            <a:pPr lvl="2"/>
            <a:r>
              <a:t> The "default" workspace can never be deleted</a:t>
            </a:r>
          </a:p>
          <a:p>
            <a:pPr lvl="2"/>
            <a:r>
              <a:t> Deleting a workspace does</a:t>
            </a:r>
            <a:r>
              <a:rPr b="1"/>
              <a:t> not</a:t>
            </a:r>
            <a:r>
              <a:t> destroy the resources, it just leaves them unmanaged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Remote Backends</a:t>
            </a:r>
          </a:p>
        </p:txBody>
      </p:sp>
      <p:sp>
        <p:nvSpPr>
          <p:cNvPr id="3" name="Content Placeholder 2"/>
          <p:cNvSpPr>
            <a:spLocks noGrp="true"/>
          </p:cNvSpPr>
          <p:nvPr>
            <p:ph idx="1"/>
          </p:nvPr>
        </p:nvSpPr>
        <p:spPr/>
        <p:txBody>
          <a:bodyPr/>
          <a:lstStyle/>
          <a:p>
            <a:r>
              <a:t> Each Terraform configuration specifies where the state files are kept</a:t>
            </a:r>
          </a:p>
          <a:p>
            <a:pPr lvl="1"/>
            <a:r>
              <a:t> This is called the "backend"</a:t>
            </a:r>
          </a:p>
          <a:p>
            <a:pPr lvl="1"/>
            <a:r>
              <a:t> The default is to use files in the local directory</a:t>
            </a:r>
          </a:p>
          <a:p>
            <a:pPr lvl="1"/>
            <a:r>
              <a:t> This is what we have been using so far</a:t>
            </a:r>
          </a:p>
          <a:p>
            <a:r>
              <a:t> Terraform can also support "remote" backends</a:t>
            </a:r>
          </a:p>
          <a:p>
            <a:pPr lvl="1"/>
            <a:r>
              <a:t> For example, we can keep state files in an S3 bucket on AWS</a:t>
            </a:r>
          </a:p>
          <a:p>
            <a:pPr lvl="1"/>
            <a:r>
              <a:t> Not all providers can host remote back ends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Problem with Local Backends</a:t>
            </a:r>
          </a:p>
        </p:txBody>
      </p:sp>
      <p:sp>
        <p:nvSpPr>
          <p:cNvPr id="3" name="Content Placeholder 2"/>
          <p:cNvSpPr>
            <a:spLocks noGrp="true"/>
          </p:cNvSpPr>
          <p:nvPr>
            <p:ph idx="1"/>
          </p:nvPr>
        </p:nvSpPr>
        <p:spPr/>
        <p:txBody>
          <a:bodyPr/>
          <a:lstStyle/>
          <a:p>
            <a:r>
              <a:t> Shared storage for state files</a:t>
            </a:r>
          </a:p>
          <a:p>
            <a:pPr lvl="1"/>
            <a:r>
              <a:t> Files need to be in common shared area so everyone on the team can access them</a:t>
            </a:r>
          </a:p>
          <a:p>
            <a:pPr lvl="1"/>
            <a:r>
              <a:t> Without file locking, race conditions when concurrent updates to the state files take place</a:t>
            </a:r>
          </a:p>
          <a:p>
            <a:pPr lvl="1"/>
            <a:r>
              <a:t> This can lead to conflicts, data loss, and state file corruption</a:t>
            </a:r>
          </a:p>
          <a:p>
            <a:r>
              <a:t> Isolation</a:t>
            </a:r>
          </a:p>
          <a:p>
            <a:pPr lvl="1"/>
            <a:r>
              <a:t> It's difficult to isolate the code used in different environments</a:t>
            </a:r>
          </a:p>
          <a:p>
            <a:pPr lvl="1"/>
            <a:r>
              <a:t> Lack of isolation makes it easy to accidentally overwrite environments</a:t>
            </a:r>
          </a:p>
          <a:p>
            <a:r>
              <a:t> Secrets</a:t>
            </a:r>
          </a:p>
          <a:p>
            <a:pPr lvl="1"/>
            <a:r>
              <a:t> Confidential information is stored in the clear (i.e. AWS Keys)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Remote AWS Backend</a:t>
            </a:r>
          </a:p>
        </p:txBody>
      </p:sp>
      <p:sp>
        <p:nvSpPr>
          <p:cNvPr id="3" name="Content Placeholder 2"/>
          <p:cNvSpPr>
            <a:spLocks noGrp="true"/>
          </p:cNvSpPr>
          <p:nvPr>
            <p:ph idx="1"/>
          </p:nvPr>
        </p:nvSpPr>
        <p:spPr/>
        <p:txBody>
          <a:bodyPr/>
          <a:lstStyle/>
          <a:p>
            <a:r>
              <a:t> Using S3 as a backend resolves many of these issues</a:t>
            </a:r>
          </a:p>
          <a:p>
            <a:pPr lvl="1"/>
            <a:r>
              <a:t> S3 manages the updating and access independently, and supports versions</a:t>
            </a:r>
          </a:p>
          <a:p>
            <a:pPr lvl="1"/>
            <a:r>
              <a:t> S3 supports encryption</a:t>
            </a:r>
          </a:p>
          <a:p>
            <a:pPr lvl="1"/>
            <a:r>
              <a:t> S3 supports locking for multiple access</a:t>
            </a:r>
          </a:p>
          <a:p>
            <a:pPr lvl="1"/>
            <a:r>
              <a:t> S3 allows a common repository we can control access to</a:t>
            </a:r>
          </a:p>
          <a:p>
            <a:r>
              <a:t> S3 is also managed so that we don't have to manage it</a:t>
            </a:r>
          </a:p>
          <a:p>
            <a:pPr lvl="1"/>
            <a:r>
              <a:t> S3 has high levels of availability and durability</a:t>
            </a:r>
          </a:p>
          <a:p>
            <a:pPr lvl="1"/>
            <a:r>
              <a:t> S3 also means we have reduced the risk of "loosing" configurations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the S3 Bucket</a:t>
            </a:r>
          </a:p>
        </p:txBody>
      </p:sp>
      <p:sp>
        <p:nvSpPr>
          <p:cNvPr id="3" name="Content Placeholder 2"/>
          <p:cNvSpPr>
            <a:spLocks noGrp="true"/>
          </p:cNvSpPr>
          <p:nvPr>
            <p:ph idx="1"/>
          </p:nvPr>
        </p:nvSpPr>
        <p:spPr/>
        <p:txBody>
          <a:bodyPr/>
          <a:lstStyle/>
          <a:p>
            <a:r>
              <a:t> </a:t>
            </a:r>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15400" cy="47504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the Locking Table</a:t>
            </a:r>
          </a:p>
        </p:txBody>
      </p:sp>
      <p:sp>
        <p:nvSpPr>
          <p:cNvPr id="3" name="Content Placeholder 2"/>
          <p:cNvSpPr>
            <a:spLocks noGrp="true"/>
          </p:cNvSpPr>
          <p:nvPr>
            <p:ph idx="1"/>
          </p:nvPr>
        </p:nvSpPr>
        <p:spPr/>
        <p:txBody>
          <a:bodyPr/>
          <a:lstStyle/>
          <a:p>
            <a:r>
              <a:t> Next, a DynamoDB table to use for locking</a:t>
            </a:r>
          </a:p>
          <a:p>
            <a:pPr lvl="1"/>
            <a:r>
              <a:t> DynamoDB is Amazon’s distributed key–value store</a:t>
            </a:r>
          </a:p>
          <a:p>
            <a:pPr lvl="1"/>
            <a:r>
              <a:t> It supports strongly consistent reads and conditional writes</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70048"/>
            <a:ext cx="8483600" cy="2921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the Backend</a:t>
            </a:r>
          </a:p>
        </p:txBody>
      </p:sp>
      <p:sp>
        <p:nvSpPr>
          <p:cNvPr id="3" name="Content Placeholder 2"/>
          <p:cNvSpPr>
            <a:spLocks noGrp="true"/>
          </p:cNvSpPr>
          <p:nvPr>
            <p:ph idx="1"/>
          </p:nvPr>
        </p:nvSpPr>
        <p:spPr/>
        <p:txBody>
          <a:bodyPr/>
          <a:lstStyle/>
          <a:p>
            <a:r>
              <a:t> We have to tell Terraform the backend in now remote</a:t>
            </a:r>
          </a:p>
          <a:p>
            <a:pPr lvl="1"/>
            <a:r>
              <a:t> We do this in the</a:t>
            </a:r>
            <a:r>
              <a:rPr>
                <a:latin typeface="Courier New" panose="02070309020205020404"/>
              </a:rPr>
              <a:t> terraform</a:t>
            </a:r>
            <a:r>
              <a:t> directive</a:t>
            </a:r>
          </a:p>
          <a:p/>
          <a:p/>
          <a:p>
            <a:r>
              <a:t> More specifically:</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71755" y="1956689"/>
            <a:ext cx="5283200" cy="1587500"/>
          </a:xfrm>
          <a:prstGeom prst="rect">
            <a:avLst/>
          </a:prstGeom>
        </p:spPr>
      </p:pic>
      <p:pic>
        <p:nvPicPr>
          <p:cNvPr id="6" name="Picture 5" descr="1.png"/>
          <p:cNvPicPr>
            <a:picLocks noChangeAspect="true"/>
          </p:cNvPicPr>
          <p:nvPr/>
        </p:nvPicPr>
        <p:blipFill>
          <a:blip r:embed="rId2"/>
          <a:stretch>
            <a:fillRect/>
          </a:stretch>
        </p:blipFill>
        <p:spPr>
          <a:xfrm>
            <a:off x="-25400" y="3756660"/>
            <a:ext cx="9398000" cy="345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Moving State File Locations</a:t>
            </a:r>
          </a:p>
        </p:txBody>
      </p:sp>
      <p:sp>
        <p:nvSpPr>
          <p:cNvPr id="3" name="Content Placeholder 2"/>
          <p:cNvSpPr>
            <a:spLocks noGrp="true"/>
          </p:cNvSpPr>
          <p:nvPr>
            <p:ph idx="1"/>
          </p:nvPr>
        </p:nvSpPr>
        <p:spPr/>
        <p:txBody>
          <a:bodyPr/>
          <a:lstStyle/>
          <a:p>
            <a:r>
              <a:t> To move local state to a remote backend</a:t>
            </a:r>
          </a:p>
          <a:p>
            <a:pPr lvl="1"/>
            <a:r>
              <a:t> Create the remote backend resources and define the backend configuration</a:t>
            </a:r>
          </a:p>
          <a:p>
            <a:pPr lvl="1"/>
            <a:r>
              <a:t> Run</a:t>
            </a:r>
            <a:r>
              <a:rPr>
                <a:latin typeface="Courier New" panose="02070309020205020404"/>
              </a:rPr>
              <a:t> terraform init</a:t>
            </a:r>
            <a:r>
              <a:t> and the local config is copied to the remote backend</a:t>
            </a:r>
          </a:p>
          <a:p>
            <a:r>
              <a:t> To move from remote backend to a local backend</a:t>
            </a:r>
          </a:p>
          <a:p>
            <a:pPr lvl="1"/>
            <a:r>
              <a:t> Remove the backend configuration</a:t>
            </a:r>
          </a:p>
          <a:p>
            <a:pPr lvl="1"/>
            <a:r>
              <a:t> Run</a:t>
            </a:r>
            <a:r>
              <a:rPr>
                <a:latin typeface="Courier New" panose="02070309020205020404"/>
              </a:rPr>
              <a:t> terraform init</a:t>
            </a:r>
            <a:r>
              <a:t> and the remote config is copied to the local backend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Moving Backends Summary</a:t>
            </a:r>
          </a:p>
        </p:txBody>
      </p:sp>
      <p:sp>
        <p:nvSpPr>
          <p:cNvPr id="3" name="Content Placeholder 2"/>
          <p:cNvSpPr>
            <a:spLocks noGrp="true"/>
          </p:cNvSpPr>
          <p:nvPr>
            <p:ph idx="1"/>
          </p:nvPr>
        </p:nvSpPr>
        <p:spPr/>
        <p:txBody>
          <a:bodyPr/>
          <a:lstStyle/>
          <a:p>
            <a:r>
              <a:t> To make this work, you need to use a two-step process:</a:t>
            </a:r>
          </a:p>
          <a:p>
            <a:pPr lvl="1"/>
            <a:r>
              <a:t> Create the S3 bucket and DynamoDB table and deploy that code with a local backend</a:t>
            </a:r>
          </a:p>
          <a:p>
            <a:pPr lvl="1"/>
            <a:r>
              <a:t> Add a remote backend configuration to it to use the S3 bucket and DynamoDB table</a:t>
            </a:r>
          </a:p>
          <a:p>
            <a:pPr lvl="1"/>
            <a:r>
              <a:t> Run terraform init to copy your local state to S3</a:t>
            </a:r>
          </a:p>
          <a:p>
            <a:r>
              <a:t> To revert to a local state backend</a:t>
            </a:r>
          </a:p>
          <a:p>
            <a:pPr lvl="1"/>
            <a:r>
              <a:t> Remove the backend configuration</a:t>
            </a:r>
          </a:p>
          <a:p>
            <a:pPr lvl="1"/>
            <a:r>
              <a:t> Rerun terraform init to copy the Terraform state to the local disk</a:t>
            </a:r>
          </a:p>
          <a:p>
            <a:pPr lvl="1"/>
            <a:r>
              <a:t> Run terraform destroy to delete the S3 bucket and DynamoDB table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Remote Backend Advantage</a:t>
            </a:r>
          </a:p>
        </p:txBody>
      </p:sp>
      <p:sp>
        <p:nvSpPr>
          <p:cNvPr id="3" name="Content Placeholder 2"/>
          <p:cNvSpPr>
            <a:spLocks noGrp="true"/>
          </p:cNvSpPr>
          <p:nvPr>
            <p:ph idx="1"/>
          </p:nvPr>
        </p:nvSpPr>
        <p:spPr/>
        <p:txBody>
          <a:bodyPr/>
          <a:lstStyle/>
          <a:p>
            <a:r>
              <a:t> A single S3 bucket and DynamoDB table can be shared across all your Terraform code</a:t>
            </a:r>
          </a:p>
          <a:p>
            <a:r>
              <a:t> You’ll probably only need to do it once per AWS account</a:t>
            </a:r>
          </a:p>
          <a:p>
            <a:r>
              <a:t> After the S3 bucket exists, in the rest of your Terraform code, you can specify the backend configuration right from the start without any extra steps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Plan</a:t>
            </a:r>
          </a:p>
        </p:txBody>
      </p:sp>
      <p:sp>
        <p:nvSpPr>
          <p:cNvPr id="3" name="Content Placeholder 2"/>
          <p:cNvSpPr>
            <a:spLocks noGrp="true"/>
          </p:cNvSpPr>
          <p:nvPr>
            <p:ph idx="1"/>
          </p:nvPr>
        </p:nvSpPr>
        <p:spPr/>
        <p:txBody>
          <a:bodyPr/>
          <a:lstStyle/>
          <a:p>
            <a:r>
              <a:t> What is Terraform state?</a:t>
            </a:r>
          </a:p>
          <a:p>
            <a:r>
              <a:t> Shared storage for state files</a:t>
            </a:r>
          </a:p>
          <a:p>
            <a:r>
              <a:t> Limitations with Terraform’s backends</a:t>
            </a:r>
          </a:p>
          <a:p>
            <a:r>
              <a:t> Isolating state files</a:t>
            </a:r>
          </a:p>
          <a:p>
            <a:pPr lvl="1"/>
            <a:r>
              <a:t> Isolation via workspaces</a:t>
            </a:r>
          </a:p>
          <a:p>
            <a:pPr lvl="1"/>
            <a:r>
              <a:t> Isolation via file layout</a:t>
            </a:r>
          </a:p>
          <a:p>
            <a:r>
              <a:t> The</a:t>
            </a:r>
            <a:r>
              <a:rPr>
                <a:latin typeface="Courier New" panose="02070309020205020404"/>
              </a:rPr>
              <a:t> terraform_remote_state</a:t>
            </a:r>
            <a:r>
              <a:t> data 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Backend Limitation</a:t>
            </a:r>
          </a:p>
        </p:txBody>
      </p:sp>
      <p:sp>
        <p:nvSpPr>
          <p:cNvPr id="3" name="Content Placeholder 2"/>
          <p:cNvSpPr>
            <a:spLocks noGrp="true"/>
          </p:cNvSpPr>
          <p:nvPr>
            <p:ph idx="1"/>
          </p:nvPr>
        </p:nvSpPr>
        <p:spPr/>
        <p:txBody>
          <a:bodyPr/>
          <a:lstStyle/>
          <a:p>
            <a:r>
              <a:t> Variables and references cannot be used in the</a:t>
            </a:r>
            <a:r>
              <a:rPr>
                <a:latin typeface="Courier New" panose="02070309020205020404"/>
              </a:rPr>
              <a:t> backend</a:t>
            </a:r>
            <a:r>
              <a:t> block</a:t>
            </a:r>
          </a:p>
          <a:p>
            <a:r>
              <a:t> The following will</a:t>
            </a:r>
            <a:r>
              <a:rPr b="1"/>
              <a:t> not</a:t>
            </a:r>
            <a:r>
              <a:t> work</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1595" y="2840609"/>
            <a:ext cx="8915400" cy="21721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File Isolation</a:t>
            </a:r>
          </a:p>
        </p:txBody>
      </p:sp>
      <p:sp>
        <p:nvSpPr>
          <p:cNvPr id="3" name="Content Placeholder 2"/>
          <p:cNvSpPr>
            <a:spLocks noGrp="true"/>
          </p:cNvSpPr>
          <p:nvPr>
            <p:ph idx="1"/>
          </p:nvPr>
        </p:nvSpPr>
        <p:spPr/>
        <p:txBody>
          <a:bodyPr/>
          <a:lstStyle/>
          <a:p>
            <a:r>
              <a:t> Most secure approach is to have a folder for each configuration</a:t>
            </a:r>
          </a:p>
          <a:p>
            <a:r>
              <a:t> Each deployment has its own backend, local or remote.</a:t>
            </a:r>
          </a:p>
          <a:p>
            <a:pPr lvl="1"/>
            <a:r>
              <a:t> This allows for isolation of all files</a:t>
            </a:r>
          </a:p>
          <a:p>
            <a:pPr lvl="1"/>
            <a:r>
              <a:t> Allows for different access and authentication mechanisms</a:t>
            </a:r>
          </a:p>
          <a:p>
            <a:pPr lvl="1"/>
            <a:r>
              <a:t> Eg. Different S3 buckets used as backends can have different policies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File Isolation Example</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isolatedfolders.png"/>
          <p:cNvPicPr>
            <a:picLocks noChangeAspect="true"/>
          </p:cNvPicPr>
          <p:nvPr/>
        </p:nvPicPr>
        <p:blipFill>
          <a:blip r:embed="rId1"/>
          <a:stretch>
            <a:fillRect/>
          </a:stretch>
        </p:blipFill>
        <p:spPr>
          <a:xfrm>
            <a:off x="704088" y="914400"/>
            <a:ext cx="2382285" cy="5943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Workspaces Use Case</a:t>
            </a:r>
          </a:p>
        </p:txBody>
      </p:sp>
      <p:sp>
        <p:nvSpPr>
          <p:cNvPr id="3" name="Content Placeholder 2"/>
          <p:cNvSpPr>
            <a:spLocks noGrp="true"/>
          </p:cNvSpPr>
          <p:nvPr>
            <p:ph idx="1"/>
          </p:nvPr>
        </p:nvSpPr>
        <p:spPr/>
        <p:txBody>
          <a:bodyPr/>
          <a:lstStyle/>
          <a:p>
            <a:r>
              <a:t> If you already have a Terraform module deployed</a:t>
            </a:r>
          </a:p>
          <a:p>
            <a:pPr lvl="1"/>
            <a:r>
              <a:t> you want to do some experiments with it</a:t>
            </a:r>
          </a:p>
          <a:p>
            <a:pPr lvl="1"/>
            <a:r>
              <a:t> but you don’t want your experiments to affect the state of the already deployed infrastructure</a:t>
            </a:r>
          </a:p>
          <a:p>
            <a:r>
              <a:t> Run</a:t>
            </a:r>
            <a:r>
              <a:rPr>
                <a:latin typeface="Courier New" panose="02070309020205020404"/>
              </a:rPr>
              <a:t> terraform workspace new</a:t>
            </a:r>
            <a:r>
              <a:t> to deploy a new copy of the exact same infrastructure, but storing the state in a separate file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Workspace Specific Configurations</a:t>
            </a:r>
          </a:p>
        </p:txBody>
      </p:sp>
      <p:sp>
        <p:nvSpPr>
          <p:cNvPr id="3" name="Content Placeholder 2"/>
          <p:cNvSpPr>
            <a:spLocks noGrp="true"/>
          </p:cNvSpPr>
          <p:nvPr>
            <p:ph idx="1"/>
          </p:nvPr>
        </p:nvSpPr>
        <p:spPr/>
        <p:txBody>
          <a:bodyPr/>
          <a:lstStyle/>
          <a:p>
            <a:r>
              <a:t> You can even change how that module behaves based on the workspace you’re in by reading the workspace name using the expression</a:t>
            </a:r>
            <a:r>
              <a:rPr>
                <a:latin typeface="Courier New" panose="02070309020205020404"/>
              </a:rPr>
              <a:t> terraform.workspace</a:t>
            </a:r>
            <a:endParaRPr>
              <a:latin typeface="Courier New" panose="02070309020205020404"/>
            </a:endParaRPr>
          </a:p>
          <a:p/>
          <a:p/>
          <a:p>
            <a:r>
              <a:t> </a:t>
            </a:r>
          </a:p>
          <a:p/>
          <a:p>
            <a:r>
              <a:t>Workspaces allow a fast and easy way o quickly spin up and tear down different versions of your code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795" y="2477516"/>
            <a:ext cx="8915400" cy="9235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Workspace Drawbacks</a:t>
            </a:r>
          </a:p>
        </p:txBody>
      </p:sp>
      <p:sp>
        <p:nvSpPr>
          <p:cNvPr id="3" name="Content Placeholder 2"/>
          <p:cNvSpPr>
            <a:spLocks noGrp="true"/>
          </p:cNvSpPr>
          <p:nvPr>
            <p:ph idx="1"/>
          </p:nvPr>
        </p:nvSpPr>
        <p:spPr/>
        <p:txBody>
          <a:bodyPr/>
          <a:lstStyle/>
          <a:p>
            <a:r>
              <a:t> All workspace state fiels are stored in the same backend</a:t>
            </a:r>
          </a:p>
          <a:p>
            <a:pPr lvl="1"/>
            <a:r>
              <a:t> They share same authentication and access controls which means they are not good for isolating</a:t>
            </a:r>
          </a:p>
          <a:p>
            <a:r>
              <a:t> Workspaces are not visible in the code or on the terminal unless you run terraform workspace commands</a:t>
            </a:r>
          </a:p>
          <a:p>
            <a:pPr lvl="1"/>
            <a:r>
              <a:t> A module in one workspace looks exactly the same as a module deployed in 10 workspaces</a:t>
            </a:r>
          </a:p>
          <a:p>
            <a:pPr lvl="1"/>
            <a:r>
              <a:t> This makes maintenance more difficult, because you don’t have a good picture of your infrastructure</a:t>
            </a:r>
          </a:p>
          <a:p>
            <a:r>
              <a:t> Workspaces can be fairly error prone</a:t>
            </a:r>
          </a:p>
          <a:p>
            <a:pPr lvl="1"/>
            <a:r>
              <a:t> The lack of visibility makes it easy to forget what workspace you’re in and accidentally make changes in the wrong 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Isolation via File Layout</a:t>
            </a:r>
          </a:p>
        </p:txBody>
      </p:sp>
      <p:sp>
        <p:nvSpPr>
          <p:cNvPr id="3" name="Content Placeholder 2"/>
          <p:cNvSpPr>
            <a:spLocks noGrp="true"/>
          </p:cNvSpPr>
          <p:nvPr>
            <p:ph idx="1"/>
          </p:nvPr>
        </p:nvSpPr>
        <p:spPr/>
        <p:txBody>
          <a:bodyPr/>
          <a:lstStyle/>
          <a:p>
            <a:r>
              <a:t> To achieve full isolation between environments:</a:t>
            </a:r>
          </a:p>
          <a:p>
            <a:pPr lvl="1"/>
            <a:r>
              <a:t> Put the Terraform configuration files for each environment into a separate folder</a:t>
            </a:r>
          </a:p>
          <a:p>
            <a:pPr lvl="1"/>
            <a:r>
              <a:t> For example, all of the configurations for the staging environment can be in a folder called stage</a:t>
            </a:r>
          </a:p>
          <a:p>
            <a:pPr lvl="1"/>
            <a:r>
              <a:t> All the configurations for the production environment can be in a folder called prod</a:t>
            </a:r>
          </a:p>
          <a:p>
            <a:r>
              <a:t> Configure a different backend for each environment, using different authentication mechanisms and access controls</a:t>
            </a:r>
          </a:p>
          <a:p>
            <a:pPr lvl="1"/>
            <a:r>
              <a:t> Each environment could live in a separate AWS account with a separate S3 bucket as a backend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Typical Project File Layout</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isolatedfolders.png"/>
          <p:cNvPicPr>
            <a:picLocks noChangeAspect="true"/>
          </p:cNvPicPr>
          <p:nvPr/>
        </p:nvPicPr>
        <p:blipFill>
          <a:blip r:embed="rId1"/>
          <a:stretch>
            <a:fillRect/>
          </a:stretch>
        </p:blipFill>
        <p:spPr>
          <a:xfrm>
            <a:off x="704088" y="914400"/>
            <a:ext cx="2382285" cy="5943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Isolation via File Layout</a:t>
            </a:r>
          </a:p>
        </p:txBody>
      </p:sp>
      <p:sp>
        <p:nvSpPr>
          <p:cNvPr id="3" name="Content Placeholder 2"/>
          <p:cNvSpPr>
            <a:spLocks noGrp="true"/>
          </p:cNvSpPr>
          <p:nvPr>
            <p:ph idx="1"/>
          </p:nvPr>
        </p:nvSpPr>
        <p:spPr/>
        <p:txBody>
          <a:bodyPr/>
          <a:lstStyle/>
          <a:p>
            <a:r>
              <a:t> At the top level, there are separate folders for each “environment</a:t>
            </a:r>
          </a:p>
          <a:p>
            <a:pPr lvl="1"/>
            <a:r>
              <a:rPr b="1"/>
              <a:t> stage</a:t>
            </a:r>
            <a:r>
              <a:t> : An environment for preproduction workloads (testing)</a:t>
            </a:r>
          </a:p>
          <a:p>
            <a:pPr lvl="1"/>
            <a:r>
              <a:rPr b="1"/>
              <a:t> prod</a:t>
            </a:r>
            <a:r>
              <a:t> : An environment for production workloads (user facing apps)</a:t>
            </a:r>
          </a:p>
          <a:p>
            <a:pPr lvl="1"/>
            <a:r>
              <a:rPr b="1"/>
              <a:t> mgmt</a:t>
            </a:r>
            <a:r>
              <a:t> : An environment for DevOps tooling (Jenkins etc.)</a:t>
            </a:r>
          </a:p>
          <a:p>
            <a:pPr lvl="1"/>
            <a:r>
              <a:rPr b="1"/>
              <a:t> global</a:t>
            </a:r>
            <a:r>
              <a:t> : Resources that are used across all environments (S3, IAM)</a:t>
            </a:r>
          </a:p>
          <a:p>
            <a:r>
              <a:t> Within each environment, there are separate folders for each “component":</a:t>
            </a:r>
          </a:p>
          <a:p>
            <a:pPr lvl="1"/>
            <a:r>
              <a:rPr b="1"/>
              <a:t> vpc</a:t>
            </a:r>
            <a:r>
              <a:t> : Network topology for this environment</a:t>
            </a:r>
          </a:p>
          <a:p>
            <a:pPr lvl="1"/>
            <a:r>
              <a:rPr b="1"/>
              <a:t> services</a:t>
            </a:r>
            <a:r>
              <a:t> : Apps or microservices to run in this environment - each app could have its own folder to isolate it</a:t>
            </a:r>
          </a:p>
          <a:p>
            <a:pPr lvl="1"/>
            <a:r>
              <a:rPr b="1"/>
              <a:t> data-storage</a:t>
            </a:r>
            <a:r>
              <a:t> : The data stores to run in this environment, such as MySQL or Redis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Isolation via File Layout</a:t>
            </a:r>
          </a:p>
        </p:txBody>
      </p:sp>
      <p:sp>
        <p:nvSpPr>
          <p:cNvPr id="3" name="Content Placeholder 2"/>
          <p:cNvSpPr>
            <a:spLocks noGrp="true"/>
          </p:cNvSpPr>
          <p:nvPr>
            <p:ph idx="1"/>
          </p:nvPr>
        </p:nvSpPr>
        <p:spPr/>
        <p:txBody>
          <a:bodyPr/>
          <a:lstStyle/>
          <a:p>
            <a:r>
              <a:t> Within each component are the actual Terraform configuration files with the following naming conventions:</a:t>
            </a:r>
          </a:p>
          <a:p>
            <a:pPr lvl="1"/>
            <a:r>
              <a:rPr b="1"/>
              <a:t> variables.tf</a:t>
            </a:r>
            <a:r>
              <a:t> : Input variables</a:t>
            </a:r>
          </a:p>
          <a:p>
            <a:pPr lvl="1"/>
            <a:r>
              <a:rPr b="1"/>
              <a:t> outputs.tf</a:t>
            </a:r>
            <a:r>
              <a:t> : Output variables</a:t>
            </a:r>
          </a:p>
          <a:p>
            <a:pPr lvl="1"/>
            <a:r>
              <a:rPr b="1"/>
              <a:t> main.tf</a:t>
            </a:r>
            <a:r>
              <a:t> : The resources</a:t>
            </a:r>
          </a:p>
          <a:p>
            <a:r>
              <a:t> Terraform looks for files in the current directory with the .tf extension</a:t>
            </a:r>
          </a:p>
          <a:p>
            <a:pPr lvl="1"/>
            <a:r>
              <a:t> Using a consistent, predictable naming convention makes code easier to browse</a:t>
            </a:r>
          </a:p>
          <a:p>
            <a:pPr lvl="1"/>
            <a:r>
              <a:t> Then you always know where to look to find a variable, output, or resource. If individual Terraform files are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Terraform State?</a:t>
            </a:r>
          </a:p>
        </p:txBody>
      </p:sp>
      <p:sp>
        <p:nvSpPr>
          <p:cNvPr id="3" name="Content Placeholder 2"/>
          <p:cNvSpPr>
            <a:spLocks noGrp="true"/>
          </p:cNvSpPr>
          <p:nvPr>
            <p:ph idx="1"/>
          </p:nvPr>
        </p:nvSpPr>
        <p:spPr/>
        <p:txBody>
          <a:bodyPr/>
          <a:lstStyle/>
          <a:p>
            <a:r>
              <a:t> Every time you run Terraform, it records information about what infrastructure it created in a Terraform state file</a:t>
            </a:r>
          </a:p>
          <a:p>
            <a:r>
              <a:t> By default, when you run Terraform in the folder /foo/bar, Terraform creates the file /foo/bar/terraform.tfstate.</a:t>
            </a:r>
          </a:p>
          <a:p>
            <a:r>
              <a:t> Say, your Terraform configuration shows below</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986783"/>
            <a:ext cx="6807200" cy="1320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Rarranged Sample Code</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rearranged-sample-code.png"/>
          <p:cNvPicPr>
            <a:picLocks noChangeAspect="true"/>
          </p:cNvPicPr>
          <p:nvPr/>
        </p:nvPicPr>
        <p:blipFill>
          <a:blip r:embed="rId1"/>
          <a:stretch>
            <a:fillRect/>
          </a:stretch>
        </p:blipFill>
        <p:spPr>
          <a:xfrm>
            <a:off x="704088" y="914400"/>
            <a:ext cx="5686425" cy="5181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"terraform_remote_state" Data Source</a:t>
            </a:r>
          </a:p>
        </p:txBody>
      </p:sp>
      <p:sp>
        <p:nvSpPr>
          <p:cNvPr id="3" name="Content Placeholder 2"/>
          <p:cNvSpPr>
            <a:spLocks noGrp="true"/>
          </p:cNvSpPr>
          <p:nvPr>
            <p:ph idx="1"/>
          </p:nvPr>
        </p:nvSpPr>
        <p:spPr/>
        <p:txBody>
          <a:bodyPr/>
          <a:lstStyle/>
          <a:p>
            <a:r>
              <a:t> Assume that the web server cluster needs to communicate with a MySQL database</a:t>
            </a:r>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ysql01.png"/>
          <p:cNvPicPr>
            <a:picLocks noChangeAspect="true"/>
          </p:cNvPicPr>
          <p:nvPr/>
        </p:nvPicPr>
        <p:blipFill>
          <a:blip r:embed="rId1"/>
          <a:stretch>
            <a:fillRect/>
          </a:stretch>
        </p:blipFill>
        <p:spPr>
          <a:xfrm>
            <a:off x="704088" y="1792224"/>
            <a:ext cx="7507224" cy="538909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Deployment Consideration</a:t>
            </a:r>
          </a:p>
        </p:txBody>
      </p:sp>
      <p:sp>
        <p:nvSpPr>
          <p:cNvPr id="3" name="Content Placeholder 2"/>
          <p:cNvSpPr>
            <a:spLocks noGrp="true"/>
          </p:cNvSpPr>
          <p:nvPr>
            <p:ph idx="1"/>
          </p:nvPr>
        </p:nvSpPr>
        <p:spPr/>
        <p:txBody>
          <a:bodyPr/>
          <a:lstStyle/>
          <a:p>
            <a:r>
              <a:t> The MySQL database should probably be managed with a different set of configuration files as the web server cluster</a:t>
            </a:r>
          </a:p>
          <a:p>
            <a:pPr lvl="1"/>
            <a:r>
              <a:t> Updates will probably be deployed to the web server cluster frequently</a:t>
            </a:r>
          </a:p>
          <a:p>
            <a:pPr lvl="1"/>
            <a:r>
              <a:t> Wnat to avoid accidentally breaking the database when doing an update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Deployment Consideration</a:t>
            </a:r>
          </a:p>
        </p:txBody>
      </p:sp>
      <p:sp>
        <p:nvSpPr>
          <p:cNvPr id="3" name="Content Placeholder 2"/>
          <p:cNvSpPr>
            <a:spLocks noGrp="true"/>
          </p:cNvSpPr>
          <p:nvPr>
            <p:ph idx="1"/>
          </p:nvPr>
        </p:nvSpPr>
        <p:spPr/>
        <p:txBody>
          <a:bodyPr/>
          <a:lstStyle/>
          <a:p>
            <a:r>
              <a:t> Isolate the MySql configurations in a data-stores folder</a:t>
            </a:r>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ysql02.png"/>
          <p:cNvPicPr>
            <a:picLocks noChangeAspect="true"/>
          </p:cNvPicPr>
          <p:nvPr/>
        </p:nvPicPr>
        <p:blipFill>
          <a:blip r:embed="rId1"/>
          <a:stretch>
            <a:fillRect/>
          </a:stretch>
        </p:blipFill>
        <p:spPr>
          <a:xfrm>
            <a:off x="704088" y="1792224"/>
            <a:ext cx="3596038" cy="506577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Keeping Secrets</a:t>
            </a:r>
          </a:p>
        </p:txBody>
      </p:sp>
      <p:sp>
        <p:nvSpPr>
          <p:cNvPr id="3" name="Content Placeholder 2"/>
          <p:cNvSpPr>
            <a:spLocks noGrp="true"/>
          </p:cNvSpPr>
          <p:nvPr>
            <p:ph idx="1"/>
          </p:nvPr>
        </p:nvSpPr>
        <p:spPr/>
        <p:txBody>
          <a:bodyPr/>
          <a:lstStyle/>
          <a:p>
            <a:r>
              <a:t> One of the parameters that you must pass to the</a:t>
            </a:r>
            <a:r>
              <a:rPr>
                <a:latin typeface="Courier New" panose="02070309020205020404"/>
              </a:rPr>
              <a:t> aws_db_instance</a:t>
            </a:r>
            <a:r>
              <a:t> resource is the master password to use for the database</a:t>
            </a:r>
          </a:p>
          <a:p>
            <a:pPr lvl="1"/>
            <a:r>
              <a:t> This should not be in the code in plain text</a:t>
            </a:r>
          </a:p>
          <a:p>
            <a:pPr lvl="1"/>
            <a:r>
              <a:t> There are two other options</a:t>
            </a:r>
          </a:p>
          <a:p>
            <a:r>
              <a:t> Read the secret from a secret store - there are multiple secrets managers</a:t>
            </a:r>
          </a:p>
          <a:p>
            <a:pPr lvl="1"/>
            <a:r>
              <a:t> AWS Secrets Manager and the aws_secretsmanager_secret_version data source (shown in the example code)</a:t>
            </a:r>
          </a:p>
          <a:p>
            <a:pPr lvl="1"/>
            <a:r>
              <a:t> AWS Systems Manager Parameter Store and the aws_ssm_parameter data source</a:t>
            </a:r>
          </a:p>
          <a:p>
            <a:pPr lvl="1"/>
            <a:r>
              <a:t> AWS Key Management Service (AWS KMS) and the aws_kms_secrets data source</a:t>
            </a:r>
          </a:p>
          <a:p>
            <a:pPr lvl="1"/>
            <a:r>
              <a:t> Google Cloud KMS and the google_kms_secret data source</a:t>
            </a:r>
          </a:p>
          <a:p>
            <a:pPr lvl="1"/>
            <a:r>
              <a:t> Azure Key Vault and the azurerm_key_vault_secret data source</a:t>
            </a:r>
          </a:p>
          <a:p>
            <a:pPr lvl="1"/>
            <a:r>
              <a:t> HashiCorp Vault and the vault_generic_secret data 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AWS Secrets Manager</a:t>
            </a:r>
          </a:p>
        </p:txBody>
      </p:sp>
      <p:sp>
        <p:nvSpPr>
          <p:cNvPr id="3" name="Content Placeholder 2"/>
          <p:cNvSpPr>
            <a:spLocks noGrp="true"/>
          </p:cNvSpPr>
          <p:nvPr>
            <p:ph idx="1"/>
          </p:nvPr>
        </p:nvSpPr>
        <p:spPr/>
        <p:txBody>
          <a:bodyPr/>
          <a:lstStyle/>
          <a:p>
            <a:r>
              <a:t> </a:t>
            </a:r>
          </a:p>
          <a:p/>
          <a:p/>
          <a:p/>
          <a:p/>
          <a:p/>
          <a:p/>
          <a:p>
            <a:r>
              <a:t>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4450" y="1939925"/>
            <a:ext cx="9462135" cy="35858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Keeping Secrets II</a:t>
            </a:r>
          </a:p>
        </p:txBody>
      </p:sp>
      <p:sp>
        <p:nvSpPr>
          <p:cNvPr id="3" name="Content Placeholder 2"/>
          <p:cNvSpPr>
            <a:spLocks noGrp="true"/>
          </p:cNvSpPr>
          <p:nvPr>
            <p:ph idx="1"/>
          </p:nvPr>
        </p:nvSpPr>
        <p:spPr/>
        <p:txBody>
          <a:bodyPr/>
          <a:lstStyle/>
          <a:p>
            <a:r>
              <a:t> Other option is to manage them completely outside of Terraform</a:t>
            </a:r>
          </a:p>
          <a:p>
            <a:pPr lvl="1"/>
            <a:r>
              <a:t> Then pass the secret into Terraform via an environment variable.</a:t>
            </a:r>
          </a:p>
          <a:p>
            <a:pPr lvl="1"/>
            <a:r>
              <a:t> In the code below, there is no default since it's a secret</a:t>
            </a:r>
          </a:p>
          <a:p/>
          <a:p/>
          <a:p/>
          <a:p>
            <a:r>
              <a:t> </a:t>
            </a:r>
          </a:p>
          <a:p/>
          <a:p/>
          <a:p>
            <a:r>
              <a:t>A known weakness of Terraform:</a:t>
            </a:r>
          </a:p>
          <a:p>
            <a:pPr lvl="1"/>
            <a:r>
              <a:t> The secret will be stored in the Terraform state file in plain text</a:t>
            </a:r>
          </a:p>
          <a:p>
            <a:pPr lvl="1"/>
            <a:r>
              <a:t> The only solution is to lock down and ecrypt the state files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52755" y="3088132"/>
            <a:ext cx="8178800" cy="2120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Creating the Database</a:t>
            </a:r>
          </a:p>
        </p:txBody>
      </p:sp>
      <p:sp>
        <p:nvSpPr>
          <p:cNvPr id="3" name="Content Placeholder 2"/>
          <p:cNvSpPr>
            <a:spLocks noGrp="true"/>
          </p:cNvSpPr>
          <p:nvPr>
            <p:ph idx="1"/>
          </p:nvPr>
        </p:nvSpPr>
        <p:spPr/>
        <p:txBody>
          <a:bodyPr/>
          <a:lstStyle/>
          <a:p>
            <a:r>
              <a:t> Using the backend to create the state repository:</a:t>
            </a:r>
          </a:p>
          <a:p/>
          <a:p/>
          <a:p/>
          <a:p/>
          <a:p/>
          <a:p>
            <a:r>
              <a:t> Run the Terraform</a:t>
            </a:r>
            <a:r>
              <a:rPr>
                <a:latin typeface="Courier New" panose="02070309020205020404"/>
              </a:rPr>
              <a:t> init</a:t>
            </a:r>
            <a:r>
              <a:t> and</a:t>
            </a:r>
            <a:r>
              <a:rPr>
                <a:latin typeface="Courier New" panose="02070309020205020404"/>
              </a:rPr>
              <a:t> apply</a:t>
            </a:r>
            <a:r>
              <a:t> commands to create the database</a:t>
            </a:r>
          </a:p>
          <a:p>
            <a:pPr lvl="1"/>
            <a:r>
              <a:t> Provide the database ports to the webserver cluster</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14680" y="1386205"/>
            <a:ext cx="6782435" cy="2205990"/>
          </a:xfrm>
          <a:prstGeom prst="rect">
            <a:avLst/>
          </a:prstGeom>
        </p:spPr>
      </p:pic>
      <p:pic>
        <p:nvPicPr>
          <p:cNvPr id="6" name="Picture 5" descr="1.png"/>
          <p:cNvPicPr>
            <a:picLocks noChangeAspect="true"/>
          </p:cNvPicPr>
          <p:nvPr/>
        </p:nvPicPr>
        <p:blipFill>
          <a:blip r:embed="rId2"/>
          <a:stretch>
            <a:fillRect/>
          </a:stretch>
        </p:blipFill>
        <p:spPr>
          <a:xfrm>
            <a:off x="234950" y="5029835"/>
            <a:ext cx="8797290" cy="236918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Integrating the Database</a:t>
            </a:r>
          </a:p>
        </p:txBody>
      </p:sp>
      <p:sp>
        <p:nvSpPr>
          <p:cNvPr id="3" name="Content Placeholder 2"/>
          <p:cNvSpPr>
            <a:spLocks noGrp="true"/>
          </p:cNvSpPr>
          <p:nvPr>
            <p:ph idx="1"/>
          </p:nvPr>
        </p:nvSpPr>
        <p:spPr/>
        <p:txBody>
          <a:bodyPr/>
          <a:lstStyle/>
          <a:p>
            <a:r>
              <a:t> Running</a:t>
            </a:r>
            <a:r>
              <a:rPr>
                <a:latin typeface="Courier New" panose="02070309020205020404"/>
              </a:rPr>
              <a:t> init</a:t>
            </a:r>
            <a:r>
              <a:t> again produces:</a:t>
            </a:r>
          </a:p>
          <a:p/>
          <a:p/>
          <a:p/>
          <a:p/>
          <a:p>
            <a:r>
              <a:t> These outputs are now stored in the Terraform state for the database</a:t>
            </a:r>
          </a:p>
          <a:p>
            <a:pPr lvl="1"/>
            <a:r>
              <a:t> The web server cluster code can read the data from this state file by adding the terraform_remote_state data source in stage/services/webserver-cluster/main.tf:</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704215" y="1424940"/>
            <a:ext cx="6003290" cy="1675765"/>
          </a:xfrm>
          <a:prstGeom prst="rect">
            <a:avLst/>
          </a:prstGeom>
        </p:spPr>
      </p:pic>
      <p:pic>
        <p:nvPicPr>
          <p:cNvPr id="6" name="Picture 5" descr="1.png"/>
          <p:cNvPicPr>
            <a:picLocks noChangeAspect="true"/>
          </p:cNvPicPr>
          <p:nvPr/>
        </p:nvPicPr>
        <p:blipFill>
          <a:blip r:embed="rId2"/>
          <a:stretch>
            <a:fillRect/>
          </a:stretch>
        </p:blipFill>
        <p:spPr>
          <a:xfrm>
            <a:off x="325755" y="5212715"/>
            <a:ext cx="8721090" cy="22523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Reading the DB State</a:t>
            </a:r>
          </a:p>
        </p:txBody>
      </p:sp>
      <p:sp>
        <p:nvSpPr>
          <p:cNvPr id="3" name="Content Placeholder 2"/>
          <p:cNvSpPr>
            <a:spLocks noGrp="true"/>
          </p:cNvSpPr>
          <p:nvPr>
            <p:ph idx="1"/>
          </p:nvPr>
        </p:nvSpPr>
        <p:spPr/>
        <p:txBody>
          <a:bodyPr/>
          <a:lstStyle/>
          <a:p>
            <a:r>
              <a:t> The webservice cluster reads the DB configuration from the state file in the S3 bucket</a:t>
            </a:r>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Reading-db-state.png"/>
          <p:cNvPicPr>
            <a:picLocks noChangeAspect="true"/>
          </p:cNvPicPr>
          <p:nvPr/>
        </p:nvPicPr>
        <p:blipFill>
          <a:blip r:embed="rId1"/>
          <a:stretch>
            <a:fillRect/>
          </a:stretch>
        </p:blipFill>
        <p:spPr>
          <a:xfrm>
            <a:off x="704850" y="1942465"/>
            <a:ext cx="5923915" cy="5794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 of "terraform.tfstate"</a:t>
            </a:r>
          </a:p>
        </p:txBody>
      </p:sp>
      <p:sp>
        <p:nvSpPr>
          <p:cNvPr id="3" name="Content Placeholder 2"/>
          <p:cNvSpPr>
            <a:spLocks noGrp="true"/>
          </p:cNvSpPr>
          <p:nvPr>
            <p:ph idx="1"/>
          </p:nvPr>
        </p:nvSpPr>
        <p:spPr/>
        <p:txBody>
          <a:bodyPr/>
          <a:lstStyle/>
          <a:p>
            <a:r>
              <a:t> After you run</a:t>
            </a:r>
            <a:r>
              <a:rPr>
                <a:latin typeface="Courier New" panose="02070309020205020404"/>
              </a:rPr>
              <a:t> terraform apply</a:t>
            </a:r>
            <a:r>
              <a:t> you will see the output in</a:t>
            </a:r>
            <a:r>
              <a:rPr>
                <a:latin typeface="Courier New" panose="02070309020205020404"/>
              </a:rPr>
              <a:t> terraform.tfstate</a:t>
            </a:r>
            <a:endParaRPr>
              <a:latin typeface="Courier New" panose="02070309020205020404"/>
            </a:endParaRP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fstate.png"/>
          <p:cNvPicPr>
            <a:picLocks noChangeAspect="true"/>
          </p:cNvPicPr>
          <p:nvPr/>
        </p:nvPicPr>
        <p:blipFill>
          <a:blip r:embed="rId1"/>
          <a:stretch>
            <a:fillRect/>
          </a:stretch>
        </p:blipFill>
        <p:spPr>
          <a:xfrm>
            <a:off x="704215" y="1353185"/>
            <a:ext cx="4529455" cy="64706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Reading the DB State</a:t>
            </a:r>
          </a:p>
        </p:txBody>
      </p:sp>
      <p:sp>
        <p:nvSpPr>
          <p:cNvPr id="3" name="Content Placeholder 2"/>
          <p:cNvSpPr>
            <a:spLocks noGrp="true"/>
          </p:cNvSpPr>
          <p:nvPr>
            <p:ph idx="1"/>
          </p:nvPr>
        </p:nvSpPr>
        <p:spPr/>
        <p:txBody>
          <a:bodyPr/>
          <a:lstStyle/>
          <a:p>
            <a:r>
              <a:t> All Terraform data sources, like the data returned by terraform_remote_state, is read-only</a:t>
            </a:r>
          </a:p>
          <a:p>
            <a:pPr lvl="1"/>
            <a:r>
              <a:t> Nothing in the webserver code can modify the state</a:t>
            </a:r>
          </a:p>
          <a:p>
            <a:pPr lvl="1"/>
            <a:r>
              <a:t> The database’s state data can be read with no risk to the database</a:t>
            </a:r>
          </a:p>
          <a:p>
            <a:r>
              <a:t> The output variables are stored in the state file can be read using an attribute reference of the form:</a:t>
            </a:r>
          </a:p>
          <a:p/>
          <a:p>
            <a:r>
              <a:t> </a:t>
            </a:r>
          </a:p>
          <a:p>
            <a:r>
              <a:t>This code updates the User Data of the web server cluster Instances to pull the database address and port out of the terraform_remote_state data source:</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9215" y="3907155"/>
            <a:ext cx="8862695" cy="483235"/>
          </a:xfrm>
          <a:prstGeom prst="rect">
            <a:avLst/>
          </a:prstGeom>
        </p:spPr>
      </p:pic>
      <p:pic>
        <p:nvPicPr>
          <p:cNvPr id="6" name="Picture 5" descr="1.png"/>
          <p:cNvPicPr>
            <a:picLocks noChangeAspect="true"/>
          </p:cNvPicPr>
          <p:nvPr/>
        </p:nvPicPr>
        <p:blipFill>
          <a:blip r:embed="rId2"/>
          <a:stretch>
            <a:fillRect/>
          </a:stretch>
        </p:blipFill>
        <p:spPr>
          <a:xfrm>
            <a:off x="0" y="6198235"/>
            <a:ext cx="8931910" cy="16649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Template Files</a:t>
            </a:r>
          </a:p>
        </p:txBody>
      </p:sp>
      <p:sp>
        <p:nvSpPr>
          <p:cNvPr id="3" name="Content Placeholder 2"/>
          <p:cNvSpPr>
            <a:spLocks noGrp="true"/>
          </p:cNvSpPr>
          <p:nvPr>
            <p:ph idx="1"/>
          </p:nvPr>
        </p:nvSpPr>
        <p:spPr/>
        <p:txBody>
          <a:bodyPr/>
          <a:lstStyle/>
          <a:p>
            <a:r>
              <a:t> Hard-coding the script in the previous slide is not effective</a:t>
            </a:r>
          </a:p>
          <a:p>
            <a:pPr lvl="1"/>
            <a:r>
              <a:t> Instead we can read the contents from a file using the Terraform</a:t>
            </a:r>
            <a:r>
              <a:rPr>
                <a:latin typeface="Courier New" panose="02070309020205020404"/>
              </a:rPr>
              <a:t> file()</a:t>
            </a:r>
            <a:r>
              <a:t> function which reads the contents of a file and returns it as a string</a:t>
            </a:r>
          </a:p>
          <a:p>
            <a:pPr lvl="1"/>
            <a:r>
              <a:t> However, we have to dynamically insert Terraform data</a:t>
            </a:r>
          </a:p>
          <a:p>
            <a:r>
              <a:t> To provide this facility, Terraform has a</a:t>
            </a:r>
            <a:r>
              <a:rPr>
                <a:latin typeface="Courier New" panose="02070309020205020404"/>
              </a:rPr>
              <a:t> template_file</a:t>
            </a:r>
            <a:r>
              <a:t> data source that has two arguments: A template, which is a string to render and a map of variables to use while rendering as well as one output attribute called rendered, which is the result of rendering template</a:t>
            </a:r>
          </a:p>
          <a:p>
            <a:pPr lvl="1"/>
            <a:r>
              <a:t> For example, this can be added to the webserver-cluster</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1275" y="5423535"/>
            <a:ext cx="9331325" cy="22739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Template Files</a:t>
            </a:r>
          </a:p>
        </p:txBody>
      </p:sp>
      <p:sp>
        <p:nvSpPr>
          <p:cNvPr id="3" name="Content Placeholder 2"/>
          <p:cNvSpPr>
            <a:spLocks noGrp="true"/>
          </p:cNvSpPr>
          <p:nvPr>
            <p:ph idx="1"/>
          </p:nvPr>
        </p:nvSpPr>
        <p:spPr/>
        <p:txBody>
          <a:bodyPr/>
          <a:lstStyle/>
          <a:p>
            <a:r>
              <a:t> We also have to provide the "slots" in the template code for insertion of the variables</a:t>
            </a:r>
          </a:p>
          <a:p>
            <a:pPr lvl="1"/>
            <a:r>
              <a:t> We use standard Terraform string interpolation, and we don't need the</a:t>
            </a:r>
            <a:r>
              <a:rPr>
                <a:latin typeface="Courier New" panose="02070309020205020404"/>
              </a:rPr>
              <a:t> var</a:t>
            </a:r>
            <a:r>
              <a:t> prefix</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70048"/>
            <a:ext cx="8636000" cy="2654300"/>
          </a:xfrm>
          <a:prstGeom prst="rect">
            <a:avLst/>
          </a:prstGeom>
        </p:spPr>
      </p:pic>
      <p:pic>
        <p:nvPicPr>
          <p:cNvPr id="6" name="Picture 5" descr="1.png"/>
          <p:cNvPicPr>
            <a:picLocks noChangeAspect="true"/>
          </p:cNvPicPr>
          <p:nvPr/>
        </p:nvPicPr>
        <p:blipFill>
          <a:blip r:embed="rId2"/>
          <a:stretch>
            <a:fillRect/>
          </a:stretch>
        </p:blipFill>
        <p:spPr>
          <a:xfrm>
            <a:off x="82550" y="5465445"/>
            <a:ext cx="8635365" cy="259969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Final Notes</a:t>
            </a:r>
          </a:p>
        </p:txBody>
      </p:sp>
      <p:sp>
        <p:nvSpPr>
          <p:cNvPr id="3" name="Content Placeholder 2"/>
          <p:cNvSpPr>
            <a:spLocks noGrp="true"/>
          </p:cNvSpPr>
          <p:nvPr>
            <p:ph idx="1"/>
          </p:nvPr>
        </p:nvSpPr>
        <p:spPr/>
        <p:txBody>
          <a:bodyPr/>
          <a:lstStyle/>
          <a:p>
            <a:r>
              <a:t> Correct isolation, locking and state must be a priority</a:t>
            </a:r>
          </a:p>
          <a:p>
            <a:pPr lvl="1"/>
            <a:r>
              <a:t> Bugs in a program only break a part of an app</a:t>
            </a:r>
          </a:p>
          <a:p>
            <a:pPr lvl="1"/>
            <a:r>
              <a:t> Bugs in infrastructure can have catastrophic effects and result in whole systems crashing and becoming unworkable</a:t>
            </a:r>
          </a:p>
          <a:p>
            <a:r>
              <a:t> Infrastructure has to be planned and incrementally tested</a:t>
            </a:r>
          </a:p>
          <a:p>
            <a:pPr lvl="1"/>
            <a:r>
              <a:t> We never code infrastructure "on the fly"</a:t>
            </a:r>
          </a:p>
          <a:p>
            <a:r>
              <a:t> We never experiment with infrastructure in a production environment</a:t>
            </a:r>
          </a:p>
          <a:p>
            <a:pPr lvl="1"/>
            <a:r>
              <a:t> Always work in a sandbox</a:t>
            </a:r>
          </a:p>
          <a:p>
            <a:pPr lvl="1"/>
            <a:r>
              <a:t> With IaaS, this is easily done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Meaning of "terraform.tfstate"</a:t>
            </a:r>
          </a:p>
        </p:txBody>
      </p:sp>
      <p:sp>
        <p:nvSpPr>
          <p:cNvPr id="3" name="Content Placeholder 2"/>
          <p:cNvSpPr>
            <a:spLocks noGrp="true"/>
          </p:cNvSpPr>
          <p:nvPr>
            <p:ph idx="1"/>
          </p:nvPr>
        </p:nvSpPr>
        <p:spPr/>
        <p:txBody>
          <a:bodyPr/>
          <a:lstStyle/>
          <a:p>
            <a:r>
              <a:t> Resource with</a:t>
            </a:r>
            <a:r>
              <a:rPr>
                <a:latin typeface="Courier New" panose="02070309020205020404"/>
              </a:rPr>
              <a:t> type aws_instance</a:t>
            </a:r>
            <a:r>
              <a:t> and</a:t>
            </a:r>
            <a:r>
              <a:rPr>
                <a:latin typeface="Courier New" panose="02070309020205020404"/>
              </a:rPr>
              <a:t> name example</a:t>
            </a:r>
            <a:r>
              <a:t> corresponds to an EC2 Instance in your AWS account with ID i-00d689a0acc43af0f</a:t>
            </a:r>
          </a:p>
          <a:p>
            <a:r>
              <a:t> Every time you run Terraform</a:t>
            </a:r>
          </a:p>
          <a:p>
            <a:pPr lvl="1"/>
            <a:r>
              <a:t> it can fetch the latest status of this EC2 Instance from AWS</a:t>
            </a:r>
          </a:p>
          <a:p>
            <a:pPr lvl="1"/>
            <a:r>
              <a:t> compare that to what’s in your Terraform configurations</a:t>
            </a:r>
          </a:p>
          <a:p>
            <a:pPr lvl="1"/>
            <a:r>
              <a:t> determine what changes need to be applied</a:t>
            </a:r>
          </a:p>
          <a:p>
            <a:r>
              <a:t> Thus, the output of the</a:t>
            </a:r>
            <a:r>
              <a:rPr>
                <a:latin typeface="Courier New" panose="02070309020205020404"/>
              </a:rPr>
              <a:t> terraform plan</a:t>
            </a:r>
            <a:r>
              <a:t> command is a diff</a:t>
            </a:r>
          </a:p>
          <a:p>
            <a:pPr lvl="1"/>
            <a:r>
              <a:t> between the code on your computer and</a:t>
            </a:r>
          </a:p>
          <a:p>
            <a:pPr lvl="1"/>
            <a:r>
              <a:t> the infrastructure deployed in the real world, as discovered via IDs in the state file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Managing Terraform States</a:t>
            </a:r>
          </a:p>
        </p:txBody>
      </p:sp>
      <p:sp>
        <p:nvSpPr>
          <p:cNvPr id="3" name="Content Placeholder 2"/>
          <p:cNvSpPr>
            <a:spLocks noGrp="true"/>
          </p:cNvSpPr>
          <p:nvPr>
            <p:ph idx="1"/>
          </p:nvPr>
        </p:nvSpPr>
        <p:spPr/>
        <p:txBody>
          <a:bodyPr/>
          <a:lstStyle/>
          <a:p>
            <a:r>
              <a:t> State file tracks managed resources created by Terraform</a:t>
            </a:r>
          </a:p>
          <a:p>
            <a:r>
              <a:t> Other resources are ignored unless there is conflict</a:t>
            </a:r>
          </a:p>
          <a:p>
            <a:r>
              <a:t> Existing resources can be added to a Terraform state</a:t>
            </a:r>
          </a:p>
          <a:p>
            <a:r>
              <a:t> Resources can be removed from a Terraform state</a:t>
            </a:r>
          </a:p>
          <a:p>
            <a:r>
              <a:t> Multiple state files can be used</a:t>
            </a:r>
          </a:p>
          <a:p>
            <a:r>
              <a:t> Each state file manages a only its set of resources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"state" Command</a:t>
            </a:r>
          </a:p>
        </p:txBody>
      </p:sp>
      <p:sp>
        <p:nvSpPr>
          <p:cNvPr id="3" name="Content Placeholder 2"/>
          <p:cNvSpPr>
            <a:spLocks noGrp="true"/>
          </p:cNvSpPr>
          <p:nvPr>
            <p:ph idx="1"/>
          </p:nvPr>
        </p:nvSpPr>
        <p:spPr/>
        <p:txBody>
          <a:bodyPr/>
          <a:lstStyle/>
          <a:p>
            <a:r>
              <a:t> The state command has multiple options (not all are listed)</a:t>
            </a:r>
          </a:p>
          <a:p>
            <a:pPr lvl="1"/>
            <a:r>
              <a:rPr>
                <a:latin typeface="Courier New" panose="02070309020205020404"/>
              </a:rPr>
              <a:t> terraform state list</a:t>
            </a:r>
            <a:r>
              <a:t> : lists the resources being managed</a:t>
            </a:r>
          </a:p>
          <a:p>
            <a:pPr lvl="1"/>
            <a:r>
              <a:rPr>
                <a:latin typeface="Courier New" panose="02070309020205020404"/>
              </a:rPr>
              <a:t> terraform state show &lt;resource&gt;</a:t>
            </a:r>
            <a:r>
              <a:t> : displays state data for a resource</a:t>
            </a:r>
          </a:p>
          <a:p>
            <a:pPr lvl="1"/>
            <a:r>
              <a:rPr>
                <a:latin typeface="Courier New" panose="02070309020205020404"/>
              </a:rPr>
              <a:t> terraform state rm &lt;resource&gt;</a:t>
            </a:r>
            <a:r>
              <a:t> : stops managing the AWS object linked to</a:t>
            </a:r>
            <a:r>
              <a:rPr>
                <a:latin typeface="Courier New" panose="02070309020205020404"/>
              </a:rPr>
              <a:t> &lt;resource&gt;</a:t>
            </a:r>
            <a:endParaRPr>
              <a:latin typeface="Courier New" panose="02070309020205020404"/>
            </a:endParaRPr>
          </a:p>
          <a:p>
            <a:r>
              <a:rPr>
                <a:latin typeface="Courier New" panose="02070309020205020404"/>
              </a:rPr>
              <a:t> terraform import &lt;resource&gt; &lt;AWS ID&gt;</a:t>
            </a:r>
            <a:r>
              <a:t> : links the Terraform resource with a terrafrom resource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Separate Environments</a:t>
            </a:r>
          </a:p>
        </p:txBody>
      </p:sp>
      <p:sp>
        <p:nvSpPr>
          <p:cNvPr id="3" name="Content Placeholder 2"/>
          <p:cNvSpPr>
            <a:spLocks noGrp="true"/>
          </p:cNvSpPr>
          <p:nvPr>
            <p:ph idx="1"/>
          </p:nvPr>
        </p:nvSpPr>
        <p:spPr/>
        <p:txBody>
          <a:bodyPr/>
          <a:lstStyle/>
          <a:p>
            <a:r>
              <a:t> We often need multiple copies of a deployment for different purposes</a:t>
            </a:r>
          </a:p>
          <a:p>
            <a:r>
              <a:t> Common environments are: development, test, stage and production</a:t>
            </a:r>
          </a:p>
          <a:p/>
          <a:p/>
          <a:p/>
          <a:p/>
          <a:p/>
          <a:p/>
          <a:p/>
          <a:p/>
          <a:p/>
          <a:p>
            <a:r>
              <a:t>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hared-state.png"/>
          <p:cNvPicPr>
            <a:picLocks noChangeAspect="true"/>
          </p:cNvPicPr>
          <p:nvPr/>
        </p:nvPicPr>
        <p:blipFill>
          <a:blip r:embed="rId1"/>
          <a:stretch>
            <a:fillRect/>
          </a:stretch>
        </p:blipFill>
        <p:spPr>
          <a:xfrm>
            <a:off x="704088" y="2670048"/>
            <a:ext cx="4307410" cy="371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Workspaces</a:t>
            </a:r>
          </a:p>
        </p:txBody>
      </p:sp>
      <p:sp>
        <p:nvSpPr>
          <p:cNvPr id="3" name="Content Placeholder 2"/>
          <p:cNvSpPr>
            <a:spLocks noGrp="true"/>
          </p:cNvSpPr>
          <p:nvPr>
            <p:ph idx="1"/>
          </p:nvPr>
        </p:nvSpPr>
        <p:spPr/>
        <p:txBody>
          <a:bodyPr/>
          <a:lstStyle/>
          <a:p>
            <a:r>
              <a:t> Terraform supports a separate configuration for each deployment</a:t>
            </a:r>
          </a:p>
          <a:p>
            <a:pPr lvl="1"/>
            <a:r>
              <a:t> Each deployment is called a workspace</a:t>
            </a:r>
          </a:p>
          <a:p>
            <a:pPr lvl="1"/>
            <a:r>
              <a:t> There is always a</a:t>
            </a:r>
            <a:r>
              <a:rPr>
                <a:latin typeface="Courier New" panose="02070309020205020404"/>
              </a:rPr>
              <a:t> default</a:t>
            </a:r>
            <a:r>
              <a:t> workspace</a:t>
            </a:r>
          </a:p>
          <a:p>
            <a:r>
              <a:t> We can create additional workspaces as we need them</a:t>
            </a:r>
          </a:p>
          <a:p>
            <a:pPr lvl="1"/>
            <a:r>
              <a:t> For example, we could have defined dev and test workspaces</a:t>
            </a:r>
          </a:p>
          <a:p>
            <a:r>
              <a:t> For local state files, each new workspace's state file is in its own folder</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local-workspace-directories.png"/>
          <p:cNvPicPr>
            <a:picLocks noChangeAspect="true"/>
          </p:cNvPicPr>
          <p:nvPr/>
        </p:nvPicPr>
        <p:blipFill>
          <a:blip r:embed="rId1"/>
          <a:stretch>
            <a:fillRect/>
          </a:stretch>
        </p:blipFill>
        <p:spPr>
          <a:xfrm>
            <a:off x="3326765" y="4103370"/>
            <a:ext cx="3424555" cy="3855085"/>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15249</Words>
  <Application>WPS Presentation</Application>
  <PresentationFormat>Custom</PresentationFormat>
  <Paragraphs>568</Paragraphs>
  <Slides>43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43</vt:i4>
      </vt:variant>
    </vt:vector>
  </HeadingPairs>
  <TitlesOfParts>
    <vt:vector size="61"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LPc_New</vt:lpstr>
      <vt:lpstr>Managing Terraform State</vt:lpstr>
      <vt:lpstr>The Plan</vt:lpstr>
      <vt:lpstr>What Is Terraform State?</vt:lpstr>
      <vt:lpstr>Example of "terraform.tfstate"</vt:lpstr>
      <vt:lpstr>Meaning of "terraform.tfstate"</vt:lpstr>
      <vt:lpstr>Managing Terraform States</vt:lpstr>
      <vt:lpstr>The "state" Command</vt:lpstr>
      <vt:lpstr>Separate Environments</vt:lpstr>
      <vt:lpstr>Terraform Workspaces</vt:lpstr>
      <vt:lpstr>The "workspace" Command</vt:lpstr>
      <vt:lpstr>Remote Backends</vt:lpstr>
      <vt:lpstr>Problem with Local Backends</vt:lpstr>
      <vt:lpstr>Remote AWS Backend</vt:lpstr>
      <vt:lpstr>Setting up the S3 Bucket</vt:lpstr>
      <vt:lpstr>Setting up the Locking Table</vt:lpstr>
      <vt:lpstr>Setting Up the Backend</vt:lpstr>
      <vt:lpstr>Moving State File Locations</vt:lpstr>
      <vt:lpstr>Moving Backends Summary</vt:lpstr>
      <vt:lpstr>Remote Backend Advantage</vt:lpstr>
      <vt:lpstr>Backend Limitation</vt:lpstr>
      <vt:lpstr>File Isolation</vt:lpstr>
      <vt:lpstr>File Isolation Example</vt:lpstr>
      <vt:lpstr>Workspaces Use Case</vt:lpstr>
      <vt:lpstr>Workspace Specific Configurations</vt:lpstr>
      <vt:lpstr>Workspace Drawbacks</vt:lpstr>
      <vt:lpstr>Isolation via File Layout</vt:lpstr>
      <vt:lpstr>Typical Project File Layout</vt:lpstr>
      <vt:lpstr>Isolation via File Layout</vt:lpstr>
      <vt:lpstr>Isolation via File Layout</vt:lpstr>
      <vt:lpstr>Rarranged Sample Code</vt:lpstr>
      <vt:lpstr>The "terraform_remote_state" Data Source</vt:lpstr>
      <vt:lpstr>Deployment Consideration</vt:lpstr>
      <vt:lpstr>Deployment Consideration</vt:lpstr>
      <vt:lpstr>Keeping Secrets</vt:lpstr>
      <vt:lpstr>Using AWS Secrets Manager</vt:lpstr>
      <vt:lpstr>Keeping Secrets II</vt:lpstr>
      <vt:lpstr>Creating the Database</vt:lpstr>
      <vt:lpstr>Integrating the Database</vt:lpstr>
      <vt:lpstr>Reading the DB State</vt:lpstr>
      <vt:lpstr>Reading the DB State</vt:lpstr>
      <vt:lpstr>Template Files</vt:lpstr>
      <vt:lpstr>Template Files</vt:lpstr>
      <vt:lpstr>Final Notes</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4137</cp:revision>
  <cp:lastPrinted>2021-03-22T21:18:26Z</cp:lastPrinted>
  <dcterms:created xsi:type="dcterms:W3CDTF">2021-03-22T21:18:26Z</dcterms:created>
  <dcterms:modified xsi:type="dcterms:W3CDTF">2021-03-22T21:18:26Z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