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7"/>
  </p:notesMasterIdLst>
  <p:handoutMasterIdLst>
    <p:handoutMasterId r:id="rId64"/>
  </p:handoutMasterIdLst>
  <p:sldIdLst>
    <p:sldId id="256" r:id="rId3"/>
    <p:sldId id="257" r:id="rId4"/>
    <p:sldId id="258" r:id="rId5"/>
    <p:sldId id="259" r:id="rId6"/>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8" Type="http://schemas.openxmlformats.org/officeDocument/2006/relationships/commentAuthors" Target="commentAuthors.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true" noChangeArrowheads="true"/>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false" compatLnSpc="true"/>
          <a:lstStyle>
            <a:lvl1pPr defTabSz="965200">
              <a:defRPr sz="1200">
                <a:latin typeface="Times New Roman" panose="02020603050405020304" charset="0"/>
              </a:defRPr>
            </a:lvl1pPr>
          </a:lstStyle>
          <a:p>
            <a:pPr>
              <a:defRPr/>
            </a:pPr>
            <a:r>
              <a:rPr lang="en-US" dirty="0"/>
              <a:t>Copyright © 2017 Elephant Scale. All rights reserved.</a:t>
            </a:r>
            <a:endParaRPr lang="en-US" dirty="0"/>
          </a:p>
        </p:txBody>
      </p:sp>
      <p:sp>
        <p:nvSpPr>
          <p:cNvPr id="1029" name="Rectangle 5"/>
          <p:cNvSpPr>
            <a:spLocks noGrp="true" noChangeArrowheads="true"/>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false" compatLnSpc="true"/>
          <a:lstStyle>
            <a:lvl1pPr algn="r" defTabSz="965200">
              <a:defRPr sz="1200">
                <a:latin typeface="Times New Roman" panose="02020603050405020304"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true" noRot="true" noChangeAspect="true" noChangeArrowheads="true" noTextEdit="true"/>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true" noChangeArrowheads="true"/>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true" compatLnSpc="true"/>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true" noChangeArrowheads="true"/>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false" compatLnSpc="true"/>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true">
            <a:spLocks noChangeArrowheads="true"/>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charset="0"/>
                <a:cs typeface="Times New Roman" panose="02020603050405020304" charset="0"/>
              </a:rPr>
              <a:t>Notes:</a:t>
            </a:r>
            <a:endParaRPr lang="en-US" sz="1200" b="1" u="sng" dirty="0">
              <a:latin typeface="Times New Roman" panose="02020603050405020304" charset="0"/>
              <a:cs typeface="Times New Roman" panose="02020603050405020304" charset="0"/>
            </a:endParaRPr>
          </a:p>
        </p:txBody>
      </p:sp>
      <p:sp>
        <p:nvSpPr>
          <p:cNvPr id="438309" name="Rectangle 37"/>
          <p:cNvSpPr>
            <a:spLocks noGrp="true" noChangeArrowheads="true"/>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false" compatLnSpc="true"/>
          <a:lstStyle/>
          <a:p>
            <a:pPr lvl="0"/>
            <a:endParaRPr lang="en-US" noProof="0" dirty="0"/>
          </a:p>
        </p:txBody>
      </p:sp>
      <p:sp>
        <p:nvSpPr>
          <p:cNvPr id="438317" name="Line 45"/>
          <p:cNvSpPr>
            <a:spLocks noChangeShapeType="true"/>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https://www.udemy.com/course/hashicorp-certified-vault-associate/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E.</a:t>
            </a:r>
          </a:p>
          <a:p>
            <a:r>
              <a:t> https://www.udemy.com/course/hashicorp-certified-vault-associate/learn/quiz/4903088#overview Q5</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D.</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E.</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 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false">
            <a:picLocks noChangeArrowheads="true"/>
          </p:cNvPicPr>
          <p:nvPr/>
        </p:nvPicPr>
        <p:blipFill rotWithShape="true">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true" noChangeArrowheads="true"/>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true" noChangeArrowheads="true"/>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a:bodyPr>
          <a:lstStyle/>
          <a:p>
            <a:r>
              <a:rPr lang="en-US" dirty="0"/>
              <a:t>Click to edit Master title style</a:t>
            </a:r>
            <a:endParaRPr lang="en-US" dirty="0"/>
          </a:p>
        </p:txBody>
      </p:sp>
      <p:sp>
        <p:nvSpPr>
          <p:cNvPr id="3" name="Content Placeholder 2"/>
          <p:cNvSpPr>
            <a:spLocks noGrp="true"/>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true"/>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true"/>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true"/>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true" noChangeArrowheads="true"/>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true" noChangeArrowheads="true"/>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false" compatLnSpc="true">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true" noChangeArrowheads="true"/>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false" compatLnSpc="true"/>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true" noChangeArrowheads="true"/>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false" compatLnSpc="true">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false">
            <a:picLocks noChangeArrowheads="true"/>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true" noChangeArrowheads="true"/>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false" compatLnSpc="true"/>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hashicorp.com/certification/vault-associate"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p:txBody>
      </p:sp>
      <p:sp>
        <p:nvSpPr>
          <p:cNvPr id="3" name="Title 2"/>
          <p:cNvSpPr>
            <a:spLocks noGrp="true"/>
          </p:cNvSpPr>
          <p:nvPr>
            <p:ph type="ctrTitle" sz="quarter"/>
          </p:nvPr>
        </p:nvSpPr>
        <p:spPr/>
        <p:txBody>
          <a:bodyPr/>
          <a:lstStyle/>
          <a:p>
            <a:pPr>
              <a:defRPr sz="4200"/>
            </a:pPr>
            <a:r>
              <a:t>Vault certificate preparation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What is true of Vault tokens? Choose TWO correct answers.</a:t>
            </a:r>
          </a:p>
          <a:p>
            <a:pPr lvl="1"/>
            <a:r>
              <a:t> A. Vault tokens are generated by every authentication method login</a:t>
            </a:r>
          </a:p>
          <a:p>
            <a:pPr lvl="1"/>
            <a:r>
              <a:t> B. Vault tokens are also known as unseal keys</a:t>
            </a:r>
          </a:p>
          <a:p>
            <a:pPr lvl="1"/>
            <a:r>
              <a:t> C. Vault tokens are required for every Vault call</a:t>
            </a:r>
          </a:p>
          <a:p>
            <a:pPr lvl="1"/>
            <a:r>
              <a:t> D. Vault token IDs always begin with "s." such as s.E7rOurS2n7m2Dt5409jWxR87</a:t>
            </a:r>
          </a:p>
          <a:p>
            <a:pPr lvl="1"/>
            <a:r>
              <a:t> E. Vault tokens are the core method for authentication in Vault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Which statements correctly describe the command below? Choose TWO correct answers.</a:t>
            </a:r>
          </a:p>
          <a:p/>
          <a:p>
            <a:r>
              <a:t> A. Returns an error due to missing encryption key name</a:t>
            </a:r>
          </a:p>
          <a:p>
            <a:r>
              <a:t> B. Returns base64-encoded plaintext</a:t>
            </a:r>
          </a:p>
          <a:p>
            <a:r>
              <a:t> C. Decrypts the ciphertext if the token permits</a:t>
            </a:r>
          </a:p>
          <a:p>
            <a:r>
              <a:t> D. Returns the ciphertext</a:t>
            </a:r>
          </a:p>
          <a:p>
            <a:r>
              <a:t> E. Requires sudo capability on the transit/decrypt/password path</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792224"/>
            <a:ext cx="8915400" cy="5314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An organization needs to protect sensitive application data currently stored in a database as plaintext. Which secrets engine provides a solution?</a:t>
            </a:r>
          </a:p>
          <a:p>
            <a:pPr lvl="1"/>
            <a:r>
              <a:t> A. Key/Value v2 secrets engine</a:t>
            </a:r>
          </a:p>
          <a:p>
            <a:pPr lvl="1"/>
            <a:r>
              <a:t> B. Cubbyhole secrets engine</a:t>
            </a:r>
          </a:p>
          <a:p>
            <a:pPr lvl="1"/>
            <a:r>
              <a:t> C. Transit secrets engine</a:t>
            </a:r>
          </a:p>
          <a:p>
            <a:pPr lvl="1"/>
            <a:r>
              <a:t> D. Database secrets engine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Which of the following statements explains the benefit of response wrapping? Choose TWO correct answers.</a:t>
            </a:r>
          </a:p>
          <a:p>
            <a:pPr lvl="1"/>
            <a:r>
              <a:t> A. Limits the time of secret exposure by having a short-lived wrapping token</a:t>
            </a:r>
          </a:p>
          <a:p>
            <a:pPr lvl="1"/>
            <a:r>
              <a:t> B. Allow versioning of the secrets</a:t>
            </a:r>
          </a:p>
          <a:p>
            <a:pPr lvl="1"/>
            <a:r>
              <a:t> C. It protects Vault's master key</a:t>
            </a:r>
          </a:p>
          <a:p>
            <a:pPr lvl="1"/>
            <a:r>
              <a:t> D. Only the reference to the secrets is transmitted over the public network</a:t>
            </a:r>
          </a:p>
          <a:p>
            <a:pPr lvl="1"/>
            <a:r>
              <a:t> E. Limits the size of secrets to be transmitted over the network</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You need to edit a policy, but the UI appears as shown. What is the problem?</a:t>
            </a:r>
          </a:p>
          <a:p/>
          <a:p/>
          <a:p/>
          <a:p/>
          <a:p/>
          <a:p/>
          <a:p/>
          <a:p>
            <a:r>
              <a:t> A. This is an UI error. Contact support.</a:t>
            </a:r>
          </a:p>
          <a:p>
            <a:r>
              <a:t> B. You don't have a permission to manage policies.</a:t>
            </a:r>
          </a:p>
          <a:p>
            <a:r>
              <a:t> C. Vault UI does not support policy creation and management.</a:t>
            </a:r>
          </a:p>
          <a:p>
            <a:r>
              <a:t> D. Use the command shell in UI to manage policies.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ert-01.png"/>
          <p:cNvPicPr>
            <a:picLocks noChangeAspect="true"/>
          </p:cNvPicPr>
          <p:nvPr/>
        </p:nvPicPr>
        <p:blipFill>
          <a:blip r:embed="rId1"/>
          <a:stretch>
            <a:fillRect/>
          </a:stretch>
        </p:blipFill>
        <p:spPr>
          <a:xfrm>
            <a:off x="704088" y="1792224"/>
            <a:ext cx="6449009" cy="28346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Where on the page would you click to display the list of available Vault-created encryption keys?</a:t>
            </a:r>
          </a:p>
          <a:p/>
          <a:p/>
          <a:p/>
          <a:p/>
          <a:p/>
          <a:p/>
          <a:p/>
          <a:p/>
          <a:p>
            <a:r>
              <a:t> A. Cubbyhole/</a:t>
            </a:r>
          </a:p>
          <a:p>
            <a:r>
              <a:t> B. Secrets/</a:t>
            </a:r>
          </a:p>
          <a:p>
            <a:r>
              <a:t> C. Transit/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ert-02.png"/>
          <p:cNvPicPr>
            <a:picLocks noChangeAspect="true"/>
          </p:cNvPicPr>
          <p:nvPr/>
        </p:nvPicPr>
        <p:blipFill>
          <a:blip r:embed="rId1"/>
          <a:stretch>
            <a:fillRect/>
          </a:stretch>
        </p:blipFill>
        <p:spPr>
          <a:xfrm>
            <a:off x="704088" y="1792224"/>
            <a:ext cx="7307533" cy="32735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Does Transit Secret Engine store the cipher-text data for future decryption requests?</a:t>
            </a:r>
          </a:p>
          <a:p>
            <a:pPr lvl="1"/>
            <a:r>
              <a:t> A. True</a:t>
            </a:r>
          </a:p>
          <a:p>
            <a:pPr lvl="1"/>
            <a:r>
              <a:t> B. False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The main idea of Shamir's Sharing Algorithm is to protect?</a:t>
            </a:r>
          </a:p>
          <a:p>
            <a:pPr lvl="1"/>
            <a:r>
              <a:t> A. SSL/TLS key</a:t>
            </a:r>
          </a:p>
          <a:p>
            <a:pPr lvl="1"/>
            <a:r>
              <a:t> B. Root tokens</a:t>
            </a:r>
          </a:p>
          <a:p>
            <a:pPr lvl="1"/>
            <a:r>
              <a:t> C. Master key</a:t>
            </a:r>
          </a:p>
          <a:p>
            <a:pPr lvl="1"/>
            <a:r>
              <a:t> D. Encryption keys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Matthew works as a security engineer in Medium Corp and is recently provided a project to set up the vault. Medium Corp extensively uses AWS and to protect the master key, they intend to make use of AWS KMS instead of shamir. How can this be achieved?</a:t>
            </a:r>
          </a:p>
          <a:p>
            <a:pPr lvl="1"/>
            <a:r>
              <a:t> A. Shamir'a algorithm is the only choice available.</a:t>
            </a:r>
          </a:p>
          <a:p>
            <a:pPr lvl="1"/>
            <a:r>
              <a:t> B. Add a new seal block in the configuration file, like KMS, and restart Vault with that</a:t>
            </a:r>
          </a:p>
          <a:p>
            <a:pPr lvl="1"/>
            <a:r>
              <a:t> C. Use encryption at the server level</a:t>
            </a:r>
          </a:p>
          <a:p>
            <a:pPr lvl="1"/>
            <a:r>
              <a:t> D. None of the above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By default, how many keys are needed for the unsealing process based on Shamir in Vault?</a:t>
            </a:r>
          </a:p>
          <a:p>
            <a:pPr lvl="1"/>
            <a:r>
              <a:t> A. 1</a:t>
            </a:r>
          </a:p>
          <a:p>
            <a:pPr lvl="1"/>
            <a:r>
              <a:t> B. 2</a:t>
            </a:r>
          </a:p>
          <a:p>
            <a:pPr lvl="1"/>
            <a:r>
              <a:t> C. 3</a:t>
            </a:r>
          </a:p>
          <a:p>
            <a:pPr lvl="1"/>
            <a:r>
              <a:t> D. 4</a:t>
            </a:r>
          </a:p>
          <a:p>
            <a:pPr lvl="1"/>
            <a:r>
              <a:t> E. 5</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HashiCorp certifications</a:t>
            </a:r>
          </a:p>
        </p:txBody>
      </p:sp>
      <p:sp>
        <p:nvSpPr>
          <p:cNvPr id="3" name="Content Placeholder 2"/>
          <p:cNvSpPr>
            <a:spLocks noGrp="true"/>
          </p:cNvSpPr>
          <p:nvPr>
            <p:ph idx="1"/>
          </p:nvPr>
        </p:nvSpPr>
        <p:spPr/>
        <p:txBody>
          <a:bodyPr/>
          <a:lstStyle/>
          <a:p>
            <a:r>
              <a:t> Terraform Associate</a:t>
            </a:r>
          </a:p>
          <a:p>
            <a:r>
              <a:t> Vault Associate</a:t>
            </a:r>
          </a:p>
          <a:p>
            <a:r>
              <a:t> Consul Associate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Which of the following engine supports Dynamic secrets?</a:t>
            </a:r>
          </a:p>
          <a:p>
            <a:pPr lvl="1"/>
            <a:r>
              <a:t> A. Key/Value version 1</a:t>
            </a:r>
          </a:p>
          <a:p>
            <a:pPr lvl="1"/>
            <a:r>
              <a:t> B. Key/Value version 2</a:t>
            </a:r>
          </a:p>
          <a:p>
            <a:pPr lvl="1"/>
            <a:r>
              <a:t> C. Cubbyhole</a:t>
            </a:r>
          </a:p>
          <a:p>
            <a:pPr lvl="1"/>
            <a:r>
              <a:t> D. TOTP</a:t>
            </a:r>
          </a:p>
          <a:p>
            <a:pPr lvl="1"/>
            <a:r>
              <a:t> E. Google cloud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Why does Transit Secret engine require Base64 encoded data instead of just plain-text?</a:t>
            </a:r>
          </a:p>
          <a:p>
            <a:pPr lvl="1"/>
            <a:r>
              <a:t> A. Base64 consumes less network traffic</a:t>
            </a:r>
          </a:p>
          <a:p>
            <a:pPr lvl="1"/>
            <a:r>
              <a:t> B. Base64 encoding provides additional security from hackers</a:t>
            </a:r>
          </a:p>
          <a:p>
            <a:pPr lvl="1"/>
            <a:r>
              <a:t> C. Base64 can be used to encode various objects such as binary files, PDFs, and images for encryption</a:t>
            </a:r>
          </a:p>
          <a:p>
            <a:pPr lvl="1"/>
            <a:r>
              <a:t> D. Base 64 acts as an additional authentication step</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Enterprise Corp has started to make use of Vault in production environments. They intend to go with the replication feature to reduce the latency. They also want to be able to perform local reads on the replica that would be running in their secondary region. Which of the following approach can be used?</a:t>
            </a:r>
          </a:p>
          <a:p>
            <a:pPr lvl="1"/>
            <a:r>
              <a:t> A. Disaster recovery replication</a:t>
            </a:r>
          </a:p>
          <a:p>
            <a:pPr lvl="1"/>
            <a:r>
              <a:t> B. Replica replication</a:t>
            </a:r>
          </a:p>
          <a:p>
            <a:pPr lvl="1"/>
            <a:r>
              <a:t> C. Performance replication</a:t>
            </a:r>
          </a:p>
          <a:p>
            <a:pPr lvl="1"/>
            <a:r>
              <a:t> D. Performance replication with Disaster Recovery replication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Medium Corp is making use of the Transit Secret Engine for encryption and decryption requests. They have a TLS connection from application to Vault and authentication based on AppRole auth method. They are making use of one encryption key to perform all the cryptographic operations.</a:t>
            </a:r>
          </a:p>
          <a:p>
            <a:r>
              <a:t> As a Vault Architect, what are the suggestions that you can provide to improve on this architecture?</a:t>
            </a:r>
          </a:p>
          <a:p>
            <a:pPr lvl="1"/>
            <a:r>
              <a:t> A. Make use of SSL/TLS connection instead of just TLS</a:t>
            </a:r>
          </a:p>
          <a:p>
            <a:pPr lvl="1"/>
            <a:r>
              <a:t> B. AppRole is not secure, make use of Token authentication</a:t>
            </a:r>
          </a:p>
          <a:p>
            <a:pPr lvl="1"/>
            <a:r>
              <a:t> C. Key Rotation should be integrated, and all the data should not be encrypted with the single key</a:t>
            </a:r>
          </a:p>
          <a:p>
            <a:pPr lvl="1"/>
            <a:r>
              <a:t> D. All of the above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Enterprise Corp is using Vault in its production. They want to make sure that a sufficient amount of replication is set up so that no data is lost. What is the best way to achieve this?</a:t>
            </a:r>
          </a:p>
          <a:p>
            <a:pPr lvl="1"/>
            <a:r>
              <a:t> A. Performance replication</a:t>
            </a:r>
          </a:p>
          <a:p>
            <a:pPr lvl="1"/>
            <a:r>
              <a:t> B. Disaster replication</a:t>
            </a:r>
          </a:p>
          <a:p>
            <a:pPr lvl="1"/>
            <a:r>
              <a:t> C. Disaster recovery replication</a:t>
            </a:r>
          </a:p>
          <a:p>
            <a:pPr lvl="1"/>
            <a:r>
              <a:t> D. High availability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Can we make use of both Performance and DR replication together as part of the same cluster?</a:t>
            </a:r>
          </a:p>
          <a:p>
            <a:pPr lvl="1"/>
            <a:r>
              <a:t> A. True</a:t>
            </a:r>
          </a:p>
          <a:p>
            <a:pPr lvl="1"/>
            <a:r>
              <a:t> B. False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What can be added as part of the Identity Groups?</a:t>
            </a:r>
          </a:p>
          <a:p>
            <a:pPr lvl="1"/>
            <a:r>
              <a:t> A. Users</a:t>
            </a:r>
          </a:p>
          <a:p>
            <a:pPr lvl="1"/>
            <a:r>
              <a:t> B. Tokens</a:t>
            </a:r>
          </a:p>
          <a:p>
            <a:pPr lvl="1"/>
            <a:r>
              <a:t> C. Entities</a:t>
            </a:r>
          </a:p>
          <a:p>
            <a:pPr lvl="1"/>
            <a:r>
              <a:t> D. Aliases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Does the default policy allow writing data to the</a:t>
            </a:r>
            <a:r>
              <a:rPr>
                <a:latin typeface="Courier New" panose="02070309020205020404"/>
              </a:rPr>
              <a:t> secret/</a:t>
            </a:r>
            <a:r>
              <a:t> path?</a:t>
            </a:r>
          </a:p>
          <a:p>
            <a:pPr lvl="1"/>
            <a:r>
              <a:t> A. True</a:t>
            </a:r>
          </a:p>
          <a:p>
            <a:pPr lvl="1"/>
            <a:r>
              <a:t> B. False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Where is the cached data in the Vault agent stored?</a:t>
            </a:r>
          </a:p>
          <a:p>
            <a:pPr lvl="1"/>
            <a:r>
              <a:t> A. In Sink location</a:t>
            </a:r>
          </a:p>
          <a:p>
            <a:pPr lvl="1"/>
            <a:r>
              <a:t> B. In memory</a:t>
            </a:r>
          </a:p>
          <a:p>
            <a:pPr lvl="1"/>
            <a:r>
              <a:t> C. In a special hidden location on disk</a:t>
            </a:r>
          </a:p>
          <a:p>
            <a:pPr lvl="1"/>
            <a:r>
              <a:t> D. Vault agent does not support cache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Medium Corp is designing an application, and they want it to be able to perform reads based on secret/ path in the vault. They do not want to configure any logic to store tokens and make requests with tokens. What is the way to achieve this?</a:t>
            </a:r>
          </a:p>
          <a:p>
            <a:pPr lvl="1"/>
            <a:r>
              <a:t> A. Make use of Agent Auto-Auth method</a:t>
            </a:r>
          </a:p>
          <a:p>
            <a:pPr lvl="1"/>
            <a:r>
              <a:t> B. Tokens are mandatory and any request that an application sends must include tokens. This cannot be done.</a:t>
            </a:r>
          </a:p>
          <a:p>
            <a:pPr lvl="1"/>
            <a:r>
              <a:t> C. Make use of Vault agent caching</a:t>
            </a:r>
          </a:p>
          <a:p>
            <a:pPr lvl="1"/>
            <a:r>
              <a:t> D. Use AppRole auth method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HashiCorp Security Automation Certification</a:t>
            </a:r>
          </a:p>
        </p:txBody>
      </p:sp>
      <p:sp>
        <p:nvSpPr>
          <p:cNvPr id="3" name="Content Placeholder 2"/>
          <p:cNvSpPr>
            <a:spLocks noGrp="true"/>
          </p:cNvSpPr>
          <p:nvPr>
            <p:ph idx="1"/>
          </p:nvPr>
        </p:nvSpPr>
        <p:spPr/>
        <p:txBody>
          <a:bodyPr/>
          <a:lstStyle/>
          <a:p>
            <a:r>
              <a:t> HashiCorp Certified: Vault Associate</a:t>
            </a:r>
          </a:p>
          <a:p>
            <a:r>
              <a:rPr>
                <a:hlinkClick r:id="rId1"/>
              </a:rPr>
              <a:t> HashiCorp Security Automation Certification</a:t>
            </a:r>
          </a:p>
          <a:p>
            <a:r>
              <a:t> Prerequisites</a:t>
            </a:r>
          </a:p>
          <a:p>
            <a:pPr lvl="1"/>
            <a:r>
              <a:t> Basic terminal skills</a:t>
            </a:r>
          </a:p>
          <a:p>
            <a:pPr lvl="1"/>
            <a:r>
              <a:t> Basic understanding of on premise or cloud architecture</a:t>
            </a:r>
          </a:p>
          <a:p>
            <a:pPr lvl="1"/>
            <a:r>
              <a:t> Basic level of security understanding</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Does the default policy allow writing data to cubbyhole/ path?</a:t>
            </a:r>
          </a:p>
          <a:p>
            <a:pPr lvl="1"/>
            <a:r>
              <a:t> A. True</a:t>
            </a:r>
          </a:p>
          <a:p>
            <a:pPr lvl="1"/>
            <a:r>
              <a:t> B. False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Can response wrapped token be used multiple times?</a:t>
            </a:r>
          </a:p>
          <a:p>
            <a:pPr lvl="1"/>
            <a:r>
              <a:t> A. True</a:t>
            </a:r>
          </a:p>
          <a:p>
            <a:pPr lvl="1"/>
            <a:r>
              <a:t> B. False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In which of the following scenarios, using ROOT is mandatory?</a:t>
            </a:r>
          </a:p>
          <a:p>
            <a:pPr lvl="1"/>
            <a:r>
              <a:t> A. Unsealing Vault</a:t>
            </a:r>
          </a:p>
          <a:p>
            <a:pPr lvl="1"/>
            <a:r>
              <a:t> B. Initializing Vault</a:t>
            </a:r>
          </a:p>
          <a:p>
            <a:pPr lvl="1"/>
            <a:r>
              <a:t> C. Configuring Audit devices</a:t>
            </a:r>
          </a:p>
          <a:p>
            <a:pPr lvl="1"/>
            <a:r>
              <a:t> D. Starting Vault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Can we make use of Token Accessor to perform authentication?</a:t>
            </a:r>
          </a:p>
          <a:p>
            <a:pPr lvl="1"/>
            <a:r>
              <a:t> A. True</a:t>
            </a:r>
          </a:p>
          <a:p>
            <a:pPr lvl="1"/>
            <a:r>
              <a:t> B. False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Medium Corp is using the Key/Value engine of version 2. They plan to enable four K/V secret engines in Vault for different use-cases. Is this possible?</a:t>
            </a:r>
          </a:p>
          <a:p>
            <a:pPr lvl="1"/>
            <a:r>
              <a:t> A. True</a:t>
            </a:r>
          </a:p>
          <a:p>
            <a:pPr lvl="1"/>
            <a:r>
              <a:t> B. False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Large Corp intends to enable the AWS Secret Engine. For 4 different AWS accounts, they want to make use of four secret engines of AWS type. How to uniquely identify between them if all of them are running?</a:t>
            </a:r>
          </a:p>
          <a:p>
            <a:pPr lvl="1"/>
            <a:r>
              <a:t> A. Make use of the right version when enabling them</a:t>
            </a:r>
          </a:p>
          <a:p>
            <a:pPr lvl="1"/>
            <a:r>
              <a:t> B. Mount them on different paths</a:t>
            </a:r>
          </a:p>
          <a:p>
            <a:pPr lvl="1"/>
            <a:r>
              <a:t> C. Name them accordingly</a:t>
            </a:r>
          </a:p>
          <a:p>
            <a:pPr lvl="1"/>
            <a:r>
              <a:t> D. You cannot use four different AWS secrets engines running at the same time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AWS Secret Engine is mounted on the following path aws/</a:t>
            </a:r>
          </a:p>
          <a:p>
            <a:r>
              <a:t> By mistake, James has run the following command:</a:t>
            </a:r>
          </a:p>
          <a:p>
            <a:r>
              <a:rPr>
                <a:latin typeface="Courier New" panose="02070309020205020404"/>
              </a:rPr>
              <a:t> vault lease revoke -prefix aws/</a:t>
            </a:r>
            <a:endParaRPr>
              <a:latin typeface="Courier New" panose="02070309020205020404"/>
            </a:endParaRPr>
          </a:p>
          <a:p>
            <a:r>
              <a:t> What is the impact of it?</a:t>
            </a:r>
          </a:p>
          <a:p>
            <a:r>
              <a:t> A. Leases generated in the last 30 minutes will be revoked</a:t>
            </a:r>
          </a:p>
          <a:p>
            <a:r>
              <a:t> B. All leases and configuration of AWS secrets engine will be removed</a:t>
            </a:r>
          </a:p>
          <a:p>
            <a:r>
              <a:t> C. All leases in the AWS secrets engine will be revoked</a:t>
            </a:r>
          </a:p>
          <a:p>
            <a:r>
              <a:t> D. None of the above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normAutofit fontScale="90000" lnSpcReduction="20000"/>
          </a:bodyPr>
          <a:lstStyle/>
          <a:p>
            <a:r>
              <a:t> What type of token is shown in the following screenshot?</a:t>
            </a:r>
          </a:p>
          <a:p/>
          <a:p/>
          <a:p/>
          <a:p/>
          <a:p/>
          <a:p/>
          <a:p/>
          <a:p/>
          <a:p/>
          <a:p/>
          <a:p/>
          <a:p/>
          <a:p/>
          <a:p/>
          <a:p/>
          <a:p>
            <a:r>
              <a:t> A. Child token</a:t>
            </a:r>
          </a:p>
          <a:p>
            <a:r>
              <a:t> B. Parent token</a:t>
            </a:r>
          </a:p>
          <a:p>
            <a:r>
              <a:t> C. Sub token</a:t>
            </a:r>
          </a:p>
          <a:p>
            <a:r>
              <a:t> D. User token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ert-03.png"/>
          <p:cNvPicPr>
            <a:picLocks noChangeAspect="true"/>
          </p:cNvPicPr>
          <p:nvPr/>
        </p:nvPicPr>
        <p:blipFill>
          <a:blip r:embed="rId1"/>
          <a:stretch>
            <a:fillRect/>
          </a:stretch>
        </p:blipFill>
        <p:spPr>
          <a:xfrm>
            <a:off x="704215" y="1443990"/>
            <a:ext cx="6711950" cy="47847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Matthew wants to see which policies are associated with a specific token. Which of the following command is the ideal way of achieving the lookup?</a:t>
            </a:r>
          </a:p>
          <a:p>
            <a:pPr lvl="1"/>
            <a:r>
              <a:t> A.</a:t>
            </a:r>
            <a:r>
              <a:rPr>
                <a:latin typeface="Courier New" panose="02070309020205020404"/>
              </a:rPr>
              <a:t> vault token lookup [ROOT TOKEN]</a:t>
            </a:r>
            <a:endParaRPr>
              <a:latin typeface="Courier New" panose="02070309020205020404"/>
            </a:endParaRPr>
          </a:p>
          <a:p>
            <a:pPr lvl="1"/>
            <a:r>
              <a:t> B.</a:t>
            </a:r>
            <a:r>
              <a:rPr>
                <a:latin typeface="Courier New" panose="02070309020205020404"/>
              </a:rPr>
              <a:t> vault token lookup -accessor [CLIENT TOKEN]</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The attacker was able to fetch the Accessor information associated with a token. Will he be able to reverse engineer a ROOT token from the accessor?</a:t>
            </a:r>
          </a:p>
          <a:p>
            <a:pPr lvl="1"/>
            <a:r>
              <a:t> A. True</a:t>
            </a:r>
          </a:p>
          <a:p>
            <a:pPr lvl="1"/>
            <a:r>
              <a:t> B. False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Exam Objectives</a:t>
            </a:r>
          </a:p>
        </p:txBody>
      </p:sp>
      <p:sp>
        <p:nvSpPr>
          <p:cNvPr id="3" name="Content Placeholder 2"/>
          <p:cNvSpPr>
            <a:spLocks noGrp="true"/>
          </p:cNvSpPr>
          <p:nvPr>
            <p:ph idx="1"/>
          </p:nvPr>
        </p:nvSpPr>
        <p:spPr/>
        <p:txBody>
          <a:bodyPr/>
          <a:lstStyle/>
          <a:p>
            <a:r>
              <a:t> Compare authentication methods</a:t>
            </a:r>
          </a:p>
          <a:p>
            <a:r>
              <a:t> Create Vault policies</a:t>
            </a:r>
          </a:p>
          <a:p>
            <a:r>
              <a:t> Assess Vault tokens</a:t>
            </a:r>
          </a:p>
          <a:p>
            <a:r>
              <a:t> Manage Vault leases</a:t>
            </a:r>
          </a:p>
          <a:p>
            <a:r>
              <a:t> Compare and configure Vault secrets engines</a:t>
            </a:r>
          </a:p>
          <a:p>
            <a:r>
              <a:t> Utilize Vault CLI</a:t>
            </a:r>
          </a:p>
          <a:p>
            <a:r>
              <a:t> Utilize Vault UI</a:t>
            </a:r>
          </a:p>
          <a:p>
            <a:r>
              <a:t> Be aware of the Vault API</a:t>
            </a:r>
          </a:p>
          <a:p>
            <a:r>
              <a:t> Explain Vault architecture</a:t>
            </a:r>
          </a:p>
          <a:p>
            <a:r>
              <a:t> Explain encryption as a service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The secure application was receiving ciphertext data from the Transit Secret Engine. An attacker was able to intercept the data successfully. What should be the next steps that a Vault Administrator can perform according to best practice?</a:t>
            </a:r>
          </a:p>
          <a:p>
            <a:pPr lvl="1"/>
            <a:r>
              <a:t> A. Nothing. Since it is ciphertext, the attacker will not be able to decrypt it</a:t>
            </a:r>
          </a:p>
          <a:p>
            <a:pPr lvl="1"/>
            <a:r>
              <a:t> B. Rotate the encryption key and set the "minimum to decrypt" version to the latest version of the key</a:t>
            </a:r>
          </a:p>
          <a:p>
            <a:pPr lvl="1"/>
            <a:r>
              <a:t> C. Delete and re-create a new transit secrets engine</a:t>
            </a:r>
          </a:p>
          <a:p>
            <a:pPr lvl="1"/>
            <a:r>
              <a:t> D. None of the above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When Dynamic Secrets are created in Vault, what attribute is used to further renew or revoke these secret?</a:t>
            </a:r>
          </a:p>
          <a:p>
            <a:pPr lvl="1"/>
            <a:r>
              <a:t> A. Secret name</a:t>
            </a:r>
          </a:p>
          <a:p>
            <a:pPr lvl="1"/>
            <a:r>
              <a:t> B. Vault accessor</a:t>
            </a:r>
          </a:p>
          <a:p>
            <a:pPr lvl="1"/>
            <a:r>
              <a:t> C. Nothing is needed</a:t>
            </a:r>
          </a:p>
          <a:p>
            <a:pPr lvl="1"/>
            <a:r>
              <a:t> D. revocation_id</a:t>
            </a:r>
          </a:p>
          <a:p>
            <a:pPr lvl="1"/>
            <a:r>
              <a:t> E. lease_id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When Dynamic Secrets are created in Vault, what attribute is used to further renew or revoke these secret?</a:t>
            </a:r>
          </a:p>
          <a:p>
            <a:pPr lvl="1"/>
            <a:r>
              <a:t> A.</a:t>
            </a:r>
            <a:r>
              <a:rPr>
                <a:latin typeface="Courier New" panose="02070309020205020404"/>
              </a:rPr>
              <a:t> vault user login</a:t>
            </a:r>
            <a:endParaRPr>
              <a:latin typeface="Courier New" panose="02070309020205020404"/>
            </a:endParaRPr>
          </a:p>
          <a:p>
            <a:pPr lvl="1"/>
            <a:r>
              <a:t> B.</a:t>
            </a:r>
            <a:r>
              <a:rPr>
                <a:latin typeface="Courier New" panose="02070309020205020404"/>
              </a:rPr>
              <a:t> vault register</a:t>
            </a:r>
            <a:endParaRPr>
              <a:latin typeface="Courier New" panose="02070309020205020404"/>
            </a:endParaRPr>
          </a:p>
          <a:p>
            <a:pPr lvl="1"/>
            <a:r>
              <a:t> C.</a:t>
            </a:r>
            <a:r>
              <a:rPr>
                <a:latin typeface="Courier New" panose="02070309020205020404"/>
              </a:rPr>
              <a:t> vault auth</a:t>
            </a:r>
            <a:endParaRPr>
              <a:latin typeface="Courier New" panose="02070309020205020404"/>
            </a:endParaRPr>
          </a:p>
          <a:p>
            <a:pPr lvl="1"/>
            <a:r>
              <a:t> D.</a:t>
            </a:r>
            <a:r>
              <a:rPr>
                <a:latin typeface="Courier New" panose="02070309020205020404"/>
              </a:rPr>
              <a:t> vault login</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Can the userpass auth method in Vault read the usernames from external database like Active Directory?</a:t>
            </a:r>
          </a:p>
          <a:p>
            <a:pPr lvl="1"/>
            <a:r>
              <a:t> A. True</a:t>
            </a:r>
          </a:p>
          <a:p>
            <a:pPr lvl="1"/>
            <a:r>
              <a:t> B. False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When Vault is first initialized, which one is among the default authentication methods available?</a:t>
            </a:r>
          </a:p>
          <a:p>
            <a:pPr lvl="1"/>
            <a:r>
              <a:t> A. userpass</a:t>
            </a:r>
          </a:p>
          <a:p>
            <a:pPr lvl="1"/>
            <a:r>
              <a:t> B. AppRole</a:t>
            </a:r>
          </a:p>
          <a:p>
            <a:pPr lvl="1"/>
            <a:r>
              <a:t> C. GitHub</a:t>
            </a:r>
          </a:p>
          <a:p>
            <a:pPr lvl="1"/>
            <a:r>
              <a:t> D. Tokens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Vault Policies are designed to be</a:t>
            </a:r>
            <a:r>
              <a:rPr>
                <a:latin typeface="Courier New" panose="02070309020205020404"/>
              </a:rPr>
              <a:t> deny</a:t>
            </a:r>
            <a:r>
              <a:t> by default?</a:t>
            </a:r>
          </a:p>
          <a:p>
            <a:pPr lvl="1"/>
            <a:r>
              <a:t> A. True</a:t>
            </a:r>
          </a:p>
          <a:p>
            <a:pPr lvl="1"/>
            <a:r>
              <a:t> B. False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Alice needs to revoke all the secrets on a specific path. Which of the following commands can be used?</a:t>
            </a:r>
          </a:p>
          <a:p>
            <a:pPr lvl="1"/>
            <a:r>
              <a:t> A.</a:t>
            </a:r>
            <a:r>
              <a:rPr>
                <a:latin typeface="Courier New" panose="02070309020205020404"/>
              </a:rPr>
              <a:t> vault revoke -all &lt;path&gt;</a:t>
            </a:r>
            <a:endParaRPr>
              <a:latin typeface="Courier New" panose="02070309020205020404"/>
            </a:endParaRPr>
          </a:p>
          <a:p>
            <a:pPr lvl="1"/>
            <a:r>
              <a:t> B.</a:t>
            </a:r>
            <a:r>
              <a:rPr>
                <a:latin typeface="Courier New" panose="02070309020205020404"/>
              </a:rPr>
              <a:t> vault secret revoke -all &lt;path&gt;</a:t>
            </a:r>
            <a:endParaRPr>
              <a:latin typeface="Courier New" panose="02070309020205020404"/>
            </a:endParaRPr>
          </a:p>
          <a:p>
            <a:pPr lvl="1"/>
            <a:r>
              <a:t> C.</a:t>
            </a:r>
            <a:r>
              <a:rPr>
                <a:latin typeface="Courier New" panose="02070309020205020404"/>
              </a:rPr>
              <a:t> vault lease revoke -all &lt;path&gt;</a:t>
            </a:r>
            <a:endParaRPr>
              <a:latin typeface="Courier New" panose="02070309020205020404"/>
            </a:endParaRPr>
          </a:p>
          <a:p>
            <a:pPr lvl="1"/>
            <a:r>
              <a:t> D.</a:t>
            </a:r>
            <a:r>
              <a:rPr>
                <a:latin typeface="Courier New" panose="02070309020205020404"/>
              </a:rPr>
              <a:t> vault lease revoke -prefix &lt;path&gt;</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Does Vault trust the storage backend by default?</a:t>
            </a:r>
          </a:p>
          <a:p>
            <a:pPr lvl="1"/>
            <a:r>
              <a:t> A. True</a:t>
            </a:r>
          </a:p>
          <a:p>
            <a:pPr lvl="1"/>
            <a:r>
              <a:t> B. False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What is the maximum TTL of a token if no explict TTL is specified?</a:t>
            </a:r>
          </a:p>
          <a:p>
            <a:pPr lvl="1"/>
            <a:r>
              <a:t> A. 10 days</a:t>
            </a:r>
          </a:p>
          <a:p>
            <a:pPr lvl="1"/>
            <a:r>
              <a:t> B. 24 hours</a:t>
            </a:r>
          </a:p>
          <a:p>
            <a:pPr lvl="1"/>
            <a:r>
              <a:t> C. 30 days</a:t>
            </a:r>
          </a:p>
          <a:p>
            <a:pPr lvl="1"/>
            <a:r>
              <a:t> D. 32 days</a:t>
            </a:r>
          </a:p>
          <a:p>
            <a:pPr lvl="1"/>
            <a:r>
              <a:t> E. Unlimited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Which command is used to renew a vault token?</a:t>
            </a:r>
          </a:p>
          <a:p>
            <a:pPr lvl="1"/>
            <a:r>
              <a:t> A.</a:t>
            </a:r>
            <a:r>
              <a:rPr>
                <a:latin typeface="Courier New" panose="02070309020205020404"/>
              </a:rPr>
              <a:t> vault renew token</a:t>
            </a:r>
            <a:endParaRPr>
              <a:latin typeface="Courier New" panose="02070309020205020404"/>
            </a:endParaRPr>
          </a:p>
          <a:p>
            <a:pPr lvl="1"/>
            <a:r>
              <a:t> B.</a:t>
            </a:r>
            <a:r>
              <a:rPr>
                <a:latin typeface="Courier New" panose="02070309020205020404"/>
              </a:rPr>
              <a:t> vault token update</a:t>
            </a:r>
            <a:endParaRPr>
              <a:latin typeface="Courier New" panose="02070309020205020404"/>
            </a:endParaRPr>
          </a:p>
          <a:p>
            <a:pPr lvl="1"/>
            <a:r>
              <a:t> C.</a:t>
            </a:r>
            <a:r>
              <a:rPr>
                <a:latin typeface="Courier New" panose="02070309020205020404"/>
              </a:rPr>
              <a:t> vault token renew</a:t>
            </a:r>
            <a:endParaRPr>
              <a:latin typeface="Courier New" panose="02070309020205020404"/>
            </a:endParaRPr>
          </a:p>
          <a:p>
            <a:pPr lvl="1"/>
            <a:r>
              <a:t> D.</a:t>
            </a:r>
            <a:r>
              <a:rPr>
                <a:latin typeface="Courier New" panose="02070309020205020404"/>
              </a:rPr>
              <a:t> vault modify token</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When Vault is sealed, it can access the physical storage but cannot read the data because it does not know how to decrypt them.</a:t>
            </a:r>
          </a:p>
          <a:p>
            <a:pPr lvl="1"/>
            <a:r>
              <a:t> A. True</a:t>
            </a:r>
          </a:p>
          <a:p>
            <a:pPr lvl="1"/>
            <a:r>
              <a:t> B. False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Unsealing Vault creates the encryption keys, which is used to unencrypt the data on the storage backend</a:t>
            </a:r>
          </a:p>
          <a:p>
            <a:pPr lvl="1"/>
            <a:r>
              <a:t> A. True</a:t>
            </a:r>
          </a:p>
          <a:p>
            <a:pPr lvl="1"/>
            <a:r>
              <a:t> B. False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Which of the following best describes a token accessor?</a:t>
            </a:r>
          </a:p>
          <a:p>
            <a:pPr lvl="1"/>
            <a:r>
              <a:t> A. Describes the value associated with the token TTL</a:t>
            </a:r>
          </a:p>
          <a:p>
            <a:pPr lvl="1"/>
            <a:r>
              <a:t> B. A value that acts as a reference to a token and can only be used to perform limited actions</a:t>
            </a:r>
          </a:p>
          <a:p>
            <a:pPr lvl="1"/>
            <a:r>
              <a:t> C. A value that describes which clients have access to the attached token</a:t>
            </a:r>
          </a:p>
          <a:p>
            <a:pPr lvl="1"/>
            <a:r>
              <a:t> D. A token used for Consul to access Vault auth methods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In order to extend Vault beyond a data center or cloud regional boundary, what feature should be used?</a:t>
            </a:r>
          </a:p>
          <a:p>
            <a:pPr lvl="1"/>
            <a:r>
              <a:t> A. Vault plugins</a:t>
            </a:r>
          </a:p>
          <a:p>
            <a:pPr lvl="1"/>
            <a:r>
              <a:t> B. Vault authentication</a:t>
            </a:r>
          </a:p>
          <a:p>
            <a:pPr lvl="1"/>
            <a:r>
              <a:t> C. Vault replication</a:t>
            </a:r>
          </a:p>
          <a:p>
            <a:pPr lvl="1"/>
            <a:r>
              <a:t> D. Vault extender</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Which is the right command to enable the AWS Secret engine via CLI?</a:t>
            </a:r>
          </a:p>
          <a:p>
            <a:pPr lvl="1"/>
            <a:r>
              <a:t> A.</a:t>
            </a:r>
            <a:r>
              <a:rPr>
                <a:latin typeface="Courier New" panose="02070309020205020404"/>
              </a:rPr>
              <a:t> vault secrets aws enable</a:t>
            </a:r>
            <a:endParaRPr>
              <a:latin typeface="Courier New" panose="02070309020205020404"/>
            </a:endParaRPr>
          </a:p>
          <a:p>
            <a:pPr lvl="1"/>
            <a:r>
              <a:t> B.</a:t>
            </a:r>
            <a:r>
              <a:rPr>
                <a:latin typeface="Courier New" panose="02070309020205020404"/>
              </a:rPr>
              <a:t> vault enable secrets aws</a:t>
            </a:r>
            <a:endParaRPr>
              <a:latin typeface="Courier New" panose="02070309020205020404"/>
            </a:endParaRPr>
          </a:p>
          <a:p>
            <a:pPr lvl="1"/>
            <a:r>
              <a:t> C.</a:t>
            </a:r>
            <a:r>
              <a:rPr>
                <a:latin typeface="Courier New" panose="02070309020205020404"/>
              </a:rPr>
              <a:t> vault secrets enable aws</a:t>
            </a:r>
            <a:endParaRPr>
              <a:latin typeface="Courier New" panose="02070309020205020404"/>
            </a:endParaRPr>
          </a:p>
          <a:p>
            <a:pPr lvl="1"/>
            <a:r>
              <a:t> D.</a:t>
            </a:r>
            <a:r>
              <a:rPr>
                <a:latin typeface="Courier New" panose="02070309020205020404"/>
              </a:rPr>
              <a:t> vault enable aws secrets engine</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When the parent tokens are revoked, what happens to the child tokens?</a:t>
            </a:r>
          </a:p>
          <a:p>
            <a:pPr lvl="1"/>
            <a:r>
              <a:t> A. Child tokens continue to exist till the lease expires</a:t>
            </a:r>
          </a:p>
          <a:p>
            <a:pPr lvl="1"/>
            <a:r>
              <a:t> B. Child tokens will be converted to parent tokens</a:t>
            </a:r>
          </a:p>
          <a:p>
            <a:pPr lvl="1"/>
            <a:r>
              <a:t> C. Child tokens will also be revoked</a:t>
            </a:r>
          </a:p>
          <a:p>
            <a:pPr lvl="1"/>
            <a:r>
              <a:t> D. None of the above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Which among the authentication methods below is recommended when application running on a server needs to perform operations on Vault?</a:t>
            </a:r>
          </a:p>
          <a:p>
            <a:pPr lvl="1"/>
            <a:r>
              <a:t> A. GitHub</a:t>
            </a:r>
          </a:p>
          <a:p>
            <a:pPr lvl="1"/>
            <a:r>
              <a:t> B. SSH</a:t>
            </a:r>
          </a:p>
          <a:p>
            <a:pPr lvl="1"/>
            <a:r>
              <a:t> C. Tokens</a:t>
            </a:r>
          </a:p>
          <a:p>
            <a:pPr lvl="1"/>
            <a:r>
              <a:t> D. AppROle</a:t>
            </a:r>
          </a:p>
          <a:p>
            <a:pPr lvl="1"/>
            <a:r>
              <a:t> E. SSO provider like Okta</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Which feature in vault allows users to generate code for MFA similar to Google Authenticator?</a:t>
            </a:r>
          </a:p>
          <a:p>
            <a:pPr lvl="1"/>
            <a:r>
              <a:t> A. Cubbyhole secrets engine</a:t>
            </a:r>
          </a:p>
          <a:p>
            <a:pPr lvl="1"/>
            <a:r>
              <a:t> B. Random byte generator</a:t>
            </a:r>
          </a:p>
          <a:p>
            <a:pPr lvl="1"/>
            <a:r>
              <a:t> C. TOTP secrets engine</a:t>
            </a:r>
          </a:p>
          <a:p>
            <a:pPr lvl="1"/>
            <a:r>
              <a:t> D. Identity secrets engine</a:t>
            </a:r>
          </a:p>
          <a:p>
            <a:pPr lvl="1"/>
            <a:r>
              <a:t> E. OTP feature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Which port does Vault use for API communication?</a:t>
            </a:r>
          </a:p>
          <a:p>
            <a:pPr lvl="1"/>
            <a:r>
              <a:t> A. 7900</a:t>
            </a:r>
          </a:p>
          <a:p>
            <a:pPr lvl="1"/>
            <a:r>
              <a:t> B. 8201</a:t>
            </a:r>
          </a:p>
          <a:p>
            <a:pPr lvl="1"/>
            <a:r>
              <a:t> C. 8200</a:t>
            </a:r>
          </a:p>
          <a:p>
            <a:pPr lvl="1"/>
            <a:r>
              <a:t> D. 8022</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Which among the following token types do not have a TTL associated with them?</a:t>
            </a:r>
          </a:p>
          <a:p>
            <a:pPr lvl="1"/>
            <a:r>
              <a:t> A. Service tokens</a:t>
            </a:r>
          </a:p>
          <a:p>
            <a:pPr lvl="1"/>
            <a:r>
              <a:t> B. Batch tokens</a:t>
            </a:r>
          </a:p>
          <a:p>
            <a:pPr lvl="1"/>
            <a:r>
              <a:t> C. Parent tokens</a:t>
            </a:r>
          </a:p>
          <a:p>
            <a:pPr lvl="1"/>
            <a:r>
              <a:t> D. Child tokens</a:t>
            </a:r>
          </a:p>
          <a:p>
            <a:pPr lvl="1"/>
            <a:r>
              <a:t> E. Root tokens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You have opened up the Vault UI however instead of asking the token, the vault is showing the following information that needs to be entered:</a:t>
            </a:r>
          </a:p>
          <a:p>
            <a:pPr lvl="1"/>
            <a:r>
              <a:t> Key Shares</a:t>
            </a:r>
          </a:p>
          <a:p>
            <a:pPr lvl="1"/>
            <a:r>
              <a:t> Key Threshold</a:t>
            </a:r>
          </a:p>
          <a:p>
            <a:pPr lvl="2"/>
            <a:r>
              <a:t> What might be the cause?</a:t>
            </a:r>
          </a:p>
          <a:p>
            <a:pPr lvl="1"/>
            <a:r>
              <a:t> A. The URL of Vault is incorrect</a:t>
            </a:r>
          </a:p>
          <a:p>
            <a:pPr lvl="1"/>
            <a:r>
              <a:t> B. The storage backend of the Vault is not configured correctly</a:t>
            </a:r>
          </a:p>
          <a:p>
            <a:pPr lvl="1"/>
            <a:r>
              <a:t> C. The Vault needs to be initialized and unsealed before it can be used</a:t>
            </a:r>
          </a:p>
          <a:p>
            <a:pPr lvl="1"/>
            <a:r>
              <a:t> D. None of the above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Batch tokens can be renewed indefinitely.</a:t>
            </a:r>
          </a:p>
          <a:p>
            <a:pPr lvl="1"/>
            <a:r>
              <a:t> A. True</a:t>
            </a:r>
          </a:p>
          <a:p>
            <a:pPr lvl="1"/>
            <a:r>
              <a:t> B. False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A Vault client who has read access to the path secrets/apps/app1 is having trouble viewing the secret in the user interface (UI) but can access via the API. What can be done to resolve this issue?</a:t>
            </a:r>
          </a:p>
          <a:p>
            <a:pPr lvl="1"/>
            <a:r>
              <a:t> A. Modify the policy to allow the</a:t>
            </a:r>
            <a:r>
              <a:rPr>
                <a:latin typeface="Courier New" panose="02070309020205020404"/>
              </a:rPr>
              <a:t> create</a:t>
            </a:r>
            <a:r>
              <a:t> permission</a:t>
            </a:r>
          </a:p>
          <a:p>
            <a:pPr lvl="1"/>
            <a:r>
              <a:t> B. Remove the</a:t>
            </a:r>
            <a:r>
              <a:rPr>
                <a:latin typeface="Courier New" panose="02070309020205020404"/>
              </a:rPr>
              <a:t> deny</a:t>
            </a:r>
            <a:r>
              <a:t> policy blocking access to the</a:t>
            </a:r>
            <a:r>
              <a:rPr>
                <a:latin typeface="Courier New" panose="02070309020205020404"/>
              </a:rPr>
              <a:t> secrets/apps/app1</a:t>
            </a:r>
            <a:r>
              <a:t> path</a:t>
            </a:r>
          </a:p>
          <a:p>
            <a:pPr lvl="1"/>
            <a:r>
              <a:t> C. Add</a:t>
            </a:r>
            <a:r>
              <a:rPr>
                <a:latin typeface="Courier New" panose="02070309020205020404"/>
              </a:rPr>
              <a:t> list</a:t>
            </a:r>
            <a:r>
              <a:t> to the policy, so the user can browse the paths leading up to the key/value's path</a:t>
            </a:r>
          </a:p>
          <a:p>
            <a:pPr lvl="1"/>
            <a:r>
              <a:t> D. Add</a:t>
            </a:r>
            <a:r>
              <a:rPr>
                <a:latin typeface="Courier New" panose="02070309020205020404"/>
              </a:rPr>
              <a:t> read</a:t>
            </a:r>
            <a:r>
              <a:t> permission to the path</a:t>
            </a:r>
            <a:r>
              <a:rPr>
                <a:latin typeface="Courier New" panose="02070309020205020404"/>
              </a:rPr>
              <a:t> secrets/apps</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To seal a Vault, the client token must have the sudo capability on the sys/seal path.</a:t>
            </a:r>
          </a:p>
          <a:p>
            <a:pPr lvl="1"/>
            <a:r>
              <a:t> A. True</a:t>
            </a:r>
          </a:p>
          <a:p>
            <a:pPr lvl="1"/>
            <a:r>
              <a:t> B. False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Which statement is true about an orphan token?</a:t>
            </a:r>
          </a:p>
          <a:p>
            <a:pPr lvl="1"/>
            <a:r>
              <a:t> A. It does not expire when its parent does</a:t>
            </a:r>
          </a:p>
          <a:p>
            <a:pPr lvl="1"/>
            <a:r>
              <a:t> B. It is not persisted</a:t>
            </a:r>
          </a:p>
          <a:p>
            <a:pPr lvl="1"/>
            <a:r>
              <a:t> C. It does not have a max time-to-live (TTL)</a:t>
            </a:r>
          </a:p>
          <a:p>
            <a:pPr lvl="1"/>
            <a:r>
              <a:t> D. It has a use limit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Which path will this policy allow?</a:t>
            </a:r>
          </a:p>
          <a:p/>
          <a:p/>
          <a:p>
            <a:r>
              <a:t> A. kv/team_edu</a:t>
            </a:r>
          </a:p>
          <a:p>
            <a:r>
              <a:t> B. kv/us-west/team</a:t>
            </a:r>
          </a:p>
          <a:p>
            <a:r>
              <a:t> C. kv/us-west/team_edu</a:t>
            </a:r>
          </a:p>
          <a:p>
            <a:r>
              <a:t> D. kv/us-west/ca/team_edu</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353312"/>
            <a:ext cx="5130800" cy="1054100"/>
          </a:xfrm>
          <a:prstGeom prst="rect">
            <a:avLst/>
          </a:prstGeom>
        </p:spPr>
      </p:pic>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16157</Words>
  <Application>WPS Presentation</Application>
  <PresentationFormat>Custom</PresentationFormat>
  <Paragraphs>615</Paragraphs>
  <Slides>60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60</vt:i4>
      </vt:variant>
    </vt:vector>
  </HeadingPairs>
  <TitlesOfParts>
    <vt:vector size="78" baseType="lpstr">
      <vt:lpstr>Arial</vt:lpstr>
      <vt:lpstr>SimSun</vt:lpstr>
      <vt:lpstr>Wingdings</vt:lpstr>
      <vt:lpstr>Garamond</vt:lpstr>
      <vt:lpstr>Gubbi</vt:lpstr>
      <vt:lpstr>MS PGothic</vt:lpstr>
      <vt:lpstr>MS PGothic</vt:lpstr>
      <vt:lpstr>MS PGothic</vt:lpstr>
      <vt:lpstr>Droid Sans Fallback</vt:lpstr>
      <vt:lpstr>Verdana</vt:lpstr>
      <vt:lpstr>Webdings</vt:lpstr>
      <vt:lpstr>Arial Bold</vt:lpstr>
      <vt:lpstr>Times New Roman</vt:lpstr>
      <vt:lpstr>Monotype Sorts</vt:lpstr>
      <vt:lpstr>Courier New</vt:lpstr>
      <vt:lpstr>微软雅黑</vt:lpstr>
      <vt:lpstr>Arial Unicode MS</vt:lpstr>
      <vt:lpstr>LPc_New</vt:lpstr>
      <vt:lpstr>Vault certificate preparation</vt:lpstr>
      <vt:lpstr>HashiCorp certifications</vt:lpstr>
      <vt:lpstr>HashiCorp Security Automation Certification</vt:lpstr>
      <vt:lpstr>Exam Objectives</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4136</cp:revision>
  <cp:lastPrinted>2021-05-10T05:07:14Z</cp:lastPrinted>
  <dcterms:created xsi:type="dcterms:W3CDTF">2021-05-10T05:07:14Z</dcterms:created>
  <dcterms:modified xsi:type="dcterms:W3CDTF">2021-05-10T05:07:14Z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