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5"/>
  </p:notesMasterIdLst>
  <p:handoutMasterIdLst>
    <p:handoutMasterId r:id="rId12"/>
  </p:handoutMasterIdLst>
  <p:sldIdLst>
    <p:sldId id="256" r:id="rId3"/>
    <p:sldId id="257" r:id="rId4"/>
    <p:sldId id="258" r:id="rId6"/>
    <p:sldId id="259" r:id="rId7"/>
    <p:sldId id="260" r:id="rId8"/>
    <p:sldId id="261" r:id="rId9"/>
    <p:sldId id="262" r:id="rId10"/>
    <p:sldId id="263" r:id="rId11"/>
  </p:sldIdLst>
  <p:sldSz cx="9372600" cy="8297545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6603" tIns="48303" rIns="96603" bIns="48303" numCol="1" anchor="b" anchorCtr="0" compatLnSpc="1"/>
          <a:lstStyle>
            <a:lvl1pPr defTabSz="965200">
              <a:defRPr sz="1200">
                <a:latin typeface="Times New Roman" panose="02020603050405020304" pitchFamily="-110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6603" tIns="48303" rIns="96603" bIns="48303" numCol="1" anchor="b" anchorCtr="0" compatLnSpc="1"/>
          <a:lstStyle>
            <a:lvl1pPr algn="r" defTabSz="965200">
              <a:defRPr sz="1200">
                <a:latin typeface="Times New Roman" panose="02020603050405020304" pitchFamily="-110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1" compatLnSpc="1"/>
          <a:lstStyle>
            <a:lvl1pPr algn="ctr" defTabSz="965200" eaLnBrk="0" hangingPunct="0">
              <a:defRPr sz="9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0" compatLnSpc="1"/>
          <a:lstStyle>
            <a:lvl1pPr algn="r" defTabSz="965200" eaLnBrk="0" hangingPunct="0"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6386" tIns="48194" rIns="96386" bIns="48194"/>
          <a:lstStyle/>
          <a:p>
            <a:pPr defTabSz="960755">
              <a:defRPr/>
            </a:pPr>
            <a:r>
              <a:rPr lang="en-US" sz="1200" b="1" u="sng" dirty="0">
                <a:latin typeface="Times New Roman" panose="02020603050405020304" pitchFamily="-110" charset="0"/>
                <a:cs typeface="Times New Roman" panose="02020603050405020304" pitchFamily="-110" charset="0"/>
              </a:rPr>
              <a:t>Notes:</a:t>
            </a:r>
            <a:endParaRPr lang="en-US" sz="1200" b="1" u="sng" dirty="0">
              <a:latin typeface="Times New Roman" panose="02020603050405020304" pitchFamily="-110" charset="0"/>
              <a:cs typeface="Times New Roman" panose="02020603050405020304" pitchFamily="-110" charset="0"/>
            </a:endParaRP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537" tIns="45768" rIns="91537" bIns="45768" numCol="1" anchor="t" anchorCtr="0" compatLnSpc="1"/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18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anose="05000000000000000000" pitchFamily="2" charset="2"/>
      <a:buNone/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/>
      </a:defRPr>
    </a:lvl2pPr>
    <a:lvl3pPr marL="744855" indent="-17335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The plan described in the following slides follows the direction suggested</a:t>
            </a:r>
            <a:r>
              <a:t> in the "Comprehensive Guide to Operational Technology Cybersecurity" eBook</a:t>
            </a:r>
            <a:r>
              <a:t> by MissionSecure company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As data collection and analysis become</a:t>
            </a:r>
            <a:r>
              <a:t> more important, and as IT and OT converge to enable “big data” initiatives, it has become necessary to reassess</a:t>
            </a:r>
            <a:r>
              <a:t> cybersecurity best practices for protecting OT.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The need for industrial controls arose with the first Industrial Revolution of the 1700s. Converting steam into usable</a:t>
            </a:r>
            <a:r>
              <a:t> energy was difficult and dangerous; it took decades to perfect a governor that could control the speed of steam engine</a:t>
            </a:r>
            <a:r>
              <a:t> output to truly tame this new power source. Each subsequent industrial revolution (we are currently into the fourth) has</a:t>
            </a:r>
            <a:r>
              <a:t> driven, or was driven by, further developments in controls on physical systems.</a:t>
            </a:r>
          </a:p>
          <a:p>
            <a:r>
              <a:t> The Last Modern Era: Third Industrial Revolution</a:t>
            </a:r>
          </a:p>
          <a:p>
            <a:r>
              <a:t> A major advance in industrial controls was the ability to automate multiple steps in a manufacturing process. To</a:t>
            </a:r>
            <a:r>
              <a:t> enable this type of operation, engineers developed electrically operated on/off switches, called relays, which could be</a:t>
            </a:r>
            <a:r>
              <a:t> combined to perform logical operations. This type of control logic appeared on manufacturing lines as early as 1900.</a:t>
            </a:r>
            <a:r>
              <a:t> Relays work great, but to modify the logic you had to rip out the hardware stack and re-wire it with a new relay</a:t>
            </a:r>
            <a:r>
              <a:t> configuration. Even if you only had to do this once a year, say when moving to a new product model on a production line,</a:t>
            </a:r>
            <a:r>
              <a:t> it was costly and time-consuming.</a:t>
            </a:r>
          </a:p>
          <a:p>
            <a:r>
              <a:t> Programmable Logic Controllers</a:t>
            </a:r>
            <a:r>
              <a:t> The programmable logic controller (PLC), first</a:t>
            </a:r>
            <a:r>
              <a:t> designed in 1971, was created as a replacement</a:t>
            </a:r>
            <a:r>
              <a:t> for traditional relay stacks. PLCs applied electronics</a:t>
            </a:r>
            <a:r>
              <a:t> to production automation for the first time, thereby</a:t>
            </a:r>
            <a:r>
              <a:t> launching the third Industrial Revolution. The</a:t>
            </a:r>
            <a:r>
              <a:t> invention of the PLC made creating and modifying</a:t>
            </a:r>
            <a:r>
              <a:t> control logic much easier, and it quickly became</a:t>
            </a:r>
            <a:r>
              <a:t> the foundation for simple but powerful control loop</a:t>
            </a:r>
            <a:r>
              <a:t> systems, which consist of a sensor, controller (e.g.,</a:t>
            </a:r>
            <a:r>
              <a:t> PLC), and actuator.</a:t>
            </a:r>
          </a:p>
          <a:p>
            <a:r>
              <a:t> Control Systems</a:t>
            </a:r>
            <a:r>
              <a:t> From these simple process loops, very complex</a:t>
            </a:r>
            <a:r>
              <a:t> behavior can be modeled and controlled with nested</a:t>
            </a:r>
            <a:r>
              <a:t> and/or cascading architectures. Logic can be built to</a:t>
            </a:r>
            <a:r>
              <a:t> control continuous manufacturing processes, such</a:t>
            </a:r>
            <a:r>
              <a:t> as those found in a refinery or chemical plant, and</a:t>
            </a:r>
            <a:r>
              <a:t> batch manufacturing processes, such as is found on</a:t>
            </a:r>
            <a:r>
              <a:t> an assembly line. Control systems also found their way</a:t>
            </a:r>
            <a:r>
              <a:t> into distributed applications such as electrical power</a:t>
            </a:r>
            <a:r>
              <a:t> grids, railways, and pipelines.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Often in distribution system applications,</a:t>
            </a:r>
            <a:r>
              <a:t> data acquisition is as important as control.</a:t>
            </a:r>
            <a:r>
              <a:t> Historically, Supervisory Control and Data</a:t>
            </a:r>
            <a:r>
              <a:t> Acquisition (SCADA) systems have been used</a:t>
            </a:r>
            <a:r>
              <a:t> to integrate data acquisition systems (sensors)</a:t>
            </a:r>
            <a:r>
              <a:t> with data transmission systems and data</a:t>
            </a:r>
            <a:r>
              <a:t> presentation solutions that support Human-</a:t>
            </a:r>
            <a:r>
              <a:t> Machine Interface (HMI) software, creating</a:t>
            </a:r>
            <a:r>
              <a:t> centralized visibility into an entire system, such</a:t>
            </a:r>
            <a:r>
              <a:t> as an electric grid.</a:t>
            </a:r>
          </a:p>
          <a:p>
            <a:r>
              <a:t> Distributed Control Systems (DCS)</a:t>
            </a:r>
            <a:r>
              <a:t> Distributed Control Systems (DCS) provide a</a:t>
            </a:r>
            <a:r>
              <a:t> similar set of functionalities as SCADA but on</a:t>
            </a:r>
            <a:r>
              <a:t> the scale of a factory, and typically with less</a:t>
            </a:r>
            <a:r>
              <a:t> complexity, or at least diversity, in networking</a:t>
            </a:r>
            <a:r>
              <a:t> and communications channels.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All of the technologies we have discussed have historically been rolled up under the heading of industrial control</a:t>
            </a:r>
            <a:r>
              <a:t> systems (ICS). However, the use of the term operational technology (OT), in contradistinction to IT, has become</a:t>
            </a:r>
            <a:r>
              <a:t> popular in recent years. The analyst firm Gartner defines OT as...</a:t>
            </a:r>
          </a:p>
          <a:p>
            <a:r>
              <a:t> This definition makes it clear that the distinction between OT and ICS is not so much in the core functionality of OT</a:t>
            </a:r>
            <a:r>
              <a:t> but more in the recognition of an evolving definition of “asset-centric” enterprises, with OT now finding application far</a:t>
            </a:r>
            <a:r>
              <a:t> beyond the traditional “industrial” industries where ICS has found a home for the last 50 years.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IoT leverages several new technologies that have</a:t>
            </a:r>
            <a:r>
              <a:t> significantly reduced the difficulty and cost of deploying</a:t>
            </a:r>
            <a:r>
              <a:t> monitoring and control systems, particularly in highly</a:t>
            </a:r>
            <a:r>
              <a:t> geographically distributed environments. These</a:t>
            </a:r>
            <a:r>
              <a:t> technologies include real-time analytics, commodity</a:t>
            </a:r>
            <a:r>
              <a:t> sensors, sophisticated embedded systems, cloud storage</a:t>
            </a:r>
            <a:r>
              <a:t> and computing, and 5G networks. The sophistication of</a:t>
            </a:r>
            <a:r>
              <a:t> analytics, the ubiquity of bandwidth—wired and wireless—</a:t>
            </a:r>
            <a:r>
              <a:t> and the low price of data storage and compact multi-</a:t>
            </a:r>
            <a:r>
              <a:t> purpose sensors have all converged to make it much</a:t>
            </a:r>
            <a:r>
              <a:t> cheaper and easier to collect, analyze and act, on massive</a:t>
            </a:r>
            <a:r>
              <a:t> amounts of data about the world around us.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>
            <a:fillRect/>
          </a:stretch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007" tIns="46005" rIns="92007" bIns="46005" numCol="1" anchor="t" anchorCtr="0" compatLnSpc="1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0" compatLnSpc="1"/>
          <a:lstStyle>
            <a:lvl1pPr algn="r" eaLnBrk="0" hangingPunct="0">
              <a:defRPr b="1">
                <a:solidFill>
                  <a:srgbClr val="000000"/>
                </a:solidFill>
                <a:latin typeface="Arial" panose="020B0604020202020204" pitchFamily="34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</a:ln>
        </p:spPr>
        <p:txBody>
          <a:bodyPr vert="horz" wrap="square" lIns="92007" tIns="46005" rIns="92007" bIns="46005" numCol="1" anchor="b" anchorCtr="0" compatLnSpc="1"/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MS PGothic" pitchFamily="-110" charset="-128"/>
          <a:cs typeface="MS PGothic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9pPr>
    </p:titleStyle>
    <p:bodyStyle>
      <a:lvl1pPr marL="290830" indent="-29083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"/>
        <a:defRPr sz="2400">
          <a:solidFill>
            <a:srgbClr val="000000"/>
          </a:solidFill>
          <a:latin typeface="+mn-lt"/>
          <a:ea typeface="MS PGothic" pitchFamily="-110" charset="-128"/>
          <a:cs typeface="MS PGothic" pitchFamily="-110" charset="-128"/>
        </a:defRPr>
      </a:lvl1pPr>
      <a:lvl2pPr marL="63373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MS PGothic" pitchFamily="-110" charset="-128"/>
          <a:cs typeface="MS PGothic"/>
        </a:defRPr>
      </a:lvl2pPr>
      <a:lvl3pPr marL="970280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MS PGothic" pitchFamily="-110" charset="-128"/>
          <a:cs typeface="MS PGothic"/>
        </a:defRPr>
      </a:lvl3pPr>
      <a:lvl4pPr marL="1259205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MS PGothic" pitchFamily="-110" charset="-128"/>
          <a:cs typeface="MS PGothic"/>
        </a:defRPr>
      </a:lvl4pPr>
      <a:lvl5pPr marL="20561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  <a:cs typeface="MS PGothic"/>
        </a:defRPr>
      </a:lvl5pPr>
      <a:lvl6pPr marL="25133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</a:defRPr>
      </a:lvl6pPr>
      <a:lvl7pPr marL="29705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</a:defRPr>
      </a:lvl7pPr>
      <a:lvl8pPr marL="34277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</a:defRPr>
      </a:lvl8pPr>
      <a:lvl9pPr marL="38849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OT Cybersecurity Overview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Trends and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Trends</a:t>
            </a:r>
          </a:p>
          <a:p>
            <a:pPr lvl="1"/>
            <a:r>
              <a:t> As data collection and analysis become more important</a:t>
            </a:r>
          </a:p>
          <a:p>
            <a:pPr lvl="1"/>
            <a:r>
              <a:t> IT and OT converge to enable “big data” initiatives</a:t>
            </a:r>
          </a:p>
          <a:p>
            <a:r>
              <a:t> Directions</a:t>
            </a:r>
          </a:p>
          <a:p>
            <a:pPr lvl="1"/>
            <a:r>
              <a:t> it has become necessary to reassess cybersecurity best practices</a:t>
            </a:r>
          </a:p>
          <a:p>
            <a:pPr lvl="1"/>
            <a:r>
              <a:t> for protecting OT</a:t>
            </a:r>
          </a:p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sec-plan-0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700" y="3920490"/>
            <a:ext cx="7130415" cy="39928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OT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What is Operational Technology (OT) Cybersecurity?</a:t>
            </a:r>
          </a:p>
          <a:p>
            <a:r>
              <a:t> Operational technology (OT) cybersecurity references</a:t>
            </a:r>
          </a:p>
          <a:p>
            <a:pPr lvl="1"/>
            <a:r>
              <a:t> software, hardware, practices, personnel, and services</a:t>
            </a:r>
          </a:p>
          <a:p>
            <a:pPr lvl="1"/>
            <a:r>
              <a:t> deployed to protect operational technology infrastructure, people, and data.</a:t>
            </a:r>
          </a:p>
          <a:p>
            <a:r>
              <a:t> IT and OT converge to enable “big data”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OT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Third Industrial Revolution</a:t>
            </a:r>
          </a:p>
          <a:p>
            <a:pPr lvl="1"/>
            <a:r>
              <a:t> We are in it, going to Fourth</a:t>
            </a:r>
          </a:p>
          <a:p>
            <a:r>
              <a:t> Programmable logic controller (PLC)</a:t>
            </a:r>
          </a:p>
          <a:p>
            <a:r>
              <a:t> Control Systems</a:t>
            </a:r>
          </a:p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ot-0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773" y="3234563"/>
            <a:ext cx="3303078" cy="41879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Supervisory Control and Data Acquisition (SCADA) Systems</a:t>
            </a:r>
          </a:p>
          <a:p>
            <a:r>
              <a:t> Human-Machine Interface (HMI)</a:t>
            </a:r>
          </a:p>
          <a:p>
            <a:r>
              <a:t> Distributed Control Systems (DCS)</a:t>
            </a:r>
          </a:p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ot-02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088" y="2670048"/>
            <a:ext cx="3779027" cy="418795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ICS and 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ot-03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088" y="914400"/>
            <a:ext cx="8572500" cy="2679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IoT and IIoT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Like OT, IoT utilizes devices such as actuators and sensors</a:t>
            </a:r>
          </a:p>
          <a:p>
            <a:r>
              <a:t> IoT architectures are fairly streamlined compared with OT</a:t>
            </a:r>
          </a:p>
          <a:p>
            <a:r>
              <a:t> When applied to industrial applications</a:t>
            </a:r>
          </a:p>
          <a:p>
            <a:pPr lvl="1"/>
            <a:r>
              <a:rPr b="1"/>
              <a:t> Industrial Internet of Things (IIoT)</a:t>
            </a:r>
            <a:endParaRPr b="1"/>
          </a:p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ot-04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088" y="3547872"/>
            <a:ext cx="1788727" cy="331012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Examples of IoT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Electricity/Gas/Water Smart Meters</a:t>
            </a:r>
          </a:p>
          <a:p>
            <a:r>
              <a:t> Smart Home</a:t>
            </a:r>
          </a:p>
          <a:p>
            <a:r>
              <a:t> Building Automation</a:t>
            </a:r>
          </a:p>
          <a:p>
            <a:r>
              <a:t> Vehicle Head Unit</a:t>
            </a:r>
          </a:p>
          <a:p>
            <a:r>
              <a:t> Security &amp; Fire Alarms</a:t>
            </a:r>
          </a:p>
          <a:p>
            <a:r>
              <a:t> Inventory Management</a:t>
            </a:r>
          </a:p>
          <a:p>
            <a:r>
              <a:t> CCTV</a:t>
            </a:r>
          </a:p>
          <a:p>
            <a:r>
              <a:t> Healthcare Monitoring</a:t>
            </a:r>
          </a:p>
          <a:p>
            <a:r>
              <a:t> Assisted Living Monitoring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1649</Words>
  <Application>WPS Presentation</Application>
  <PresentationFormat>Custom</PresentationFormat>
  <Paragraphs>109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6" baseType="lpstr">
      <vt:lpstr>Arial</vt:lpstr>
      <vt:lpstr>SimSun</vt:lpstr>
      <vt:lpstr>Wingdings</vt:lpstr>
      <vt:lpstr>Garamond</vt:lpstr>
      <vt:lpstr>Gubbi</vt:lpstr>
      <vt:lpstr>MS PGothic</vt:lpstr>
      <vt:lpstr>MS PGothic</vt:lpstr>
      <vt:lpstr>MS PGothic</vt:lpstr>
      <vt:lpstr>Droid Sans Fallback</vt:lpstr>
      <vt:lpstr>Verdana</vt:lpstr>
      <vt:lpstr>OpenSymbol</vt:lpstr>
      <vt:lpstr>Arial Bold</vt:lpstr>
      <vt:lpstr>Times New Roman</vt:lpstr>
      <vt:lpstr>Monotype Sorts</vt:lpstr>
      <vt:lpstr>Webdings</vt:lpstr>
      <vt:lpstr>Microsoft YaHei</vt:lpstr>
      <vt:lpstr>Arial Unicode MS</vt:lpstr>
      <vt:lpstr>LPc_New</vt:lpstr>
      <vt:lpstr>OT Cybersecurity Overview</vt:lpstr>
      <vt:lpstr>Trends and directions</vt:lpstr>
      <vt:lpstr>OT security</vt:lpstr>
      <vt:lpstr>OT History</vt:lpstr>
      <vt:lpstr>SCADA</vt:lpstr>
      <vt:lpstr>ICS and OT</vt:lpstr>
      <vt:lpstr>IoT and IIoT</vt:lpstr>
      <vt:lpstr>Examples of IoT devices</vt:lpstr>
    </vt:vector>
  </TitlesOfParts>
  <Company>Elephant Scale LLC &amp; LearningPatterns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creator>Elephant Scale</dc:creator>
  <dc:subject>Spark</dc:subject>
  <cp:lastModifiedBy>mark</cp:lastModifiedBy>
  <cp:revision>4136</cp:revision>
  <cp:lastPrinted>2021-11-02T20:05:16Z</cp:lastPrinted>
  <dcterms:created xsi:type="dcterms:W3CDTF">2021-11-02T20:05:16Z</dcterms:created>
  <dcterms:modified xsi:type="dcterms:W3CDTF">2021-11-02T20:05:16Z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