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85986" autoAdjust="0"/>
  </p:normalViewPr>
  <p:slideViewPr>
    <p:cSldViewPr>
      <p:cViewPr varScale="1">
        <p:scale>
          <a:sx n="90" d="100"/>
          <a:sy n="90" d="100"/>
        </p:scale>
        <p:origin x="3312" y="208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add header to every page you want to be secured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The only difference between GET and POST attacks is how the victim executes the attack.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These are beyond the scope of the lesson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Validation mitigates the problem more than half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</a:t>
            </a:r>
          </a:p>
          <a:p>
            <a:r>
              <a:t>Cross-Site Request Forgery</a:t>
            </a:r>
          </a:p>
          <a:p>
            <a:r>
              <a:t>Database Vulnerabilities</a:t>
            </a:r>
          </a:p>
          <a:p>
            <a:r>
              <a:t>Session Hijacking</a:t>
            </a:r>
          </a:p>
          <a:p>
            <a:r>
              <a:t>Distributed Denial of Service (DDoS)</a:t>
            </a:r>
          </a:p>
          <a:p>
            <a:r>
              <a:t>Data Protection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Introduction to JavaScript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Method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First line of protection</a:t>
            </a:r>
          </a:p>
          <a:p>
            <a:pPr lvl="1"/>
            <a:r>
              <a:t> Encoding and in some cases validation is a complementary</a:t>
            </a:r>
          </a:p>
          <a:p>
            <a:r>
              <a:t> Second line of protection</a:t>
            </a:r>
          </a:p>
          <a:p>
            <a:pPr lvl="1"/>
            <a:r>
              <a:t> Inbound validation</a:t>
            </a:r>
          </a:p>
          <a:p>
            <a:r>
              <a:t> If you think of full protection of entire website</a:t>
            </a:r>
          </a:p>
          <a:p>
            <a:pPr lvl="1"/>
            <a:r>
              <a:t> Content security policy (CSP)</a:t>
            </a:r>
          </a:p>
          <a:p>
            <a:pPr lvl="1"/>
            <a:r>
              <a:t> XSS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Makes browser download content from trusted sources</a:t>
            </a:r>
          </a:p>
          <a:p>
            <a:pPr lvl="1"/>
            <a:r>
              <a:t> Validation</a:t>
            </a:r>
          </a:p>
          <a:p>
            <a:r>
              <a:t> Even if injection happens, CSP can avoid downloading to user's computer</a:t>
            </a:r>
          </a:p>
          <a:p>
            <a:pPr lvl="1"/>
            <a:r>
              <a:t> Inbound validation</a:t>
            </a:r>
          </a:p>
          <a:p>
            <a:r>
              <a:t> If you think of full protection of entire website</a:t>
            </a:r>
          </a:p>
          <a:p>
            <a:pPr lvl="1"/>
            <a:r>
              <a:t> Content security policy (CSP)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By default browsers don't use CSP</a:t>
            </a:r>
          </a:p>
          <a:p>
            <a:r>
              <a:t> To enable CSP on your website add the following additional HTTP header "Content-Security-Policy"</a:t>
            </a:r>
          </a:p>
          <a:p>
            <a:r>
              <a:t> Example Policy:</a:t>
            </a:r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0632"/>
            <a:ext cx="8906256" cy="17556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Cross Site Scripting:</a:t>
            </a:r>
          </a:p>
          <a:p>
            <a:pPr lvl="1"/>
            <a:r>
              <a:t> Overview: We will run a script attack</a:t>
            </a:r>
          </a:p>
          <a:p>
            <a:pPr lvl="1"/>
            <a:r>
              <a:t> Pre-requisites: Browser-Google Chrome</a:t>
            </a:r>
          </a:p>
          <a:p>
            <a:pPr lvl="1"/>
            <a:r>
              <a:t> Approximate time: 20 minutes</a:t>
            </a:r>
          </a:p>
          <a:p>
            <a:pPr lvl="1"/>
            <a:r>
              <a:t> Instructions: labs/javascript_security_labs/labs/Cross_site_Scripting.md</a:t>
            </a:r>
          </a:p>
          <a:p>
            <a:pPr lvl="1"/>
            <a:r>
              <a:t> https://github.com/elephantscale/secure-coding-labs/blob/main/javascript_security_labs/labs/Cross_site_Scripting.md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
</a:t>
            </a:r>
            <a:r>
              <a:rPr b="1"/>
              <a:t>Cross-Site Request Forgery
</a:t>
            </a:r>
            <a:r>
              <a:t>Database Vulnerabilities
Session Hijacking
Distributed Denial of Service (DDoS)
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Cross-Site Request Forgery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CSRF</a:t>
            </a:r>
          </a:p>
          <a:p>
            <a:r>
              <a:t> XSRF</a:t>
            </a:r>
          </a:p>
          <a:p>
            <a:r>
              <a:t> Sea Surf</a:t>
            </a:r>
          </a:p>
          <a:p>
            <a:r>
              <a:t> Session Riding</a:t>
            </a:r>
          </a:p>
          <a:p>
            <a:r>
              <a:t> Cross-Site Reference Forgery</a:t>
            </a:r>
          </a:p>
          <a:p>
            <a:r>
              <a:t> Hostile Linking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sends a link to the user via for example email or social network</a:t>
            </a:r>
          </a:p>
          <a:p>
            <a:r>
              <a:t> When clicks on the link, user performs the action on the web application they usually use</a:t>
            </a:r>
          </a:p>
          <a:p>
            <a:r>
              <a:t> A state changes on the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Transferring funds</a:t>
            </a:r>
          </a:p>
          <a:p>
            <a:r>
              <a:t> Changing email address</a:t>
            </a:r>
          </a:p>
          <a:p>
            <a:r>
              <a:t> Changing password</a:t>
            </a:r>
          </a:p>
          <a:p>
            <a:r>
              <a:t> The attacker is not able to perform theft since there is no way to get the response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s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44" y="996696"/>
            <a:ext cx="6163056" cy="56144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GET</a:t>
            </a:r>
          </a:p>
          <a:p>
            <a:r>
              <a:t> POST</a:t>
            </a:r>
          </a:p>
          <a:p>
            <a:r>
              <a:t> And others like PUT and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Cross-Site Scripting (XSS)</a:t>
            </a:r>
          </a:p>
          <a:p>
            <a:r>
              <a:t> Cross-Site Request Forgery</a:t>
            </a:r>
          </a:p>
          <a:p>
            <a:r>
              <a:t> Database Injection</a:t>
            </a:r>
          </a:p>
          <a:p>
            <a:r>
              <a:t> Session Hijacking</a:t>
            </a:r>
          </a:p>
          <a:p>
            <a:r>
              <a:t> DDoS</a:t>
            </a:r>
          </a:p>
          <a:p>
            <a:r>
              <a:t> Data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Alice wants to transfer $100 to Bob via bank's website "</a:t>
            </a:r>
            <a:r>
              <a:rPr dirty="0" err="1"/>
              <a:t>bank.com</a:t>
            </a:r>
            <a:r>
              <a:rPr dirty="0"/>
              <a:t>"</a:t>
            </a:r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2287606"/>
            <a:ext cx="9372600" cy="740664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1731"/>
            <a:ext cx="93726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Get: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r>
              <a:t> or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r>
              <a:t> - Now via social engineering: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332301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2624931"/>
            <a:ext cx="8915400" cy="30259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Normal request:</a:t>
            </a:r>
            <a:r>
              <a:rPr>
                <a:latin typeface="Courier New"/>
              </a:rPr>
              <a:t> POST http://bank.com/transfer.do HTTP/1.1 acct=BOB&amp;amount=100</a:t>
            </a:r>
          </a:p>
          <a:p>
            <a:r>
              <a:t> Vulnerable request and wait for the victim to submit:</a:t>
            </a:r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2721"/>
            <a:ext cx="9372600" cy="17739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you don't want to wait for the victim and send it automatically: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6624"/>
            <a:ext cx="9372600" cy="12527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Defense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Token Based Mitigation</a:t>
            </a:r>
          </a:p>
          <a:p>
            <a:pPr lvl="1"/>
            <a:r>
              <a:t> Synchronizer Token Pattern</a:t>
            </a:r>
          </a:p>
          <a:p>
            <a:pPr lvl="2"/>
            <a:r>
              <a:t> A state changing operation needs a secure random token</a:t>
            </a:r>
          </a:p>
          <a:p>
            <a:pPr lvl="2"/>
            <a:r>
              <a:t> Every session has a unique token</a:t>
            </a:r>
          </a:p>
          <a:p>
            <a:pPr lvl="1"/>
            <a:r>
              <a:t> Encryption based Token Pattern</a:t>
            </a:r>
          </a:p>
          <a:p>
            <a:pPr lvl="2"/>
            <a:r>
              <a:t> Instead of comparing tokens to validate an action uses cryptography</a:t>
            </a:r>
          </a:p>
          <a:p>
            <a:pPr lvl="2"/>
            <a:r>
              <a:t> For applications that don't maintain states at the server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Defense In Depth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Verifying origin with standard headers</a:t>
            </a:r>
          </a:p>
          <a:p>
            <a:r>
              <a:t> Double Submit Cookie</a:t>
            </a:r>
          </a:p>
          <a:p>
            <a:r>
              <a:t> Samesite Cookie Attribute</a:t>
            </a:r>
          </a:p>
          <a:p>
            <a:r>
              <a:t> Use of Custom Request Headers</a:t>
            </a:r>
          </a:p>
          <a:p>
            <a:r>
              <a:t> User Interaction Based CSRF Defense (CAPTCHA)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Methods Do Not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Using a secret cookie</a:t>
            </a:r>
          </a:p>
          <a:p>
            <a:r>
              <a:t> Only accepting POST requests</a:t>
            </a:r>
          </a:p>
          <a:p>
            <a:r>
              <a:t> Multi-Step Transactions</a:t>
            </a:r>
          </a:p>
          <a:p>
            <a:r>
              <a:t> URL Rewriting</a:t>
            </a:r>
          </a:p>
          <a:p>
            <a:r>
              <a:t> HTTPS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
Cross-Site Request Forgery
</a:t>
            </a:r>
            <a:r>
              <a:rPr b="1"/>
              <a:t>Database Vulnerabilities
</a:t>
            </a:r>
            <a:r>
              <a:t>Session Hijacking
Distributed Denial of Service (DDoS)
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Database Vulnerabilities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DBs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Most common databases:</a:t>
            </a:r>
          </a:p>
          <a:p>
            <a:pPr lvl="1"/>
            <a:r>
              <a:t> SQL</a:t>
            </a:r>
          </a:p>
          <a:p>
            <a:pPr lvl="1"/>
            <a:r>
              <a:t> NoSQL (MongoDB)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Executing malicious SQL instructions by exploiting query parameters</a:t>
            </a:r>
          </a:p>
          <a:p>
            <a:r>
              <a:t> A non-secure query with concatenation:</a:t>
            </a:r>
          </a:p>
          <a:p>
            <a:endParaRPr/>
          </a:p>
          <a:p>
            <a:r>
              <a:t> query gets the id from user and gives the address.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3931"/>
            <a:ext cx="9308592" cy="4389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rPr b="1"/>
              <a:t>Cross-Site Scripting (XSS)
</a:t>
            </a:r>
            <a:r>
              <a:t>Cross-Site Request Forgery
Database Vulnerabilities
Session Hijacking
Distributed Denial of Service (DDoS)
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Cross-Site Scripting (XSS)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Retrieving All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Normal user input: A number like 258</a:t>
            </a:r>
          </a:p>
          <a:p>
            <a:r>
              <a:rPr dirty="0"/>
              <a:t> Resulting query:</a:t>
            </a:r>
            <a:r>
              <a:rPr dirty="0">
                <a:latin typeface="Courier New"/>
              </a:rPr>
              <a:t> SELECT address FROM users WHERE id = 258</a:t>
            </a:r>
          </a:p>
          <a:p>
            <a:r>
              <a:rPr dirty="0"/>
              <a:t> Malicious attacker input:</a:t>
            </a:r>
          </a:p>
          <a:p>
            <a:r>
              <a:rPr dirty="0"/>
              <a:t> </a:t>
            </a:r>
          </a:p>
          <a:p>
            <a:endParaRPr dirty="0"/>
          </a:p>
          <a:p>
            <a:r>
              <a:rPr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dirty="0"/>
              <a:t>Resulting query:</a:t>
            </a:r>
          </a:p>
          <a:p>
            <a:r>
              <a:rPr dirty="0"/>
              <a:t> Gets a list of all database tables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9652"/>
            <a:ext cx="9372600" cy="1161288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" y="5653645"/>
            <a:ext cx="9372600" cy="152704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File To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Attacker input:</a:t>
            </a:r>
          </a:p>
          <a:p>
            <a:r>
              <a:rPr dirty="0">
                <a:latin typeface="Courier New"/>
              </a:rPr>
              <a:t> 1 UNION SELECT "&lt;h1&gt;some text&lt;/h1&gt;" INTO OUTFILE "/home/website/</a:t>
            </a:r>
            <a:r>
              <a:rPr dirty="0" err="1">
                <a:latin typeface="Courier New"/>
              </a:rPr>
              <a:t>public_html</a:t>
            </a:r>
            <a:endParaRPr dirty="0">
              <a:latin typeface="Courier New"/>
            </a:endParaRPr>
          </a:p>
          <a:p>
            <a:r>
              <a:rPr dirty="0"/>
              <a:t> Resulting query would be:</a:t>
            </a:r>
          </a:p>
          <a:p>
            <a:endParaRPr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dirty="0"/>
              <a:t>It works with the right permission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2929731"/>
            <a:ext cx="8915400" cy="25036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expected input is a number Input validation will work by not allowing strings as input</a:t>
            </a:r>
          </a:p>
          <a:p>
            <a:r>
              <a:t> If not Prepared Statements or Parameterized Queries instead of 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According to DB-Engines.com MongoDB is the most popular NoSQL database</a:t>
            </a:r>
          </a:p>
          <a:p>
            <a:r>
              <a:t> JavaScript can access directly to MongoDB server by the following operations:</a:t>
            </a:r>
          </a:p>
          <a:p>
            <a:pPr lvl="1"/>
            <a:r>
              <a:t> $Where</a:t>
            </a:r>
          </a:p>
          <a:p>
            <a:pPr lvl="1"/>
            <a:r>
              <a:t> mapReduce</a:t>
            </a:r>
          </a:p>
          <a:p>
            <a:pPr lvl="1"/>
            <a:r>
              <a:t> group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used where you need pass a string as query. example:</a:t>
            </a:r>
            <a:r>
              <a:rPr>
                <a:latin typeface="Courier New"/>
              </a:rPr>
              <a:t> $where: 'this.UserID = ' + req.query.id</a:t>
            </a:r>
          </a:p>
          <a:p>
            <a:r>
              <a:t> Returns the document whose id is the input</a:t>
            </a:r>
          </a:p>
          <a:p>
            <a:r>
              <a:t> Attacker types</a:t>
            </a:r>
            <a:r>
              <a:rPr>
                <a:latin typeface="Courier New"/>
              </a:rPr>
              <a:t> "0; return true"</a:t>
            </a:r>
            <a:r>
              <a:t> as input</a:t>
            </a:r>
          </a:p>
          <a:p>
            <a:r>
              <a:t> The equivalent SQL query would be :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78867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Validation</a:t>
            </a:r>
          </a:p>
          <a:p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481931"/>
            <a:ext cx="9372600" cy="5029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
Cross-Site Request Forgery
Database Vulnerabilities
</a:t>
            </a:r>
            <a:r>
              <a:rPr b="1"/>
              <a:t>Session Hijacking
</a:t>
            </a:r>
            <a:r>
              <a:t>Distributed Denial of Service (DDoS)
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Session Hijacking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Establishment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request is made by the client</a:t>
            </a:r>
          </a:p>
          <a:p>
            <a:r>
              <a:t> Along with a response, the server transmits an identifier</a:t>
            </a:r>
          </a:p>
          <a:p>
            <a:r>
              <a:t> The client reads and persists the identifier sent unchanged (is sent through cookies)</a:t>
            </a:r>
          </a:p>
          <a:p>
            <a:r>
              <a:t> The client sends the identifier read and persisted on step 3 as a request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Establishment,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server reads and validates the identifier</a:t>
            </a:r>
          </a:p>
          <a:p>
            <a:r>
              <a:t> Go to step 2</a:t>
            </a:r>
          </a:p>
          <a:p>
            <a:r>
              <a:t> Identifier is a key part of the process</a:t>
            </a:r>
          </a:p>
          <a:p>
            <a:r>
              <a:t> It must be created on a trusted system (server)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hij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914400"/>
            <a:ext cx="4608576" cy="57424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What is it?</a:t>
            </a:r>
          </a:p>
          <a:p>
            <a:pPr lvl="1"/>
            <a:r>
              <a:t> Code injection attack</a:t>
            </a:r>
          </a:p>
          <a:p>
            <a:pPr lvl="1"/>
            <a:r>
              <a:t> Enables attacker to execute malicious JavaScript in user's browser.</a:t>
            </a:r>
          </a:p>
          <a:p>
            <a:r>
              <a:t> How?</a:t>
            </a:r>
          </a:p>
          <a:p>
            <a:pPr lvl="1"/>
            <a:r>
              <a:t> By injecting a script into the page that the victim will download.</a:t>
            </a:r>
          </a:p>
          <a:p>
            <a:r>
              <a:t> Consequences:</a:t>
            </a:r>
          </a:p>
          <a:p>
            <a:pPr lvl="1"/>
            <a:r>
              <a:t> Cookie theft</a:t>
            </a:r>
          </a:p>
          <a:p>
            <a:pPr lvl="1"/>
            <a:r>
              <a:t> Keylogging</a:t>
            </a:r>
          </a:p>
          <a:p>
            <a:pPr lvl="1"/>
            <a:r>
              <a:t> Phishing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 protect identifier:</a:t>
            </a:r>
          </a:p>
          <a:p>
            <a:pPr lvl="1"/>
            <a:r>
              <a:t> Always use HTTPS.</a:t>
            </a:r>
          </a:p>
          <a:p>
            <a:pPr lvl="1"/>
            <a:r>
              <a:t> Try not to switch between HTTP and HTTPS.</a:t>
            </a:r>
          </a:p>
          <a:p>
            <a:pPr lvl="1"/>
            <a:r>
              <a:t> If you have to switch, deactivate the previous identifier and generate new one</a:t>
            </a:r>
          </a:p>
          <a:p>
            <a:pPr lvl="1"/>
            <a:r>
              <a:t> Per-request identifier is better than per-session identifier</a:t>
            </a:r>
          </a:p>
          <a:p>
            <a:pPr lvl="1"/>
            <a:r>
              <a:t> From all protected pages logout must be available</a:t>
            </a:r>
          </a:p>
          <a:p>
            <a:pPr lvl="1"/>
            <a:r>
              <a:t> Logout must terminate all sessions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
Cross-Site Request Forgery
Database Vulnerabilities
Session Hijacking
</a:t>
            </a:r>
            <a:r>
              <a:rPr b="1"/>
              <a:t>Distributed Denial of Service (DDoS)
</a:t>
            </a:r>
            <a:r>
              <a:t>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Distributed Denial of Service (DDoS)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Common attack</a:t>
            </a:r>
          </a:p>
          <a:p>
            <a:r>
              <a:t> Making many systems involved</a:t>
            </a:r>
          </a:p>
          <a:p>
            <a:r>
              <a:t> If not protected JavaScript would be a DDoS weapon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Malicious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372600" cy="236829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Malicious code,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Creates an image 100 times per second</a:t>
            </a:r>
          </a:p>
          <a:p>
            <a:r>
              <a:t> Each visitor of the website containing this code would be a participant to attack to the target_website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do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316736"/>
            <a:ext cx="8403336" cy="422452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Depends on how the attacker inserts the code into the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
Cross-Site Request Forgery
Database Vulnerabilities
Session Hijacking
Distributed Denial of Service (DDoS)
</a:t>
            </a:r>
            <a:r>
              <a:rPr b="1"/>
              <a:t>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Data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Right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 every user do what they really need not more</a:t>
            </a:r>
          </a:p>
          <a:p>
            <a:r>
              <a:t> Example in an online store:</a:t>
            </a:r>
          </a:p>
          <a:p>
            <a:pPr lvl="1"/>
            <a:r>
              <a:t> Salespersons should have read permission to view catalog</a:t>
            </a:r>
          </a:p>
          <a:p>
            <a:pPr lvl="1"/>
            <a:r>
              <a:t> Market users should have permission to check statistics</a:t>
            </a:r>
          </a:p>
          <a:p>
            <a:pPr lvl="1"/>
            <a:r>
              <a:t> Developers should have permission to modify pages and web application options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Deleting Sensitive Info When Not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Temp and cache files</a:t>
            </a:r>
          </a:p>
          <a:p>
            <a:r>
              <a:t> If you need it encrypt or move it to a protected area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x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" y="1188720"/>
            <a:ext cx="8668512" cy="491947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 not put comments like</a:t>
            </a:r>
            <a:r>
              <a:rPr>
                <a:latin typeface="Courier New"/>
              </a:rPr>
              <a:t> TODO</a:t>
            </a:r>
            <a:r>
              <a:t> list in source-code</a:t>
            </a:r>
          </a:p>
          <a:p>
            <a:r>
              <a:t> Do not comment credentials: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3931"/>
            <a:ext cx="8940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 not pass important information through HTTP GET because:</a:t>
            </a:r>
          </a:p>
          <a:p>
            <a:pPr lvl="1"/>
            <a:r>
              <a:t> If not using HTTPS data can be intercepted by</a:t>
            </a:r>
            <a:r>
              <a:rPr>
                <a:latin typeface="Courier New"/>
              </a:rPr>
              <a:t> Man In The Middle Attack</a:t>
            </a:r>
          </a:p>
          <a:p>
            <a:pPr lvl="1"/>
            <a:r>
              <a:t> User's information can be stored in browser's history including session IDs, pins and tokens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Disable cache control in pages containing sensitive information through setting header flags</a:t>
            </a:r>
          </a:p>
          <a:p>
            <a:r>
              <a:t> Example: in an</a:t>
            </a:r>
            <a:r>
              <a:rPr>
                <a:latin typeface="Courier New"/>
              </a:rPr>
              <a:t> express</a:t>
            </a:r>
            <a:r>
              <a:t> app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4790"/>
            <a:ext cx="8915400" cy="278828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and password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Encrypt every sensitive information</a:t>
            </a:r>
          </a:p>
          <a:p>
            <a:r>
              <a:t> Example of</a:t>
            </a:r>
            <a:r>
              <a:rPr>
                <a:latin typeface="Courier New"/>
              </a:rPr>
              <a:t> aes-256-cbc</a:t>
            </a:r>
            <a:r>
              <a:t> in Node.js using</a:t>
            </a:r>
            <a:r>
              <a:rPr>
                <a:latin typeface="Courier New"/>
              </a:rPr>
              <a:t> crypto</a:t>
            </a:r>
            <a:r>
              <a:t> module: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322030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912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Disable Unnecessary Apps and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 simple: Check if there is any unnecessary app or service and disable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Disable Autocomplete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en-US" dirty="0"/>
              <a:t>F</a:t>
            </a:r>
            <a:r>
              <a:rPr dirty="0"/>
              <a:t>or </a:t>
            </a:r>
            <a:r>
              <a:rPr lang="en-US" dirty="0"/>
              <a:t>the </a:t>
            </a:r>
            <a:r>
              <a:rPr dirty="0"/>
              <a:t>whole form:</a:t>
            </a:r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5496"/>
            <a:ext cx="937260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JavaScript security:</a:t>
            </a:r>
          </a:p>
          <a:p>
            <a:pPr lvl="1"/>
            <a:r>
              <a:t> Overview: We will run a URL attack</a:t>
            </a:r>
          </a:p>
          <a:p>
            <a:pPr lvl="1"/>
            <a:r>
              <a:t> Pre-requisites: Browser-Google Chrome</a:t>
            </a:r>
          </a:p>
          <a:p>
            <a:pPr lvl="1"/>
            <a:r>
              <a:t> Approximate time: 60 minutes</a:t>
            </a:r>
          </a:p>
          <a:p>
            <a:pPr lvl="1"/>
            <a:r>
              <a:t> Instructions: labs/javascript_security_labs/README.md</a:t>
            </a:r>
          </a:p>
          <a:p>
            <a:pPr lvl="1"/>
            <a:r>
              <a:t> https://github.com/elephantscale/secure-coding-labs/tree/main/javascript_security_labs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Following server-side script is used to display the last comment:</a:t>
            </a:r>
          </a:p>
          <a:p>
            <a:endParaRPr dirty="0"/>
          </a:p>
          <a:p>
            <a:endParaRPr dirty="0"/>
          </a:p>
          <a:p>
            <a:r>
              <a:rPr dirty="0"/>
              <a:t> Now attacker sends his script as comment "&lt;script&gt;...&lt;/script&gt;"</a:t>
            </a:r>
          </a:p>
          <a:p>
            <a:endParaRPr lang="en-US" dirty="0"/>
          </a:p>
          <a:p>
            <a:endParaRPr lang="en-US" dirty="0"/>
          </a:p>
          <a:p>
            <a:r>
              <a:rPr dirty="0"/>
              <a:t> Finally, user visits the page would get the response like this:</a:t>
            </a:r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091531"/>
            <a:ext cx="7973568" cy="173736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4064"/>
            <a:ext cx="5788152" cy="16184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Prevent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Web developers use two methods performing secure input handling</a:t>
            </a:r>
          </a:p>
          <a:p>
            <a:pPr lvl="1"/>
            <a:r>
              <a:t> Encoding: browser considers the malicious script as data, not code.</a:t>
            </a:r>
          </a:p>
          <a:p>
            <a:pPr lvl="1"/>
            <a:r>
              <a:t> Validation: filters the user input so that the browser just run the code without malicious commands.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Encoding user input on server-side: &amp;lt; instead of &lt; and &amp;gt; instead of &gt;</a:t>
            </a:r>
          </a:p>
          <a:p>
            <a:endParaRPr/>
          </a:p>
          <a:p>
            <a:endParaRPr/>
          </a:p>
          <a:p>
            <a:r>
              <a:t> Resulting HTML would be like this: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088"/>
            <a:ext cx="7479792" cy="1673352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1728"/>
            <a:ext cx="7479792" cy="1179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Allowing certain tags and elements</a:t>
            </a:r>
          </a:p>
          <a:p>
            <a:pPr lvl="1"/>
            <a:r>
              <a:rPr>
                <a:latin typeface="Courier New"/>
              </a:rPr>
              <a:t> &lt;em&gt; &lt;strong&gt;</a:t>
            </a:r>
            <a:r>
              <a:t> allowed</a:t>
            </a:r>
          </a:p>
          <a:p>
            <a:pPr lvl="1"/>
            <a:r>
              <a:rPr>
                <a:latin typeface="Courier New"/>
              </a:rPr>
              <a:t> &lt;script&gt;</a:t>
            </a:r>
            <a:r>
              <a:t> not allowed</a:t>
            </a:r>
          </a:p>
          <a:p>
            <a:r>
              <a:t> How?</a:t>
            </a:r>
          </a:p>
          <a:p>
            <a:pPr lvl="1"/>
            <a:r>
              <a:t> Classification strategy</a:t>
            </a:r>
          </a:p>
          <a:p>
            <a:pPr lvl="2"/>
            <a:r>
              <a:t> Blacklisting: High complexity, Updating is a problem</a:t>
            </a:r>
          </a:p>
          <a:p>
            <a:pPr lvl="2"/>
            <a:r>
              <a:t> Whitelisting: Simple, Easy updating so is much better</a:t>
            </a:r>
          </a:p>
          <a:p>
            <a:pPr lvl="1"/>
            <a:r>
              <a:t> Validation outcome</a:t>
            </a:r>
          </a:p>
          <a:p>
            <a:pPr lvl="2"/>
            <a:r>
              <a:t> Rejection: Simple implementation,</a:t>
            </a:r>
          </a:p>
          <a:p>
            <a:pPr lvl="2"/>
            <a:r>
              <a:t> Sanitisation: More useful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378297</TotalTime>
  <Words>2327</Words>
  <Application>Microsoft Macintosh PowerPoint</Application>
  <PresentationFormat>Custom</PresentationFormat>
  <Paragraphs>370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 Bold</vt:lpstr>
      <vt:lpstr>Arial</vt:lpstr>
      <vt:lpstr>Courier New</vt:lpstr>
      <vt:lpstr>Garamond</vt:lpstr>
      <vt:lpstr>Monotype Sorts</vt:lpstr>
      <vt:lpstr>Times New Roman</vt:lpstr>
      <vt:lpstr>Verdana</vt:lpstr>
      <vt:lpstr>Wingdings</vt:lpstr>
      <vt:lpstr>LPc_New</vt:lpstr>
      <vt:lpstr>Introduction to JavaScript Security</vt:lpstr>
      <vt:lpstr>What We Will Cover</vt:lpstr>
      <vt:lpstr>Cross-Site Scripting (XSS)</vt:lpstr>
      <vt:lpstr>What Is It?</vt:lpstr>
      <vt:lpstr>Mechanism</vt:lpstr>
      <vt:lpstr>Example</vt:lpstr>
      <vt:lpstr>How To Prevent</vt:lpstr>
      <vt:lpstr>Encoding</vt:lpstr>
      <vt:lpstr>Validation</vt:lpstr>
      <vt:lpstr>Which Method To Use?</vt:lpstr>
      <vt:lpstr>CSP</vt:lpstr>
      <vt:lpstr>CSP Example</vt:lpstr>
      <vt:lpstr>Lab</vt:lpstr>
      <vt:lpstr>Cross-Site Request Forgery</vt:lpstr>
      <vt:lpstr>Synonyms</vt:lpstr>
      <vt:lpstr>How?</vt:lpstr>
      <vt:lpstr>Examples:</vt:lpstr>
      <vt:lpstr>Mechanism</vt:lpstr>
      <vt:lpstr>Scenarios</vt:lpstr>
      <vt:lpstr>GET</vt:lpstr>
      <vt:lpstr>Get: cont'd</vt:lpstr>
      <vt:lpstr>POST</vt:lpstr>
      <vt:lpstr>POST, cont'd</vt:lpstr>
      <vt:lpstr>Primary Defense Techniques</vt:lpstr>
      <vt:lpstr>Defense In Depth Techniques</vt:lpstr>
      <vt:lpstr>What Methods Do Not Work?</vt:lpstr>
      <vt:lpstr>Database Vulnerabilities</vt:lpstr>
      <vt:lpstr>Common DBs</vt:lpstr>
      <vt:lpstr>SQL Injection</vt:lpstr>
      <vt:lpstr>Retrieving All Database Tables</vt:lpstr>
      <vt:lpstr>Writing File To Disk</vt:lpstr>
      <vt:lpstr>Solution</vt:lpstr>
      <vt:lpstr>NoSQL Injection</vt:lpstr>
      <vt:lpstr>Where</vt:lpstr>
      <vt:lpstr>Solution</vt:lpstr>
      <vt:lpstr>Session Hijacking</vt:lpstr>
      <vt:lpstr>Session Establishment</vt:lpstr>
      <vt:lpstr>Session Establishment, cont'd</vt:lpstr>
      <vt:lpstr>How?</vt:lpstr>
      <vt:lpstr>Protect Identifier</vt:lpstr>
      <vt:lpstr>Distributed Denial of Service (DDoS)</vt:lpstr>
      <vt:lpstr>What Is It?</vt:lpstr>
      <vt:lpstr>Sample Malicious Code</vt:lpstr>
      <vt:lpstr>Sample Malicious code, cont'd</vt:lpstr>
      <vt:lpstr>Mechanism</vt:lpstr>
      <vt:lpstr>Solution</vt:lpstr>
      <vt:lpstr>Data Protection</vt:lpstr>
      <vt:lpstr>Right Privileges</vt:lpstr>
      <vt:lpstr>Deleting Sensitive Info When Not Needed</vt:lpstr>
      <vt:lpstr>Comments</vt:lpstr>
      <vt:lpstr>URL</vt:lpstr>
      <vt:lpstr>Cache</vt:lpstr>
      <vt:lpstr>encryption and password hash</vt:lpstr>
      <vt:lpstr>Example</vt:lpstr>
      <vt:lpstr>Output</vt:lpstr>
      <vt:lpstr>Disable Unnecessary Apps and Services</vt:lpstr>
      <vt:lpstr>Disable Autocomplete</vt:lpstr>
      <vt:lpstr>Lab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4138</cp:revision>
  <cp:lastPrinted>2010-01-03T02:41:41Z</cp:lastPrinted>
  <dcterms:created xsi:type="dcterms:W3CDTF">2010-07-13T15:22:01Z</dcterms:created>
  <dcterms:modified xsi:type="dcterms:W3CDTF">2021-09-03T16:33:18Z</dcterms:modified>
</cp:coreProperties>
</file>