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6"/>
  </p:notesMasterIdLst>
  <p:handoutMasterIdLst>
    <p:handoutMasterId r:id="rId63"/>
  </p:handoutMasterIdLst>
  <p:sldIdLst>
    <p:sldId id="256" r:id="rId3"/>
    <p:sldId id="257" r:id="rId4"/>
    <p:sldId id="258" r:id="rId5"/>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96" r:id="rId21"/>
    <p:sldId id="297" r:id="rId22"/>
    <p:sldId id="298" r:id="rId23"/>
    <p:sldId id="299" r:id="rId24"/>
    <p:sldId id="300" r:id="rId25"/>
    <p:sldId id="301" r:id="rId26"/>
    <p:sldId id="302" r:id="rId27"/>
    <p:sldId id="303" r:id="rId28"/>
    <p:sldId id="304" r:id="rId29"/>
    <p:sldId id="305" r:id="rId30"/>
    <p:sldId id="306" r:id="rId31"/>
    <p:sldId id="307" r:id="rId32"/>
    <p:sldId id="308" r:id="rId33"/>
    <p:sldId id="309" r:id="rId34"/>
    <p:sldId id="310" r:id="rId35"/>
    <p:sldId id="311" r:id="rId36"/>
    <p:sldId id="312" r:id="rId37"/>
    <p:sldId id="313" r:id="rId38"/>
    <p:sldId id="314" r:id="rId39"/>
    <p:sldId id="315" r:id="rId40"/>
    <p:sldId id="274" r:id="rId41"/>
    <p:sldId id="275" r:id="rId42"/>
    <p:sldId id="276" r:id="rId43"/>
    <p:sldId id="277" r:id="rId44"/>
    <p:sldId id="278" r:id="rId45"/>
    <p:sldId id="279" r:id="rId46"/>
    <p:sldId id="280" r:id="rId47"/>
    <p:sldId id="281" r:id="rId48"/>
    <p:sldId id="282" r:id="rId49"/>
    <p:sldId id="283" r:id="rId50"/>
    <p:sldId id="284" r:id="rId51"/>
    <p:sldId id="285" r:id="rId52"/>
    <p:sldId id="286" r:id="rId53"/>
    <p:sldId id="287" r:id="rId54"/>
    <p:sldId id="288" r:id="rId55"/>
    <p:sldId id="289" r:id="rId56"/>
    <p:sldId id="290" r:id="rId57"/>
    <p:sldId id="291" r:id="rId58"/>
    <p:sldId id="292" r:id="rId59"/>
    <p:sldId id="293" r:id="rId60"/>
    <p:sldId id="294" r:id="rId61"/>
    <p:sldId id="295" r:id="rId62"/>
  </p:sldIdLst>
  <p:sldSz cx="9372600" cy="8297545"/>
  <p:notesSz cx="7315200" cy="9601200"/>
  <p:defaultTextStyle>
    <a:defPPr>
      <a:defRPr lang="en-US"/>
    </a:defPPr>
    <a:lvl1pPr algn="l" rtl="0" fontAlgn="base">
      <a:spcBef>
        <a:spcPct val="0"/>
      </a:spcBef>
      <a:spcAft>
        <a:spcPct val="0"/>
      </a:spcAft>
      <a:defRPr sz="1000" kern="1200">
        <a:solidFill>
          <a:schemeClr val="tx1"/>
        </a:solidFill>
        <a:latin typeface="Garamond" pitchFamily="18" charset="0"/>
        <a:ea typeface="MS PGothic"/>
        <a:cs typeface="MS PGothic"/>
      </a:defRPr>
    </a:lvl1pPr>
    <a:lvl2pPr marL="457200" algn="l" rtl="0" fontAlgn="base">
      <a:spcBef>
        <a:spcPct val="0"/>
      </a:spcBef>
      <a:spcAft>
        <a:spcPct val="0"/>
      </a:spcAft>
      <a:defRPr sz="1000" kern="1200">
        <a:solidFill>
          <a:schemeClr val="tx1"/>
        </a:solidFill>
        <a:latin typeface="Garamond" pitchFamily="18" charset="0"/>
        <a:ea typeface="MS PGothic"/>
        <a:cs typeface="MS PGothic"/>
      </a:defRPr>
    </a:lvl2pPr>
    <a:lvl3pPr marL="914400" algn="l" rtl="0" fontAlgn="base">
      <a:spcBef>
        <a:spcPct val="0"/>
      </a:spcBef>
      <a:spcAft>
        <a:spcPct val="0"/>
      </a:spcAft>
      <a:defRPr sz="1000" kern="1200">
        <a:solidFill>
          <a:schemeClr val="tx1"/>
        </a:solidFill>
        <a:latin typeface="Garamond" pitchFamily="18" charset="0"/>
        <a:ea typeface="MS PGothic"/>
        <a:cs typeface="MS PGothic"/>
      </a:defRPr>
    </a:lvl3pPr>
    <a:lvl4pPr marL="1371600" algn="l" rtl="0" fontAlgn="base">
      <a:spcBef>
        <a:spcPct val="0"/>
      </a:spcBef>
      <a:spcAft>
        <a:spcPct val="0"/>
      </a:spcAft>
      <a:defRPr sz="1000" kern="1200">
        <a:solidFill>
          <a:schemeClr val="tx1"/>
        </a:solidFill>
        <a:latin typeface="Garamond" pitchFamily="18" charset="0"/>
        <a:ea typeface="MS PGothic"/>
        <a:cs typeface="MS PGothic"/>
      </a:defRPr>
    </a:lvl4pPr>
    <a:lvl5pPr marL="1828800" algn="l" rtl="0" fontAlgn="base">
      <a:spcBef>
        <a:spcPct val="0"/>
      </a:spcBef>
      <a:spcAft>
        <a:spcPct val="0"/>
      </a:spcAft>
      <a:defRPr sz="1000" kern="1200">
        <a:solidFill>
          <a:schemeClr val="tx1"/>
        </a:solidFill>
        <a:latin typeface="Garamond" pitchFamily="18" charset="0"/>
        <a:ea typeface="MS PGothic"/>
        <a:cs typeface="MS PGothic"/>
      </a:defRPr>
    </a:lvl5pPr>
    <a:lvl6pPr marL="2286000" algn="l" defTabSz="914400" rtl="0" eaLnBrk="1" latinLnBrk="0" hangingPunct="1">
      <a:defRPr sz="1000" kern="1200">
        <a:solidFill>
          <a:schemeClr val="tx1"/>
        </a:solidFill>
        <a:latin typeface="Garamond" pitchFamily="18" charset="0"/>
        <a:ea typeface="MS PGothic"/>
        <a:cs typeface="MS PGothic"/>
      </a:defRPr>
    </a:lvl6pPr>
    <a:lvl7pPr marL="2743200" algn="l" defTabSz="914400" rtl="0" eaLnBrk="1" latinLnBrk="0" hangingPunct="1">
      <a:defRPr sz="1000" kern="1200">
        <a:solidFill>
          <a:schemeClr val="tx1"/>
        </a:solidFill>
        <a:latin typeface="Garamond" pitchFamily="18" charset="0"/>
        <a:ea typeface="MS PGothic"/>
        <a:cs typeface="MS PGothic"/>
      </a:defRPr>
    </a:lvl7pPr>
    <a:lvl8pPr marL="3200400" algn="l" defTabSz="914400" rtl="0" eaLnBrk="1" latinLnBrk="0" hangingPunct="1">
      <a:defRPr sz="1000" kern="1200">
        <a:solidFill>
          <a:schemeClr val="tx1"/>
        </a:solidFill>
        <a:latin typeface="Garamond" pitchFamily="18" charset="0"/>
        <a:ea typeface="MS PGothic"/>
        <a:cs typeface="MS PGothic"/>
      </a:defRPr>
    </a:lvl8pPr>
    <a:lvl9pPr marL="3657600" algn="l" defTabSz="914400" rtl="0" eaLnBrk="1" latinLnBrk="0" hangingPunct="1">
      <a:defRPr sz="1000" kern="1200">
        <a:solidFill>
          <a:schemeClr val="tx1"/>
        </a:solidFill>
        <a:latin typeface="Garamond" pitchFamily="18" charset="0"/>
        <a:ea typeface="MS PGothic"/>
        <a:cs typeface="MS PGothic"/>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y Conlee" initials="MC" lastIdx="1" clrIdx="0"/>
  <p:cmAuthor id="2" name="Mark Kerzner" initials="MK" lastIdx="6" clrIdx="1"/>
  <p:cmAuthor id="3" name="Mary Beth Conlee" initials="MBC" lastIdx="7" clrIdx="2"/>
  <p:cmAuthor id="4" name="Michelle" initials="M" lastIdx="5" clrIdx="3"/>
  <p:cmAuthor id="5" name="Tricia Murphy" initials="TM" lastIdx="4" clrIdx="4"/>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1A1A"/>
    <a:srgbClr val="D6B8EB"/>
    <a:srgbClr val="A77EC7"/>
    <a:srgbClr val="B59BC7"/>
    <a:srgbClr val="C7AAD9"/>
    <a:srgbClr val="C89EDF"/>
    <a:srgbClr val="BD83DF"/>
    <a:srgbClr val="CB89DF"/>
    <a:srgbClr val="CA87D1"/>
    <a:srgbClr val="CF86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969" autoAdjust="0"/>
    <p:restoredTop sz="86012" autoAdjust="0"/>
  </p:normalViewPr>
  <p:slideViewPr>
    <p:cSldViewPr>
      <p:cViewPr varScale="1">
        <p:scale>
          <a:sx n="82" d="100"/>
          <a:sy n="82" d="100"/>
        </p:scale>
        <p:origin x="2920" y="176"/>
      </p:cViewPr>
      <p:guideLst>
        <p:guide orient="horz" pos="2614"/>
        <p:guide pos="295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85" d="100"/>
        <a:sy n="85" d="100"/>
      </p:scale>
      <p:origin x="0" y="0"/>
    </p:cViewPr>
  </p:sorterViewPr>
  <p:notesViewPr>
    <p:cSldViewPr>
      <p:cViewPr>
        <p:scale>
          <a:sx n="80" d="100"/>
          <a:sy n="80" d="100"/>
        </p:scale>
        <p:origin x="3296" y="-56"/>
      </p:cViewPr>
      <p:guideLst>
        <p:guide orient="horz" pos="3024"/>
        <p:guide pos="2308"/>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7" Type="http://schemas.openxmlformats.org/officeDocument/2006/relationships/commentAuthors" Target="commentAuthors.xml"/><Relationship Id="rId66" Type="http://schemas.openxmlformats.org/officeDocument/2006/relationships/tableStyles" Target="tableStyles.xml"/><Relationship Id="rId65" Type="http://schemas.openxmlformats.org/officeDocument/2006/relationships/viewProps" Target="viewProps.xml"/><Relationship Id="rId64" Type="http://schemas.openxmlformats.org/officeDocument/2006/relationships/presProps" Target="presProps.xml"/><Relationship Id="rId63" Type="http://schemas.openxmlformats.org/officeDocument/2006/relationships/handoutMaster" Target="handoutMasters/handoutMaster1.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notesMaster" Target="notesMasters/notesMaster1.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4"/>
          <p:cNvSpPr>
            <a:spLocks noGrp="true" noChangeArrowheads="true"/>
          </p:cNvSpPr>
          <p:nvPr>
            <p:ph type="ftr" sz="quarter" idx="2"/>
          </p:nvPr>
        </p:nvSpPr>
        <p:spPr bwMode="auto">
          <a:xfrm>
            <a:off x="0" y="9123363"/>
            <a:ext cx="3170238" cy="477837"/>
          </a:xfrm>
          <a:prstGeom prst="rect">
            <a:avLst/>
          </a:prstGeom>
          <a:noFill/>
          <a:ln w="9525">
            <a:noFill/>
            <a:miter lim="800000"/>
          </a:ln>
        </p:spPr>
        <p:txBody>
          <a:bodyPr vert="horz" wrap="square" lIns="96603" tIns="48303" rIns="96603" bIns="48303" numCol="1" anchor="b" anchorCtr="false" compatLnSpc="true"/>
          <a:lstStyle>
            <a:lvl1pPr defTabSz="965200">
              <a:defRPr sz="1200">
                <a:latin typeface="Times New Roman" panose="02020603050405020304" charset="0"/>
              </a:defRPr>
            </a:lvl1pPr>
          </a:lstStyle>
          <a:p>
            <a:pPr>
              <a:defRPr/>
            </a:pPr>
            <a:r>
              <a:rPr lang="en-US" dirty="0"/>
              <a:t>Copyright © 2017 Elephant Scale. All rights reserved.</a:t>
            </a:r>
            <a:endParaRPr lang="en-US" dirty="0"/>
          </a:p>
        </p:txBody>
      </p:sp>
      <p:sp>
        <p:nvSpPr>
          <p:cNvPr id="1029" name="Rectangle 5"/>
          <p:cNvSpPr>
            <a:spLocks noGrp="true" noChangeArrowheads="true"/>
          </p:cNvSpPr>
          <p:nvPr>
            <p:ph type="sldNum" sz="quarter" idx="3"/>
          </p:nvPr>
        </p:nvSpPr>
        <p:spPr bwMode="auto">
          <a:xfrm>
            <a:off x="4144963" y="9123363"/>
            <a:ext cx="3170237" cy="477837"/>
          </a:xfrm>
          <a:prstGeom prst="rect">
            <a:avLst/>
          </a:prstGeom>
          <a:noFill/>
          <a:ln w="9525">
            <a:noFill/>
            <a:miter lim="800000"/>
          </a:ln>
        </p:spPr>
        <p:txBody>
          <a:bodyPr vert="horz" wrap="square" lIns="96603" tIns="48303" rIns="96603" bIns="48303" numCol="1" anchor="b" anchorCtr="false" compatLnSpc="true"/>
          <a:lstStyle>
            <a:lvl1pPr algn="r" defTabSz="965200">
              <a:defRPr sz="1200">
                <a:latin typeface="Times New Roman" panose="02020603050405020304" charset="0"/>
              </a:defRPr>
            </a:lvl1pPr>
          </a:lstStyle>
          <a:p>
            <a:pPr>
              <a:defRPr/>
            </a:pPr>
            <a:fld id="{97E62689-8C7D-4291-A094-4E689FEC4C3B}" type="slidenum">
              <a:rPr lang="en-US"/>
            </a:fld>
            <a:endParaRPr lang="en-US" dirty="0"/>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4"/>
          <p:cNvSpPr>
            <a:spLocks noGrp="true" noRot="true" noChangeAspect="true" noChangeArrowheads="true" noTextEdit="true"/>
          </p:cNvSpPr>
          <p:nvPr>
            <p:ph type="sldImg" idx="2"/>
          </p:nvPr>
        </p:nvSpPr>
        <p:spPr bwMode="auto">
          <a:xfrm>
            <a:off x="968375" y="473075"/>
            <a:ext cx="5365750" cy="4751388"/>
          </a:xfrm>
          <a:prstGeom prst="rect">
            <a:avLst/>
          </a:prstGeom>
          <a:noFill/>
          <a:ln w="12700">
            <a:solidFill>
              <a:srgbClr val="000000"/>
            </a:solidFill>
            <a:miter lim="800000"/>
          </a:ln>
        </p:spPr>
      </p:sp>
      <p:sp>
        <p:nvSpPr>
          <p:cNvPr id="438280" name="Rectangle 8"/>
          <p:cNvSpPr>
            <a:spLocks noGrp="true" noChangeArrowheads="true"/>
          </p:cNvSpPr>
          <p:nvPr>
            <p:ph type="ftr" sz="quarter" idx="4"/>
          </p:nvPr>
        </p:nvSpPr>
        <p:spPr bwMode="auto">
          <a:xfrm>
            <a:off x="1365250" y="9388475"/>
            <a:ext cx="4578350" cy="173038"/>
          </a:xfrm>
          <a:prstGeom prst="rect">
            <a:avLst/>
          </a:prstGeom>
          <a:noFill/>
          <a:ln w="9525">
            <a:noFill/>
            <a:miter lim="800000"/>
          </a:ln>
          <a:effectLst/>
        </p:spPr>
        <p:txBody>
          <a:bodyPr vert="horz" wrap="square" lIns="0" tIns="0" rIns="0" bIns="0" numCol="1" anchor="b" anchorCtr="true" compatLnSpc="true"/>
          <a:lstStyle>
            <a:lvl1pPr algn="ctr" defTabSz="965200" eaLnBrk="0" hangingPunct="0">
              <a:defRPr sz="900">
                <a:latin typeface="Arial" panose="020B0604020202020204" pitchFamily="34" charset="0"/>
              </a:defRPr>
            </a:lvl1pPr>
          </a:lstStyle>
          <a:p>
            <a:pPr>
              <a:defRPr/>
            </a:pPr>
            <a:r>
              <a:rPr lang="en-US" dirty="0"/>
              <a:t>Copyright © 2017 Elephant Scale. All rights reserved.</a:t>
            </a:r>
            <a:endParaRPr lang="en-US" dirty="0"/>
          </a:p>
        </p:txBody>
      </p:sp>
      <p:sp>
        <p:nvSpPr>
          <p:cNvPr id="438281" name="Rectangle 9"/>
          <p:cNvSpPr>
            <a:spLocks noGrp="true" noChangeArrowheads="true"/>
          </p:cNvSpPr>
          <p:nvPr>
            <p:ph type="sldNum" sz="quarter" idx="5"/>
          </p:nvPr>
        </p:nvSpPr>
        <p:spPr bwMode="auto">
          <a:xfrm>
            <a:off x="6400800" y="9388475"/>
            <a:ext cx="554038" cy="173038"/>
          </a:xfrm>
          <a:prstGeom prst="rect">
            <a:avLst/>
          </a:prstGeom>
          <a:noFill/>
          <a:ln w="9525">
            <a:noFill/>
            <a:miter lim="800000"/>
          </a:ln>
          <a:effectLst/>
        </p:spPr>
        <p:txBody>
          <a:bodyPr vert="horz" wrap="square" lIns="0" tIns="0" rIns="0" bIns="0" numCol="1" anchor="b" anchorCtr="false" compatLnSpc="true"/>
          <a:lstStyle>
            <a:lvl1pPr algn="r" defTabSz="965200" eaLnBrk="0" hangingPunct="0">
              <a:defRPr b="1">
                <a:latin typeface="Arial" panose="020B0604020202020204" pitchFamily="34" charset="0"/>
              </a:defRPr>
            </a:lvl1pPr>
          </a:lstStyle>
          <a:p>
            <a:pPr>
              <a:defRPr/>
            </a:pPr>
            <a:fld id="{EFAADD5D-AF76-45EE-AA5F-6DAC73BF167A}" type="slidenum">
              <a:rPr lang="en-US"/>
            </a:fld>
            <a:endParaRPr lang="en-US" dirty="0"/>
          </a:p>
        </p:txBody>
      </p:sp>
      <p:sp>
        <p:nvSpPr>
          <p:cNvPr id="438306" name="Text Box 34"/>
          <p:cNvSpPr txBox="true">
            <a:spLocks noChangeArrowheads="true"/>
          </p:cNvSpPr>
          <p:nvPr/>
        </p:nvSpPr>
        <p:spPr bwMode="auto">
          <a:xfrm>
            <a:off x="271463" y="5176838"/>
            <a:ext cx="617537" cy="254000"/>
          </a:xfrm>
          <a:prstGeom prst="rect">
            <a:avLst/>
          </a:prstGeom>
          <a:noFill/>
          <a:ln w="9525">
            <a:noFill/>
            <a:miter lim="800000"/>
          </a:ln>
        </p:spPr>
        <p:txBody>
          <a:bodyPr wrap="none" lIns="96386" tIns="48194" rIns="96386" bIns="48194"/>
          <a:lstStyle/>
          <a:p>
            <a:pPr defTabSz="960755">
              <a:defRPr/>
            </a:pPr>
            <a:r>
              <a:rPr lang="en-US" sz="1200" b="1" u="sng" dirty="0">
                <a:latin typeface="Times New Roman" panose="02020603050405020304" charset="0"/>
                <a:cs typeface="Times New Roman" panose="02020603050405020304" charset="0"/>
              </a:rPr>
              <a:t>Notes:</a:t>
            </a:r>
            <a:endParaRPr lang="en-US" sz="1200" b="1" u="sng" dirty="0">
              <a:latin typeface="Times New Roman" panose="02020603050405020304" charset="0"/>
              <a:cs typeface="Times New Roman" panose="02020603050405020304" charset="0"/>
            </a:endParaRPr>
          </a:p>
        </p:txBody>
      </p:sp>
      <p:sp>
        <p:nvSpPr>
          <p:cNvPr id="438309" name="Rectangle 37"/>
          <p:cNvSpPr>
            <a:spLocks noGrp="true" noChangeArrowheads="true"/>
          </p:cNvSpPr>
          <p:nvPr>
            <p:ph type="body" sz="quarter" idx="3"/>
          </p:nvPr>
        </p:nvSpPr>
        <p:spPr bwMode="gray">
          <a:xfrm>
            <a:off x="322263" y="5462588"/>
            <a:ext cx="6607175" cy="3751262"/>
          </a:xfrm>
          <a:prstGeom prst="rect">
            <a:avLst/>
          </a:prstGeom>
          <a:noFill/>
          <a:ln w="9525">
            <a:noFill/>
            <a:miter lim="800000"/>
          </a:ln>
        </p:spPr>
        <p:txBody>
          <a:bodyPr vert="horz" wrap="square" lIns="91537" tIns="45768" rIns="91537" bIns="45768" numCol="1" anchor="t" anchorCtr="false" compatLnSpc="true"/>
          <a:lstStyle/>
          <a:p>
            <a:pPr lvl="0"/>
            <a:endParaRPr lang="en-US" noProof="0" dirty="0"/>
          </a:p>
        </p:txBody>
      </p:sp>
      <p:sp>
        <p:nvSpPr>
          <p:cNvPr id="438317" name="Line 45"/>
          <p:cNvSpPr>
            <a:spLocks noChangeShapeType="true"/>
          </p:cNvSpPr>
          <p:nvPr/>
        </p:nvSpPr>
        <p:spPr bwMode="auto">
          <a:xfrm>
            <a:off x="322263" y="9324975"/>
            <a:ext cx="6653212" cy="0"/>
          </a:xfrm>
          <a:prstGeom prst="line">
            <a:avLst/>
          </a:prstGeom>
          <a:noFill/>
          <a:ln w="12700">
            <a:solidFill>
              <a:srgbClr val="000000"/>
            </a:solidFill>
            <a:round/>
          </a:ln>
          <a:effectLst/>
        </p:spPr>
        <p:txBody>
          <a:bodyPr/>
          <a:lstStyle/>
          <a:p>
            <a:pPr algn="ctr">
              <a:spcBef>
                <a:spcPct val="30000"/>
              </a:spcBef>
              <a:defRPr/>
            </a:pPr>
            <a:endParaRPr lang="en-US" dirty="0">
              <a:latin typeface="Garamond" pitchFamily="18" charset="0"/>
              <a:ea typeface="+mn-ea"/>
              <a:cs typeface="+mn-cs"/>
            </a:endParaRPr>
          </a:p>
        </p:txBody>
      </p:sp>
    </p:spTree>
  </p:cSld>
  <p:clrMap bg1="lt1" tx1="dk1" bg2="lt2" tx2="dk2" accent1="accent1" accent2="accent2" accent3="accent3" accent4="accent4" accent5="accent5" accent6="accent6" hlink="hlink" folHlink="folHlink"/>
  <p:hf dt="0"/>
  <p:notesStyle>
    <a:lvl1pPr marL="0" indent="0" algn="l" rtl="0" eaLnBrk="0" fontAlgn="base" hangingPunct="0">
      <a:spcBef>
        <a:spcPct val="30000"/>
      </a:spcBef>
      <a:spcAft>
        <a:spcPct val="0"/>
      </a:spcAft>
      <a:buSzPct val="65000"/>
      <a:buFont typeface="Wingdings" panose="05000000000000000000" pitchFamily="2" charset="2"/>
      <a:buNone/>
      <a:defRPr sz="1200" kern="1200">
        <a:solidFill>
          <a:schemeClr val="tx1"/>
        </a:solidFill>
        <a:latin typeface="Times New Roman" panose="02020603050405020304" charset="0"/>
        <a:ea typeface="MS PGothic" pitchFamily="-110" charset="-128"/>
        <a:cs typeface="MS PGothic" pitchFamily="-110" charset="-128"/>
      </a:defRPr>
    </a:lvl1pPr>
    <a:lvl2pPr marL="282575" indent="0" algn="l" rtl="0" eaLnBrk="0" fontAlgn="base" hangingPunct="0">
      <a:spcBef>
        <a:spcPct val="30000"/>
      </a:spcBef>
      <a:spcAft>
        <a:spcPct val="0"/>
      </a:spcAft>
      <a:buNone/>
      <a:defRPr sz="1200" kern="1200">
        <a:solidFill>
          <a:schemeClr val="tx1"/>
        </a:solidFill>
        <a:latin typeface="Times New Roman" panose="02020603050405020304" charset="0"/>
        <a:ea typeface="MS PGothic" pitchFamily="-110" charset="-128"/>
        <a:cs typeface="MS PGothic"/>
      </a:defRPr>
    </a:lvl2pPr>
    <a:lvl3pPr marL="744855" indent="-173355" algn="l" rtl="0" eaLnBrk="0" fontAlgn="base" hangingPunct="0">
      <a:spcBef>
        <a:spcPct val="30000"/>
      </a:spcBef>
      <a:spcAft>
        <a:spcPct val="0"/>
      </a:spcAft>
      <a:buChar char="•"/>
      <a:defRPr sz="1200" kern="1200">
        <a:solidFill>
          <a:schemeClr val="tx1"/>
        </a:solidFill>
        <a:latin typeface="Times New Roman" panose="02020603050405020304" charset="0"/>
        <a:ea typeface="MS PGothic" pitchFamily="-110" charset="-128"/>
        <a:cs typeface="MS PGothic"/>
      </a:defRPr>
    </a:lvl3pPr>
    <a:lvl4pPr marL="1600200" indent="-228600" algn="l" rtl="0" eaLnBrk="0" fontAlgn="base" hangingPunct="0">
      <a:spcBef>
        <a:spcPct val="30000"/>
      </a:spcBef>
      <a:spcAft>
        <a:spcPct val="0"/>
      </a:spcAft>
      <a:defRPr sz="1200" kern="1200">
        <a:solidFill>
          <a:schemeClr val="tx1"/>
        </a:solidFill>
        <a:latin typeface="Times New Roman" panose="02020603050405020304" charset="0"/>
        <a:ea typeface="MS PGothic" pitchFamily="-110" charset="-128"/>
        <a:cs typeface="MS PGothic"/>
      </a:defRPr>
    </a:lvl4pPr>
    <a:lvl5pPr marL="2057400" indent="-228600" algn="l" rtl="0" eaLnBrk="0" fontAlgn="base" hangingPunct="0">
      <a:spcBef>
        <a:spcPct val="30000"/>
      </a:spcBef>
      <a:spcAft>
        <a:spcPct val="0"/>
      </a:spcAft>
      <a:defRPr sz="1200" kern="1200">
        <a:solidFill>
          <a:schemeClr val="tx1"/>
        </a:solidFill>
        <a:latin typeface="Times New Roman" panose="02020603050405020304" charset="0"/>
        <a:ea typeface="MS PGothic" pitchFamily="-110" charset="-128"/>
        <a:cs typeface="MS PGothic"/>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A - login B - Show balance C - Wire transfers D - Foreign exchange</a:t>
            </a:r>
          </a:p>
          <a:p>
            <a:r>
              <a:t> A bug causes a rebuild and redeploy</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How do we assert identity?</a:t>
            </a:r>
          </a:p>
          <a:p>
            <a:r>
              <a:t> How do we know A is A and B is B</a:t>
            </a:r>
          </a:p>
          <a:p>
            <a:r>
              <a:t> Issue TLS certs to authenticate A and B</a:t>
            </a:r>
          </a:p>
          <a:p>
            <a:r>
              <a:t> This is better than IP that gives now guarantees</a:t>
            </a:r>
          </a:p>
          <a:p>
            <a:r>
              <a:t> But how do we enforce this?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This translates into a set of proxies</a:t>
            </a:r>
          </a:p>
          <a:p>
            <a:r>
              <a:t> A talks to proxy transparently, unaware than anything has changes</a:t>
            </a:r>
          </a:p>
          <a:p>
            <a:r>
              <a:t> The proxies are using certificate authority: A will verify that it is talking to B and B will verify that it is talking to A</a:t>
            </a:r>
          </a:p>
          <a:p>
            <a:r>
              <a:t> Second advantage of using Mutual TLS is that now you have established an ecrypted channel between them</a:t>
            </a:r>
          </a:p>
          <a:p>
            <a:r>
              <a:t> This is getting more important in light of such regulations ad GDPR</a:t>
            </a:r>
          </a:p>
          <a:p>
            <a:r>
              <a:t> We cannot trust traffic withing our own network. The data is now encrypted both at rest and in transit</a:t>
            </a:r>
          </a:p>
          <a:p>
            <a:r>
              <a:t> A can talk to be and vice versa, but should A be talking tobe at all? This goes back to the service graph and asks if A is allowed to talk to B</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A can talk to be and vice versa, but should A be talking tobe at all? This goes back to the service graph and asks if A is allowed to talk to B</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We improved the programmer's efficiency</a:t>
            </a:r>
          </a:p>
          <a:p>
            <a:r>
              <a:t> But we got three operational problems</a:t>
            </a:r>
          </a:p>
          <a:p>
            <a:r>
              <a:t> Together they are called Service Mesh - and that is was Consul is set up to address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Instructor Notes:</a:t>
            </a:r>
          </a:p>
          <a:p>
            <a:r>
              <a:t> Participant Notes:</a:t>
            </a:r>
          </a:p>
          <a:p>
            <a:r>
              <a:t> Monolithic services are what we're trying to move away from.  Monolithic services are built from the "do everything" model.</a:t>
            </a:r>
          </a:p>
          <a:p>
            <a:r>
              <a:t> REST services provide a more minimalistic, uncluttered interface, but the still can wrap the functionality of an application that is still trying to do anything and everything.</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Instructor Notes:</a:t>
            </a:r>
          </a:p>
          <a:p>
            <a:r>
              <a:t> Participant Notes:</a:t>
            </a:r>
          </a:p>
          <a:p>
            <a:r>
              <a:t> Testability is one of the biggest liabilities of the monolithic service. Although we can write unit tests for each module within the service, there's no real easy way to design the entire service for testability, because the service itself is tightly coupled to so many other components.</a:t>
            </a:r>
          </a:p>
          <a:p>
            <a:r>
              <a:t> Monolithic services tend to be difficult to repurpose, because designed as an integrated system, they are of little use outside of the area for which they were originally designed.</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The system’s complexity, the number of functions, market competition, and investor expectations are increasing, but human intelligence remains constant. No organization is certain whether it can find sufficient talents, regardless of the capabilities and funds. For an extremely complex system, there will always be something ignored by the operators. Erik believes that the best solution to this issue is to just “let it be.” We often encounter such issues during daily development tasks. Are the requirements raised by product managers too complex? If so, ignore some minor requirements and focus on the major ones first. Do the product managers have too many requirements? If yes, give up some functions.</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Instructor Notes:</a:t>
            </a:r>
          </a:p>
          <a:p>
            <a:r>
              <a:t> Participant Notes:</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Instructor Notes:</a:t>
            </a:r>
          </a:p>
          <a:p>
            <a:r>
              <a:t> Mike Gancarz cam up with the UNIX philosophy https://en.wikipedia.org/wiki/Unix_philosophy#Mike_Gancarz:_The_UNIX_Philosophy</a:t>
            </a:r>
          </a:p>
          <a:p>
            <a:r>
              <a:t> Participant Notes:</a:t>
            </a:r>
          </a:p>
          <a:p>
            <a:r>
              <a:t> Why does the UNIX Philosophy matter?  It is because this philosophy.</a:t>
            </a:r>
          </a:p>
          <a:p>
            <a:r>
              <a:t> Not to diminish the importance of Windows, but today, the vast majority of systems today are built on top of UNIX (the desktop PC being the primary exception).  Linux, Mac OS X, Android, iOS, and most embedded devices all use a UNIX-like OS.  There is a reason for its popularity in building modular systems.</a:t>
            </a:r>
          </a:p>
          <a:p>
            <a:r>
              <a:t> Unix's pipe and filter architecture means that out of a few dozen reusable components, one can design complex systems.  Shell scripts are then able to take that</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Instructor Notes:</a:t>
            </a:r>
          </a:p>
          <a:p>
            <a:r>
              <a:t> It's important to make clear to participants that the UNIX philosophy is not one that has to be used only on Linux, although it certainly is a natural fit for the environment.</a:t>
            </a:r>
          </a:p>
          <a:p>
            <a:r>
              <a:t> In this case, we are extending the idea to distributed systems.  Unix was invented long before there was such a thing as distributed systems, so we are more looking at the design pattern as it relates to a new area: distributed systems</a:t>
            </a:r>
          </a:p>
          <a:p>
            <a:r>
              <a:t> Participant Notes:</a:t>
            </a:r>
          </a:p>
          <a:p>
            <a:r>
              <a:t> Operating Systems are a mature technology, but design patterns in distributed systems are wide open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A talks to B in nanoseconds Now where is B and milliseconds or seconds for latency</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Instructor Notes:</a:t>
            </a:r>
          </a:p>
          <a:p>
            <a:r>
              <a:t> Participant Notes:</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Instructor Notes:</a:t>
            </a:r>
          </a:p>
          <a:p>
            <a:r>
              <a:t> Participant Notes:</a:t>
            </a:r>
          </a:p>
          <a:p>
            <a:r>
              <a:t> This guide defines what we mean by Microservices. This comes from the original article describing the idea behind microservices.</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Instructor Notes:</a:t>
            </a:r>
          </a:p>
          <a:p>
            <a:r>
              <a:t> Participant Notes:</a:t>
            </a:r>
          </a:p>
          <a:p>
            <a:r>
              <a:t> Elasticity means that the application can be freely distributed</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Instructor Notes:</a:t>
            </a:r>
          </a:p>
          <a:p>
            <a:r>
              <a:t> Participant Notes:</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Instructor Notes:</a:t>
            </a:r>
          </a:p>
          <a:p>
            <a:r>
              <a:t> Participant Notes:</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Instructor Notes:</a:t>
            </a:r>
          </a:p>
          <a:p>
            <a:r>
              <a:t> Participant Notes:</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Instructor Notes:</a:t>
            </a:r>
          </a:p>
          <a:p>
            <a:r>
              <a:t> Participant Notes:</a:t>
            </a:r>
          </a:p>
          <a:p>
            <a:r>
              <a:t> A rookie mistake is to split up a service into two just for the purpose of being small. If we have two services that only call each other, then there's no point in doing such a split.</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Instructor Notes:</a:t>
            </a:r>
          </a:p>
          <a:p>
            <a:r>
              <a:t> Participant Notes:</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In a fast-moving business where applications are running on dynamic infrastructure, determining where services are running and how they can be accessed may become a challenge to manage. Fortunately, HashiCorp provides a solution to this dilemma with its Consul product. By instructing applications and services to register with Consul, a service registry can be populated, and applications can query the registry to discover and connect to critical services throughout the organization.</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Since Consul is a solution provided by HashiCorp, it should come as no surprise that HashiCorp Vault includes tight integration with Consul to simplify access to Vault. Users and applications can query Consul using either DNS or the API when communication to Vault is required. Consul responds to the query with the information needed to establish communication with the active Vault node. If the Vault environment changes, Consul is immediately aware of those changes and begins directing subsequent requests to the now- active Vault environment. This strategy can help organizations reduce or eliminate the reliance on a front-end load balancer that may not reflect changes fast enough when using a health check configured with timeouts and thresholds.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Load balancers</a:t>
            </a:r>
          </a:p>
          <a:p>
            <a:r>
              <a:t> Even scalability</a:t>
            </a:r>
          </a:p>
          <a:p>
            <a:r>
              <a:t> Too many load balancers</a:t>
            </a:r>
          </a:p>
          <a:p>
            <a:r>
              <a:t> Too many SPOFs</a:t>
            </a:r>
          </a:p>
          <a:p>
            <a:r>
              <a:t> Double latency</a:t>
            </a:r>
          </a:p>
          <a:p>
            <a:r>
              <a:t> Load balancing management</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In addition to maintaining a connection to the active node, Consul can also simplify the connectivity to standby nodes within the cluster. This connectivity may be especially convenient when running Vault Enterprise with performance standby nodes. As previously discussed, these performance standby nodes can service Vault read operations and help Vault operators scale those read operations within a cluster. By using Consul to communicate with the performance standby nodes, clients a</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When a Vault cluster is deployed using a Consul storage backend, the Vault service is automatically registered with the Consul service registry by default. However, HashiCorp recommends that the Consul cluster deployed as the storage backend never be used for additional Consul functionality, such as service discovery. This recommendation ensures the Consul cluster can dedicate all available resources to servicing the storage backend rather than other Consul functions. If Consul service discovery is desired, a second Consul cluster should be deployed to manage this functionality.</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The service_registration stanza needs to be added to the Vault configuration file to register the Vault service with a Consul cluster.</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This configuration includes the address and port of the Consul cluster, the Consul ACL token to permit Consul access (if Consul ACLs are enabled), and other configurable parameters such as service_tags. Keep in mind that the token is a Consul ACL token, not a Vault token. The ACL token needs to be associated with a Consul ACL policy with appropriate permissions, such as reading from the key/value path and creating the Consul service. Figure 6-6 provides an example of the stanza to be added to the Vault configuration file.</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To discover the current standby node(s) in a Vault cluster, the client can query Consul for the DNS name found in Figure 6-8. If there are multiple standby nodes, Consul responds to the query with all the standby nodes.</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When running Vault Enterprise, a client or application may need to discover the performance standby node(s) in a Vault cluster for read operations. To do so, the client can query Consul for the DNS name found in Figure 6-9. If there are multiple performance standby nodes, Consul responds to the query with all the standby nodes.</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Vault is one of HashiCorp's most popular products, but its adoption is dwarfed by the popularity of another HashiCorp product, Terraform. Terraform allows customers to define infrastructure components as code to create a predictable and repeatable process for standing up applications and supporting infrastructure. Terraform supports integration with Vault in several ways, including the ability to deploy Vault infrastructure, manage Vault infrastructure, configure Vault components, and retrieve Vault secrets.</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Organizations deploying Vault to automate the security of applications and infrastructure are often Terraform adopters as well. If so, it is highly likely that these organizations maintain custom Terraform modules for their data center or their selected public cloud platform. Using these modules or modules from the Terraform public registry, customers can simplify a Vault cluster's deployment and ongoing management.</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As discussed in the Designing the Vault Architecture section, many components must be considered when architecting a Vault solution. Since Terraform supports many private and public cloud resources, organizations can easily define these components in Terraform for deployment. Components such as the Consul and Vault nodes, load balancers, security groups, DNS records, and network connectivity can easily be declared in a Terraform configuration file. Any changes to the environment can be applied using Terraform for simplified management as well.</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One of the most significant benefits of deploying Vault with Terraform is repeatability. As Vault adoption increases, so does the need for performance or disaster recovery replicated clusters to ensure high availability and recovery of the service. By developing Terraform configurations for Vault, an organization can readily deploy additional clusters when needed. This strategy also ensures that each cluster is provisioned consistently regardless of where the new cluster is needed.</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No load balancers</a:t>
            </a:r>
          </a:p>
          <a:p>
            <a:r>
              <a:t> The instance registers</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Getting started with the Terraform Vault provider is like using any other Terraform provider: the provider and related arguments should be declared within the Terraform configuration file. Any sensitive information should be provided using environment variables. This technique ensures that information is not stored in a cleartext Terraform file. For example, if Terraform authenticates with Vault using a token, the Vault address and token should be provided as an environment variable. In this scenario, two environment variables need to be set: VAULT_ADDR, which sets the IP address or hostname of the targeted Vault cluster, and VAULT_TOKEN, which is used to authenticate to Vault.</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Revisiting the above scenario, the application team needs to interact with Vault in the most efficient way while considering high availability across multiple clusters. Knowing that tokens are not replicated across clusters, the application team needs a solution to authenticate to any Vault cluster to retrieve secrets.</a:t>
            </a:r>
          </a:p>
          <a:p>
            <a:r>
              <a:t> The operations team can start by using the AppRole auth method since both RoleIDs and SecretIDs are replicated across all clusters. Combining this authentication mechanism capability with automation or pre-defined script can ensure applications can always access the Vault service, regardless of the status of the Vault environment.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Before, one configuration file XML, now - many</a:t>
            </a:r>
          </a:p>
          <a:p>
            <a:r>
              <a:t> Such as, are we in maintenance mode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Stored as K/V</a:t>
            </a:r>
          </a:p>
          <a:p>
            <a:r>
              <a:t> Pushed to components in real time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Zones were easy</a:t>
            </a:r>
          </a:p>
          <a:p>
            <a:r>
              <a:t> Three tiers</a:t>
            </a:r>
          </a:p>
          <a:p>
            <a:r>
              <a:t> Now we have multiple front doors and communications</a:t>
            </a:r>
          </a:p>
          <a:p>
            <a:r>
              <a:t> How do we communicate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Segmentation is done with "Connect" in Consul</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We were not talking IP to IP</a:t>
            </a:r>
          </a:p>
          <a:p>
            <a:r>
              <a:t> Now we are!</a:t>
            </a:r>
          </a:p>
          <a:p>
            <a:r>
              <a:t> In firewall rules translation, the rules scale dependent on the number of servers</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tx1"/>
        </a:solidFill>
        <a:effectLst/>
      </p:bgPr>
    </p:bg>
    <p:spTree>
      <p:nvGrpSpPr>
        <p:cNvPr id="1" name=""/>
        <p:cNvGrpSpPr/>
        <p:nvPr/>
      </p:nvGrpSpPr>
      <p:grpSpPr>
        <a:xfrm>
          <a:off x="0" y="0"/>
          <a:ext cx="0" cy="0"/>
          <a:chOff x="0" y="0"/>
          <a:chExt cx="0" cy="0"/>
        </a:xfrm>
      </p:grpSpPr>
      <p:pic>
        <p:nvPicPr>
          <p:cNvPr id="4" name="Picture 7"/>
          <p:cNvPicPr preferRelativeResize="false">
            <a:picLocks noChangeArrowheads="true"/>
          </p:cNvPicPr>
          <p:nvPr/>
        </p:nvPicPr>
        <p:blipFill rotWithShape="true">
          <a:blip r:embed="rId2"/>
          <a:srcRect t="19473"/>
          <a:stretch>
            <a:fillRect/>
          </a:stretch>
        </p:blipFill>
        <p:spPr bwMode="auto">
          <a:xfrm>
            <a:off x="1" y="-1801"/>
            <a:ext cx="2498725" cy="8308927"/>
          </a:xfrm>
          <a:prstGeom prst="rect">
            <a:avLst/>
          </a:prstGeom>
          <a:noFill/>
          <a:ln w="9525">
            <a:noFill/>
            <a:miter lim="800000"/>
            <a:headEnd/>
            <a:tailEnd/>
          </a:ln>
        </p:spPr>
      </p:pic>
      <p:sp>
        <p:nvSpPr>
          <p:cNvPr id="1104898" name="Rectangle 2"/>
          <p:cNvSpPr>
            <a:spLocks noGrp="true" noChangeArrowheads="true"/>
          </p:cNvSpPr>
          <p:nvPr>
            <p:ph type="subTitle" sz="quarter" idx="1"/>
          </p:nvPr>
        </p:nvSpPr>
        <p:spPr>
          <a:xfrm>
            <a:off x="2498726" y="4984481"/>
            <a:ext cx="6335713" cy="400685"/>
          </a:xfrm>
        </p:spPr>
        <p:txBody>
          <a:bodyPr>
            <a:spAutoFit/>
          </a:bodyPr>
          <a:lstStyle>
            <a:lvl1pPr marL="0" indent="0" algn="r">
              <a:buFont typeface="Monotype Sorts" pitchFamily="-110" charset="2"/>
              <a:buNone/>
              <a:defRPr sz="2000"/>
            </a:lvl1pPr>
          </a:lstStyle>
          <a:p>
            <a:r>
              <a:rPr lang="en-US"/>
              <a:t>Click to edit Master subtitle style</a:t>
            </a:r>
            <a:endParaRPr lang="en-US"/>
          </a:p>
        </p:txBody>
      </p:sp>
      <p:sp>
        <p:nvSpPr>
          <p:cNvPr id="1104900" name="Rectangle 4"/>
          <p:cNvSpPr>
            <a:spLocks noGrp="true" noChangeArrowheads="true"/>
          </p:cNvSpPr>
          <p:nvPr>
            <p:ph type="ctrTitle" sz="quarter"/>
          </p:nvPr>
        </p:nvSpPr>
        <p:spPr>
          <a:xfrm>
            <a:off x="704850" y="3226947"/>
            <a:ext cx="8121650" cy="1469414"/>
          </a:xfrm>
        </p:spPr>
        <p:txBody>
          <a:bodyPr lIns="91440" anchor="ctr"/>
          <a:lstStyle>
            <a:lvl1pPr algn="ctr" defTabSz="1825625">
              <a:defRPr/>
            </a:lvl1pPr>
          </a:lstStyle>
          <a:p>
            <a:r>
              <a:rPr lang="en-US"/>
              <a:t>Click to edit Master title style</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true"/>
          </p:cNvSpPr>
          <p:nvPr>
            <p:ph type="title"/>
          </p:nvPr>
        </p:nvSpPr>
        <p:spPr/>
        <p:txBody>
          <a:bodyPr>
            <a:normAutofit/>
          </a:bodyPr>
          <a:lstStyle/>
          <a:p>
            <a:r>
              <a:rPr lang="en-US" dirty="0"/>
              <a:t>Click to edit Master title style</a:t>
            </a:r>
            <a:endParaRPr lang="en-US" dirty="0"/>
          </a:p>
        </p:txBody>
      </p:sp>
      <p:sp>
        <p:nvSpPr>
          <p:cNvPr id="3" name="Content Placeholder 2"/>
          <p:cNvSpPr>
            <a:spLocks noGrp="true"/>
          </p:cNvSpPr>
          <p:nvPr>
            <p:ph idx="1"/>
          </p:nvPr>
        </p:nvSpPr>
        <p:spPr/>
        <p:txBody>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8" name="Footer Placeholder 7"/>
          <p:cNvSpPr>
            <a:spLocks noGrp="true"/>
          </p:cNvSpPr>
          <p:nvPr>
            <p:ph type="ftr" sz="quarter" idx="11"/>
          </p:nvPr>
        </p:nvSpPr>
        <p:spPr/>
        <p:txBody>
          <a:bodyPr/>
          <a:lstStyle/>
          <a:p>
            <a:pPr algn="l">
              <a:defRPr/>
            </a:pPr>
            <a:r>
              <a:rPr lang="en-US" dirty="0"/>
              <a:t>Copyright © 2017 Elephant Scale. All rights reserved.</a:t>
            </a:r>
            <a:endParaRPr lang="en-US" dirty="0"/>
          </a:p>
        </p:txBody>
      </p:sp>
      <p:sp>
        <p:nvSpPr>
          <p:cNvPr id="9" name="Slide Number Placeholder 8"/>
          <p:cNvSpPr>
            <a:spLocks noGrp="true"/>
          </p:cNvSpPr>
          <p:nvPr>
            <p:ph type="sldNum" sz="quarter" idx="12"/>
          </p:nvPr>
        </p:nvSpPr>
        <p:spPr/>
        <p:txBody>
          <a:bodyPr/>
          <a:lstStyle/>
          <a:p>
            <a:pPr>
              <a:defRPr/>
            </a:pPr>
            <a:fld id="{77EF9825-4C23-4085-A4E3-B5565466BD91}"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true"/>
          </p:cNvSpPr>
          <p:nvPr>
            <p:ph type="title"/>
          </p:nvPr>
        </p:nvSpPr>
        <p:spPr>
          <a:xfrm>
            <a:off x="704850" y="1"/>
            <a:ext cx="8667750" cy="835549"/>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234950" y="994976"/>
            <a:ext cx="4375150" cy="682845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quarter" idx="2"/>
          </p:nvPr>
        </p:nvSpPr>
        <p:spPr>
          <a:xfrm>
            <a:off x="4762500" y="994975"/>
            <a:ext cx="4375150" cy="3321067"/>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Content Placeholder 4"/>
          <p:cNvSpPr>
            <a:spLocks noGrp="true"/>
          </p:cNvSpPr>
          <p:nvPr>
            <p:ph sz="quarter" idx="3"/>
          </p:nvPr>
        </p:nvSpPr>
        <p:spPr>
          <a:xfrm>
            <a:off x="4762500" y="4500439"/>
            <a:ext cx="4375150" cy="3322987"/>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Rectangle 4"/>
          <p:cNvSpPr>
            <a:spLocks noGrp="true" noChangeArrowheads="true"/>
          </p:cNvSpPr>
          <p:nvPr>
            <p:ph type="sldNum" sz="quarter" idx="11"/>
          </p:nvPr>
        </p:nvSpPr>
        <p:spPr/>
        <p:txBody>
          <a:bodyPr/>
          <a:lstStyle>
            <a:lvl1pPr>
              <a:defRPr/>
            </a:lvl1pPr>
          </a:lstStyle>
          <a:p>
            <a:pPr>
              <a:defRPr/>
            </a:pPr>
            <a:fld id="{040E4B02-67B9-4228-B08B-2561CEE6B946}" type="slidenum">
              <a:rPr lang="en-US"/>
            </a:fld>
            <a:endParaRPr lang="en-US" dirty="0"/>
          </a:p>
        </p:txBody>
      </p:sp>
      <p:sp>
        <p:nvSpPr>
          <p:cNvPr id="8" name="Rectangle 5"/>
          <p:cNvSpPr>
            <a:spLocks noGrp="true" noChangeArrowheads="true"/>
          </p:cNvSpPr>
          <p:nvPr>
            <p:ph type="ftr" sz="quarter" idx="12"/>
          </p:nvPr>
        </p:nvSpPr>
        <p:spPr/>
        <p:txBody>
          <a:bodyPr/>
          <a:lstStyle>
            <a:lvl1pPr>
              <a:defRPr/>
            </a:lvl1pPr>
          </a:lstStyle>
          <a:p>
            <a:pPr algn="l">
              <a:defRPr/>
            </a:pPr>
            <a:r>
              <a:rPr lang="en-US" dirty="0"/>
              <a:t>Copyright © 2017 Elephant Scale. All rights reserved.</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true"/>
          </p:cNvSpPr>
          <p:nvPr>
            <p:ph type="title"/>
          </p:nvPr>
        </p:nvSpPr>
        <p:spPr>
          <a:xfrm>
            <a:off x="704850" y="1"/>
            <a:ext cx="8667750" cy="835549"/>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234950" y="994976"/>
            <a:ext cx="4375150" cy="682845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762500" y="994976"/>
            <a:ext cx="4375150" cy="682845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Rectangle 4"/>
          <p:cNvSpPr>
            <a:spLocks noGrp="true" noChangeArrowheads="true"/>
          </p:cNvSpPr>
          <p:nvPr>
            <p:ph type="sldNum" sz="quarter" idx="11"/>
          </p:nvPr>
        </p:nvSpPr>
        <p:spPr/>
        <p:txBody>
          <a:bodyPr/>
          <a:lstStyle>
            <a:lvl1pPr>
              <a:defRPr/>
            </a:lvl1pPr>
          </a:lstStyle>
          <a:p>
            <a:pPr>
              <a:defRPr/>
            </a:pPr>
            <a:fld id="{A86CC632-9864-46F1-8EAB-FCD3BB9CEC9A}" type="slidenum">
              <a:rPr lang="en-US"/>
            </a:fld>
            <a:endParaRPr lang="en-US" dirty="0"/>
          </a:p>
        </p:txBody>
      </p:sp>
      <p:sp>
        <p:nvSpPr>
          <p:cNvPr id="7" name="Rectangle 5"/>
          <p:cNvSpPr>
            <a:spLocks noGrp="true" noChangeArrowheads="true"/>
          </p:cNvSpPr>
          <p:nvPr>
            <p:ph type="ftr" sz="quarter" idx="12"/>
          </p:nvPr>
        </p:nvSpPr>
        <p:spPr/>
        <p:txBody>
          <a:bodyPr/>
          <a:lstStyle>
            <a:lvl1pPr>
              <a:defRPr/>
            </a:lvl1pPr>
          </a:lstStyle>
          <a:p>
            <a:pPr algn="l">
              <a:defRPr/>
            </a:pPr>
            <a:r>
              <a:rPr lang="en-US" dirty="0"/>
              <a:t>Copyright © 2017 Elephant Scale. All rights reserved.</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image" Target="../media/image2.png"/><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tx1"/>
        </a:solidFill>
        <a:effectLst/>
      </p:bgPr>
    </p:bg>
    <p:spTree>
      <p:nvGrpSpPr>
        <p:cNvPr id="1" name=""/>
        <p:cNvGrpSpPr/>
        <p:nvPr/>
      </p:nvGrpSpPr>
      <p:grpSpPr>
        <a:xfrm>
          <a:off x="0" y="0"/>
          <a:ext cx="0" cy="0"/>
          <a:chOff x="0" y="0"/>
          <a:chExt cx="0" cy="0"/>
        </a:xfrm>
      </p:grpSpPr>
      <p:sp>
        <p:nvSpPr>
          <p:cNvPr id="1026" name="Rectangle 2"/>
          <p:cNvSpPr>
            <a:spLocks noGrp="true" noChangeArrowheads="true"/>
          </p:cNvSpPr>
          <p:nvPr>
            <p:ph type="body" idx="1"/>
          </p:nvPr>
        </p:nvSpPr>
        <p:spPr bwMode="auto">
          <a:xfrm>
            <a:off x="234950" y="994976"/>
            <a:ext cx="8902700" cy="6828450"/>
          </a:xfrm>
          <a:prstGeom prst="rect">
            <a:avLst/>
          </a:prstGeom>
          <a:noFill/>
          <a:ln w="9525">
            <a:noFill/>
            <a:miter lim="800000"/>
          </a:ln>
        </p:spPr>
        <p:txBody>
          <a:bodyPr vert="horz" wrap="square" lIns="92007" tIns="46005" rIns="92007" bIns="46005" numCol="1" anchor="t" anchorCtr="false" compatLnSpc="true">
            <a:normAutofit/>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103876" name="Rectangle 4"/>
          <p:cNvSpPr>
            <a:spLocks noGrp="true" noChangeArrowheads="true"/>
          </p:cNvSpPr>
          <p:nvPr>
            <p:ph type="sldNum" sz="quarter" idx="4"/>
          </p:nvPr>
        </p:nvSpPr>
        <p:spPr bwMode="hidden">
          <a:xfrm>
            <a:off x="8777288" y="7961724"/>
            <a:ext cx="546100" cy="272754"/>
          </a:xfrm>
          <a:prstGeom prst="rect">
            <a:avLst/>
          </a:prstGeom>
          <a:noFill/>
          <a:ln w="9525">
            <a:noFill/>
            <a:miter lim="800000"/>
          </a:ln>
          <a:effectLst/>
        </p:spPr>
        <p:txBody>
          <a:bodyPr vert="horz" wrap="square" lIns="0" tIns="0" rIns="0" bIns="0" numCol="1" anchor="b" anchorCtr="false" compatLnSpc="true"/>
          <a:lstStyle>
            <a:lvl1pPr algn="r" eaLnBrk="0" hangingPunct="0">
              <a:defRPr b="1">
                <a:solidFill>
                  <a:srgbClr val="000000"/>
                </a:solidFill>
                <a:latin typeface="Arial" panose="020B0604020202020204" pitchFamily="34" charset="0"/>
                <a:ea typeface="MS PGothic" charset="0"/>
                <a:cs typeface="MS PGothic" charset="0"/>
              </a:defRPr>
            </a:lvl1pPr>
          </a:lstStyle>
          <a:p>
            <a:pPr>
              <a:defRPr/>
            </a:pPr>
            <a:fld id="{77EF9825-4C23-4085-A4E3-B5565466BD91}" type="slidenum">
              <a:rPr lang="en-US"/>
            </a:fld>
            <a:endParaRPr lang="en-US" dirty="0"/>
          </a:p>
        </p:txBody>
      </p:sp>
      <p:sp>
        <p:nvSpPr>
          <p:cNvPr id="1103877" name="Rectangle 5"/>
          <p:cNvSpPr>
            <a:spLocks noGrp="true" noChangeArrowheads="true"/>
          </p:cNvSpPr>
          <p:nvPr>
            <p:ph type="ftr" sz="quarter" idx="3"/>
          </p:nvPr>
        </p:nvSpPr>
        <p:spPr bwMode="hidden">
          <a:xfrm>
            <a:off x="234950" y="8032785"/>
            <a:ext cx="5441950" cy="138499"/>
          </a:xfrm>
          <a:prstGeom prst="rect">
            <a:avLst/>
          </a:prstGeom>
          <a:noFill/>
          <a:ln w="9525">
            <a:noFill/>
            <a:miter lim="800000"/>
          </a:ln>
          <a:effectLst/>
        </p:spPr>
        <p:txBody>
          <a:bodyPr vert="horz" wrap="square" lIns="0" tIns="0" rIns="0" bIns="0" numCol="1" anchor="t" anchorCtr="false" compatLnSpc="true">
            <a:spAutoFit/>
          </a:bodyPr>
          <a:lstStyle>
            <a:lvl1pPr algn="ctr" eaLnBrk="0" hangingPunct="0">
              <a:spcBef>
                <a:spcPct val="0"/>
              </a:spcBef>
              <a:defRPr sz="900">
                <a:solidFill>
                  <a:srgbClr val="000000"/>
                </a:solidFill>
                <a:latin typeface="+mn-lt"/>
                <a:ea typeface="+mn-ea"/>
                <a:cs typeface="+mn-cs"/>
              </a:defRPr>
            </a:lvl1pPr>
          </a:lstStyle>
          <a:p>
            <a:pPr algn="l">
              <a:defRPr/>
            </a:pPr>
            <a:r>
              <a:rPr lang="en-US" dirty="0"/>
              <a:t>Copyright © 2017 Elephant Scale. All rights reserved.</a:t>
            </a:r>
            <a:endParaRPr lang="en-US" dirty="0"/>
          </a:p>
        </p:txBody>
      </p:sp>
      <p:pic>
        <p:nvPicPr>
          <p:cNvPr id="1030" name="Picture 6"/>
          <p:cNvPicPr preferRelativeResize="false">
            <a:picLocks noChangeArrowheads="true"/>
          </p:cNvPicPr>
          <p:nvPr/>
        </p:nvPicPr>
        <p:blipFill>
          <a:blip r:embed="rId5"/>
          <a:srcRect/>
          <a:stretch>
            <a:fillRect/>
          </a:stretch>
        </p:blipFill>
        <p:spPr bwMode="ltGray">
          <a:xfrm>
            <a:off x="0" y="1"/>
            <a:ext cx="704850" cy="835549"/>
          </a:xfrm>
          <a:prstGeom prst="rect">
            <a:avLst/>
          </a:prstGeom>
          <a:noFill/>
          <a:ln w="9525">
            <a:noFill/>
            <a:miter lim="800000"/>
            <a:headEnd/>
            <a:tailEnd/>
          </a:ln>
        </p:spPr>
      </p:pic>
      <p:sp>
        <p:nvSpPr>
          <p:cNvPr id="1031" name="Rectangle 7"/>
          <p:cNvSpPr>
            <a:spLocks noGrp="true" noChangeArrowheads="true"/>
          </p:cNvSpPr>
          <p:nvPr>
            <p:ph type="title"/>
          </p:nvPr>
        </p:nvSpPr>
        <p:spPr bwMode="invGray">
          <a:xfrm>
            <a:off x="704850" y="1"/>
            <a:ext cx="8667750" cy="835549"/>
          </a:xfrm>
          <a:prstGeom prst="rect">
            <a:avLst/>
          </a:prstGeom>
          <a:solidFill>
            <a:schemeClr val="tx2"/>
          </a:solidFill>
          <a:ln w="9525">
            <a:noFill/>
            <a:miter lim="800000"/>
          </a:ln>
        </p:spPr>
        <p:txBody>
          <a:bodyPr vert="horz" wrap="square" lIns="92007" tIns="46005" rIns="92007" bIns="46005" numCol="1" anchor="b" anchorCtr="false" compatLnSpc="true"/>
          <a:lstStyle/>
          <a:p>
            <a:pPr lvl="0"/>
            <a:r>
              <a:rPr lang="en-US" dirty="0"/>
              <a:t>Click to edit Master title style</a:t>
            </a:r>
            <a:endParaRPr lang="en-US" dirty="0"/>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hdr="0" dt="0"/>
  <p:txStyles>
    <p:titleStyle>
      <a:lvl1pPr algn="l" rtl="0" eaLnBrk="0" fontAlgn="base" hangingPunct="0">
        <a:spcBef>
          <a:spcPct val="0"/>
        </a:spcBef>
        <a:spcAft>
          <a:spcPct val="0"/>
        </a:spcAft>
        <a:defRPr sz="2600" b="1">
          <a:solidFill>
            <a:schemeClr val="tx1"/>
          </a:solidFill>
          <a:latin typeface="+mj-lt"/>
          <a:ea typeface="MS PGothic" pitchFamily="-110" charset="-128"/>
          <a:cs typeface="MS PGothic" pitchFamily="-110" charset="-128"/>
        </a:defRPr>
      </a:lvl1pPr>
      <a:lvl2pPr algn="l" rtl="0" eaLnBrk="0" fontAlgn="base" hangingPunct="0">
        <a:spcBef>
          <a:spcPct val="0"/>
        </a:spcBef>
        <a:spcAft>
          <a:spcPct val="0"/>
        </a:spcAft>
        <a:defRPr sz="2600" b="1">
          <a:solidFill>
            <a:schemeClr val="tx1"/>
          </a:solidFill>
          <a:latin typeface="Verdana" panose="020B0604030504040204" pitchFamily="-110" charset="0"/>
          <a:ea typeface="MS PGothic" pitchFamily="-110" charset="-128"/>
          <a:cs typeface="MS PGothic" pitchFamily="-110" charset="-128"/>
        </a:defRPr>
      </a:lvl2pPr>
      <a:lvl3pPr algn="l" rtl="0" eaLnBrk="0" fontAlgn="base" hangingPunct="0">
        <a:spcBef>
          <a:spcPct val="0"/>
        </a:spcBef>
        <a:spcAft>
          <a:spcPct val="0"/>
        </a:spcAft>
        <a:defRPr sz="2600" b="1">
          <a:solidFill>
            <a:schemeClr val="tx1"/>
          </a:solidFill>
          <a:latin typeface="Verdana" panose="020B0604030504040204" pitchFamily="-110" charset="0"/>
          <a:ea typeface="MS PGothic" pitchFamily="-110" charset="-128"/>
          <a:cs typeface="MS PGothic" pitchFamily="-110" charset="-128"/>
        </a:defRPr>
      </a:lvl3pPr>
      <a:lvl4pPr algn="l" rtl="0" eaLnBrk="0" fontAlgn="base" hangingPunct="0">
        <a:spcBef>
          <a:spcPct val="0"/>
        </a:spcBef>
        <a:spcAft>
          <a:spcPct val="0"/>
        </a:spcAft>
        <a:defRPr sz="2600" b="1">
          <a:solidFill>
            <a:schemeClr val="tx1"/>
          </a:solidFill>
          <a:latin typeface="Verdana" panose="020B0604030504040204" pitchFamily="-110" charset="0"/>
          <a:ea typeface="MS PGothic" pitchFamily="-110" charset="-128"/>
          <a:cs typeface="MS PGothic" pitchFamily="-110" charset="-128"/>
        </a:defRPr>
      </a:lvl4pPr>
      <a:lvl5pPr algn="l" rtl="0" eaLnBrk="0" fontAlgn="base" hangingPunct="0">
        <a:spcBef>
          <a:spcPct val="0"/>
        </a:spcBef>
        <a:spcAft>
          <a:spcPct val="0"/>
        </a:spcAft>
        <a:defRPr sz="2600" b="1">
          <a:solidFill>
            <a:schemeClr val="tx1"/>
          </a:solidFill>
          <a:latin typeface="Verdana" panose="020B0604030504040204" pitchFamily="-110" charset="0"/>
          <a:ea typeface="MS PGothic" pitchFamily="-110" charset="-128"/>
          <a:cs typeface="MS PGothic" pitchFamily="-110" charset="-128"/>
        </a:defRPr>
      </a:lvl5pPr>
      <a:lvl6pPr marL="457200" algn="l" rtl="0" eaLnBrk="0" fontAlgn="base" hangingPunct="0">
        <a:spcBef>
          <a:spcPct val="0"/>
        </a:spcBef>
        <a:spcAft>
          <a:spcPct val="0"/>
        </a:spcAft>
        <a:defRPr sz="2600" b="1">
          <a:solidFill>
            <a:schemeClr val="tx1"/>
          </a:solidFill>
          <a:latin typeface="Verdana" panose="020B0604030504040204" pitchFamily="-110" charset="0"/>
        </a:defRPr>
      </a:lvl6pPr>
      <a:lvl7pPr marL="914400" algn="l" rtl="0" eaLnBrk="0" fontAlgn="base" hangingPunct="0">
        <a:spcBef>
          <a:spcPct val="0"/>
        </a:spcBef>
        <a:spcAft>
          <a:spcPct val="0"/>
        </a:spcAft>
        <a:defRPr sz="2600" b="1">
          <a:solidFill>
            <a:schemeClr val="tx1"/>
          </a:solidFill>
          <a:latin typeface="Verdana" panose="020B0604030504040204" pitchFamily="-110" charset="0"/>
        </a:defRPr>
      </a:lvl7pPr>
      <a:lvl8pPr marL="1371600" algn="l" rtl="0" eaLnBrk="0" fontAlgn="base" hangingPunct="0">
        <a:spcBef>
          <a:spcPct val="0"/>
        </a:spcBef>
        <a:spcAft>
          <a:spcPct val="0"/>
        </a:spcAft>
        <a:defRPr sz="2600" b="1">
          <a:solidFill>
            <a:schemeClr val="tx1"/>
          </a:solidFill>
          <a:latin typeface="Verdana" panose="020B0604030504040204" pitchFamily="-110" charset="0"/>
        </a:defRPr>
      </a:lvl8pPr>
      <a:lvl9pPr marL="1828800" algn="l" rtl="0" eaLnBrk="0" fontAlgn="base" hangingPunct="0">
        <a:spcBef>
          <a:spcPct val="0"/>
        </a:spcBef>
        <a:spcAft>
          <a:spcPct val="0"/>
        </a:spcAft>
        <a:defRPr sz="2600" b="1">
          <a:solidFill>
            <a:schemeClr val="tx1"/>
          </a:solidFill>
          <a:latin typeface="Verdana" panose="020B0604030504040204" pitchFamily="-110" charset="0"/>
        </a:defRPr>
      </a:lvl9pPr>
    </p:titleStyle>
    <p:bodyStyle>
      <a:lvl1pPr marL="290830" indent="-290830" algn="l" rtl="0" eaLnBrk="0" fontAlgn="base" hangingPunct="0">
        <a:spcBef>
          <a:spcPct val="20000"/>
        </a:spcBef>
        <a:spcAft>
          <a:spcPct val="0"/>
        </a:spcAft>
        <a:buClr>
          <a:schemeClr val="tx2"/>
        </a:buClr>
        <a:buSzPct val="65000"/>
        <a:buFont typeface="Wingdings" panose="05000000000000000000" pitchFamily="2" charset="2"/>
        <a:buChar char=""/>
        <a:defRPr sz="2400">
          <a:solidFill>
            <a:srgbClr val="000000"/>
          </a:solidFill>
          <a:latin typeface="+mn-lt"/>
          <a:ea typeface="MS PGothic" pitchFamily="-110" charset="-128"/>
          <a:cs typeface="MS PGothic" pitchFamily="-110" charset="-128"/>
        </a:defRPr>
      </a:lvl1pPr>
      <a:lvl2pPr marL="633730" indent="-228600" algn="l" rtl="0" eaLnBrk="0" fontAlgn="base" hangingPunct="0">
        <a:spcBef>
          <a:spcPct val="20000"/>
        </a:spcBef>
        <a:spcAft>
          <a:spcPct val="0"/>
        </a:spcAft>
        <a:buClr>
          <a:srgbClr val="000000"/>
        </a:buClr>
        <a:buChar char="–"/>
        <a:defRPr sz="2200">
          <a:solidFill>
            <a:srgbClr val="000000"/>
          </a:solidFill>
          <a:latin typeface="+mn-lt"/>
          <a:ea typeface="MS PGothic" pitchFamily="-110" charset="-128"/>
          <a:cs typeface="MS PGothic"/>
        </a:defRPr>
      </a:lvl2pPr>
      <a:lvl3pPr marL="970280" indent="-222250" algn="l" rtl="0" eaLnBrk="0" fontAlgn="base" hangingPunct="0">
        <a:spcBef>
          <a:spcPct val="20000"/>
        </a:spcBef>
        <a:spcAft>
          <a:spcPct val="0"/>
        </a:spcAft>
        <a:buChar char="•"/>
        <a:defRPr sz="2000">
          <a:solidFill>
            <a:srgbClr val="000000"/>
          </a:solidFill>
          <a:latin typeface="+mn-lt"/>
          <a:ea typeface="MS PGothic" pitchFamily="-110" charset="-128"/>
          <a:cs typeface="MS PGothic"/>
        </a:defRPr>
      </a:lvl3pPr>
      <a:lvl4pPr marL="1259205" indent="-228600" algn="l" rtl="0" eaLnBrk="0" fontAlgn="base" hangingPunct="0">
        <a:spcBef>
          <a:spcPct val="0"/>
        </a:spcBef>
        <a:spcAft>
          <a:spcPct val="0"/>
        </a:spcAft>
        <a:buClr>
          <a:srgbClr val="5F5F5F"/>
        </a:buClr>
        <a:buSzPct val="65000"/>
        <a:buFont typeface="Arial Bold" pitchFamily="34" charset="0"/>
        <a:buChar char="‒"/>
        <a:defRPr lang="en-US" dirty="0">
          <a:solidFill>
            <a:srgbClr val="000000"/>
          </a:solidFill>
          <a:latin typeface="+mn-lt"/>
          <a:ea typeface="MS PGothic" pitchFamily="-110" charset="-128"/>
          <a:cs typeface="MS PGothic"/>
        </a:defRPr>
      </a:lvl4pPr>
      <a:lvl5pPr marL="2056130" indent="-230505" algn="l" rtl="0" eaLnBrk="0" fontAlgn="base" hangingPunct="0">
        <a:spcBef>
          <a:spcPct val="20000"/>
        </a:spcBef>
        <a:spcAft>
          <a:spcPct val="0"/>
        </a:spcAft>
        <a:buClr>
          <a:schemeClr val="tx1"/>
        </a:buClr>
        <a:defRPr sz="800">
          <a:solidFill>
            <a:schemeClr val="tx1"/>
          </a:solidFill>
          <a:latin typeface="Times New Roman" panose="02020603050405020304" charset="0"/>
          <a:ea typeface="MS PGothic" pitchFamily="-110" charset="-128"/>
          <a:cs typeface="MS PGothic"/>
        </a:defRPr>
      </a:lvl5pPr>
      <a:lvl6pPr marL="2513330" indent="-230505" algn="l" rtl="0" eaLnBrk="0" fontAlgn="base" hangingPunct="0">
        <a:spcBef>
          <a:spcPct val="20000"/>
        </a:spcBef>
        <a:spcAft>
          <a:spcPct val="0"/>
        </a:spcAft>
        <a:buClr>
          <a:schemeClr val="tx1"/>
        </a:buClr>
        <a:defRPr sz="800">
          <a:solidFill>
            <a:schemeClr val="tx1"/>
          </a:solidFill>
          <a:latin typeface="Times New Roman" panose="02020603050405020304" charset="0"/>
          <a:ea typeface="MS PGothic" pitchFamily="-110" charset="-128"/>
        </a:defRPr>
      </a:lvl6pPr>
      <a:lvl7pPr marL="2970530" indent="-230505" algn="l" rtl="0" eaLnBrk="0" fontAlgn="base" hangingPunct="0">
        <a:spcBef>
          <a:spcPct val="20000"/>
        </a:spcBef>
        <a:spcAft>
          <a:spcPct val="0"/>
        </a:spcAft>
        <a:buClr>
          <a:schemeClr val="tx1"/>
        </a:buClr>
        <a:defRPr sz="800">
          <a:solidFill>
            <a:schemeClr val="tx1"/>
          </a:solidFill>
          <a:latin typeface="Times New Roman" panose="02020603050405020304" charset="0"/>
          <a:ea typeface="MS PGothic" pitchFamily="-110" charset="-128"/>
        </a:defRPr>
      </a:lvl7pPr>
      <a:lvl8pPr marL="3427730" indent="-230505" algn="l" rtl="0" eaLnBrk="0" fontAlgn="base" hangingPunct="0">
        <a:spcBef>
          <a:spcPct val="20000"/>
        </a:spcBef>
        <a:spcAft>
          <a:spcPct val="0"/>
        </a:spcAft>
        <a:buClr>
          <a:schemeClr val="tx1"/>
        </a:buClr>
        <a:defRPr sz="800">
          <a:solidFill>
            <a:schemeClr val="tx1"/>
          </a:solidFill>
          <a:latin typeface="Times New Roman" panose="02020603050405020304" charset="0"/>
          <a:ea typeface="MS PGothic" pitchFamily="-110" charset="-128"/>
        </a:defRPr>
      </a:lvl8pPr>
      <a:lvl9pPr marL="3884930" indent="-230505" algn="l" rtl="0" eaLnBrk="0" fontAlgn="base" hangingPunct="0">
        <a:spcBef>
          <a:spcPct val="20000"/>
        </a:spcBef>
        <a:spcAft>
          <a:spcPct val="0"/>
        </a:spcAft>
        <a:buClr>
          <a:schemeClr val="tx1"/>
        </a:buClr>
        <a:defRPr sz="800">
          <a:solidFill>
            <a:schemeClr val="tx1"/>
          </a:solidFill>
          <a:latin typeface="Times New Roman" panose="02020603050405020304" charset="0"/>
          <a:ea typeface="MS PGothic" pitchFamily="-110"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ubtitle 1"/>
          <p:cNvSpPr>
            <a:spLocks noGrp="true"/>
          </p:cNvSpPr>
          <p:nvPr>
            <p:ph type="subTitle" sz="quarter" idx="1"/>
          </p:nvPr>
        </p:nvSpPr>
        <p:spPr/>
        <p:txBody>
          <a:bodyPr/>
          <a:lstStyle/>
          <a:p>
            <a:pPr>
              <a:defRPr sz="3200"/>
            </a:pPr>
            <a:r>
              <a:t>Consul overview</a:t>
            </a:r>
          </a:p>
          <a:p>
            <a:r>
              <a:t>Microservices</a:t>
            </a:r>
          </a:p>
          <a:p>
            <a:r>
              <a:t>Consul for Service Discovery</a:t>
            </a:r>
          </a:p>
          <a:p>
            <a:r>
              <a:t>Terraform integration</a:t>
            </a:r>
          </a:p>
        </p:txBody>
      </p:sp>
      <p:sp>
        <p:nvSpPr>
          <p:cNvPr id="3" name="Title 2"/>
          <p:cNvSpPr>
            <a:spLocks noGrp="true"/>
          </p:cNvSpPr>
          <p:nvPr>
            <p:ph type="ctrTitle" sz="quarter"/>
          </p:nvPr>
        </p:nvSpPr>
        <p:spPr/>
        <p:txBody>
          <a:bodyPr/>
          <a:lstStyle/>
          <a:p>
            <a:pPr>
              <a:defRPr sz="4200"/>
            </a:pPr>
            <a:r>
              <a:t>Consul</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Zones</a:t>
            </a:r>
          </a:p>
        </p:txBody>
      </p:sp>
      <p:sp>
        <p:nvSpPr>
          <p:cNvPr id="3" name="Content Placeholder 2"/>
          <p:cNvSpPr>
            <a:spLocks noGrp="true"/>
          </p:cNvSpPr>
          <p:nvPr>
            <p:ph idx="1"/>
          </p:nvPr>
        </p:nvSpPr>
        <p:spPr/>
        <p:txBody>
          <a:bodyPr/>
          <a:lstStyle/>
          <a:p/>
          <a:p/>
          <a:p/>
          <a:p/>
          <a:p/>
          <a:p/>
          <a:p/>
          <a:p/>
          <a:p/>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Canvas8.png"/>
          <p:cNvPicPr>
            <a:picLocks noChangeAspect="true"/>
          </p:cNvPicPr>
          <p:nvPr/>
        </p:nvPicPr>
        <p:blipFill>
          <a:blip r:embed="rId1"/>
          <a:stretch>
            <a:fillRect/>
          </a:stretch>
        </p:blipFill>
        <p:spPr>
          <a:xfrm>
            <a:off x="796798" y="2172970"/>
            <a:ext cx="7507224" cy="447187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Segmentation</a:t>
            </a:r>
          </a:p>
        </p:txBody>
      </p:sp>
      <p:sp>
        <p:nvSpPr>
          <p:cNvPr id="3" name="Content Placeholder 2"/>
          <p:cNvSpPr>
            <a:spLocks noGrp="true"/>
          </p:cNvSpPr>
          <p:nvPr>
            <p:ph idx="1"/>
          </p:nvPr>
        </p:nvSpPr>
        <p:spPr/>
        <p:txBody>
          <a:bodyPr/>
          <a:lstStyle/>
          <a:p/>
          <a:p/>
          <a:p/>
          <a:p/>
          <a:p/>
          <a:p/>
          <a:p/>
          <a:p/>
          <a:p/>
          <a:p/>
          <a:p/>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Canvas9.png"/>
          <p:cNvPicPr>
            <a:picLocks noChangeAspect="true"/>
          </p:cNvPicPr>
          <p:nvPr/>
        </p:nvPicPr>
        <p:blipFill>
          <a:blip r:embed="rId1"/>
          <a:stretch>
            <a:fillRect/>
          </a:stretch>
        </p:blipFill>
        <p:spPr>
          <a:xfrm>
            <a:off x="807085" y="1356360"/>
            <a:ext cx="8069580" cy="529844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Service graph</a:t>
            </a:r>
          </a:p>
        </p:txBody>
      </p:sp>
      <p:sp>
        <p:nvSpPr>
          <p:cNvPr id="3" name="Content Placeholder 2"/>
          <p:cNvSpPr>
            <a:spLocks noGrp="true"/>
          </p:cNvSpPr>
          <p:nvPr>
            <p:ph idx="1"/>
          </p:nvPr>
        </p:nvSpPr>
        <p:spPr/>
        <p:txBody>
          <a:bodyPr/>
          <a:lstStyle/>
          <a:p/>
          <a:p/>
          <a:p/>
          <a:p/>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Canvas10.png"/>
          <p:cNvPicPr>
            <a:picLocks noChangeAspect="true"/>
          </p:cNvPicPr>
          <p:nvPr/>
        </p:nvPicPr>
        <p:blipFill>
          <a:blip r:embed="rId1"/>
          <a:stretch>
            <a:fillRect/>
          </a:stretch>
        </p:blipFill>
        <p:spPr>
          <a:xfrm>
            <a:off x="704088" y="914400"/>
            <a:ext cx="2946400" cy="36957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Identity</a:t>
            </a:r>
          </a:p>
        </p:txBody>
      </p:sp>
      <p:sp>
        <p:nvSpPr>
          <p:cNvPr id="3" name="Content Placeholder 2"/>
          <p:cNvSpPr>
            <a:spLocks noGrp="true"/>
          </p:cNvSpPr>
          <p:nvPr>
            <p:ph idx="1"/>
          </p:nvPr>
        </p:nvSpPr>
        <p:spPr/>
        <p:txBody>
          <a:bodyPr/>
          <a:lstStyle/>
          <a:p/>
          <a:p/>
          <a:p/>
          <a:p/>
          <a:p/>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Canvas11.png"/>
          <p:cNvPicPr>
            <a:picLocks noChangeAspect="true"/>
          </p:cNvPicPr>
          <p:nvPr/>
        </p:nvPicPr>
        <p:blipFill>
          <a:blip r:embed="rId1"/>
          <a:stretch>
            <a:fillRect/>
          </a:stretch>
        </p:blipFill>
        <p:spPr>
          <a:xfrm>
            <a:off x="704088" y="914400"/>
            <a:ext cx="6286500" cy="41148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Proxies</a:t>
            </a:r>
          </a:p>
        </p:txBody>
      </p:sp>
      <p:sp>
        <p:nvSpPr>
          <p:cNvPr id="3" name="Content Placeholder 2"/>
          <p:cNvSpPr>
            <a:spLocks noGrp="true"/>
          </p:cNvSpPr>
          <p:nvPr>
            <p:ph idx="1"/>
          </p:nvPr>
        </p:nvSpPr>
        <p:spPr/>
        <p:txBody>
          <a:bodyPr/>
          <a:lstStyle/>
          <a:p/>
          <a:p/>
          <a:p/>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Canvas12.png"/>
          <p:cNvPicPr>
            <a:picLocks noChangeAspect="true"/>
          </p:cNvPicPr>
          <p:nvPr/>
        </p:nvPicPr>
        <p:blipFill>
          <a:blip r:embed="rId1"/>
          <a:stretch>
            <a:fillRect/>
          </a:stretch>
        </p:blipFill>
        <p:spPr>
          <a:xfrm>
            <a:off x="704088" y="914400"/>
            <a:ext cx="6921500" cy="29591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Proxies and Service Graph</a:t>
            </a:r>
          </a:p>
        </p:txBody>
      </p:sp>
      <p:sp>
        <p:nvSpPr>
          <p:cNvPr id="3" name="Content Placeholder 2"/>
          <p:cNvSpPr>
            <a:spLocks noGrp="true"/>
          </p:cNvSpPr>
          <p:nvPr>
            <p:ph idx="1"/>
          </p:nvPr>
        </p:nvSpPr>
        <p:spPr/>
        <p:txBody>
          <a:bodyPr/>
          <a:lstStyle/>
          <a:p/>
          <a:p/>
          <a:p/>
          <a:p/>
          <a:p/>
          <a:p/>
          <a:p/>
          <a:p/>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Canvas13.png"/>
          <p:cNvPicPr>
            <a:picLocks noChangeAspect="true"/>
          </p:cNvPicPr>
          <p:nvPr/>
        </p:nvPicPr>
        <p:blipFill>
          <a:blip r:embed="rId1"/>
          <a:stretch>
            <a:fillRect/>
          </a:stretch>
        </p:blipFill>
        <p:spPr>
          <a:xfrm>
            <a:off x="704088" y="914400"/>
            <a:ext cx="6934200" cy="62611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Service mesh</a:t>
            </a:r>
          </a:p>
        </p:txBody>
      </p:sp>
      <p:sp>
        <p:nvSpPr>
          <p:cNvPr id="3" name="Content Placeholder 2"/>
          <p:cNvSpPr>
            <a:spLocks noGrp="true"/>
          </p:cNvSpPr>
          <p:nvPr>
            <p:ph idx="1"/>
          </p:nvPr>
        </p:nvSpPr>
        <p:spPr/>
        <p:txBody>
          <a:bodyPr/>
          <a:lstStyle/>
          <a:p/>
          <a:p/>
          <a:p/>
          <a:p/>
          <a:p/>
          <a:p/>
          <a:p/>
          <a:p/>
          <a:p/>
          <a:p/>
          <a:p/>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Canvas14.png"/>
          <p:cNvPicPr>
            <a:picLocks noChangeAspect="true"/>
          </p:cNvPicPr>
          <p:nvPr/>
        </p:nvPicPr>
        <p:blipFill>
          <a:blip r:embed="rId1"/>
          <a:stretch>
            <a:fillRect/>
          </a:stretch>
        </p:blipFill>
        <p:spPr>
          <a:xfrm>
            <a:off x="704850" y="1922145"/>
            <a:ext cx="7938770" cy="330708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ubtitle 1"/>
          <p:cNvSpPr>
            <a:spLocks noGrp="true"/>
          </p:cNvSpPr>
          <p:nvPr>
            <p:ph type="subTitle" sz="quarter" idx="1"/>
          </p:nvPr>
        </p:nvSpPr>
        <p:spPr/>
        <p:txBody>
          <a:bodyPr/>
          <a:lstStyle/>
          <a:p>
            <a:pPr>
              <a:defRPr sz="3200"/>
            </a:pPr>
            <a:r>
              <a:t>Consul overview
</a:t>
            </a:r>
            <a:r>
              <a:rPr b="1"/>
              <a:t>Microservices
</a:t>
            </a:r>
            <a:r>
              <a:t>Consul for Service Discovery
Terraform integration
</a:t>
            </a:r>
          </a:p>
        </p:txBody>
      </p:sp>
      <p:sp>
        <p:nvSpPr>
          <p:cNvPr id="3" name="Title 2"/>
          <p:cNvSpPr>
            <a:spLocks noGrp="true"/>
          </p:cNvSpPr>
          <p:nvPr>
            <p:ph type="ctrTitle" sz="quarter"/>
          </p:nvPr>
        </p:nvSpPr>
        <p:spPr/>
        <p:txBody>
          <a:bodyPr/>
          <a:lstStyle/>
          <a:p>
            <a:pPr>
              <a:defRPr sz="4200"/>
            </a:pPr>
            <a:r>
              <a:t>Microservices</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ubtitle 1"/>
          <p:cNvSpPr>
            <a:spLocks noGrp="true"/>
          </p:cNvSpPr>
          <p:nvPr>
            <p:ph type="subTitle" sz="quarter" idx="1"/>
          </p:nvPr>
        </p:nvSpPr>
        <p:spPr/>
        <p:txBody>
          <a:bodyPr/>
          <a:lstStyle/>
          <a:p/>
        </p:txBody>
      </p:sp>
      <p:sp>
        <p:nvSpPr>
          <p:cNvPr id="3" name="Title 2"/>
          <p:cNvSpPr>
            <a:spLocks noGrp="true"/>
          </p:cNvSpPr>
          <p:nvPr>
            <p:ph type="ctrTitle" sz="quarter"/>
          </p:nvPr>
        </p:nvSpPr>
        <p:spPr/>
        <p:txBody>
          <a:bodyPr/>
          <a:lstStyle/>
          <a:p>
            <a:pPr>
              <a:defRPr sz="4200"/>
            </a:pPr>
            <a:r>
              <a:t>Microservices</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Monolithic Services</a:t>
            </a:r>
          </a:p>
        </p:txBody>
      </p:sp>
      <p:sp>
        <p:nvSpPr>
          <p:cNvPr id="3" name="Content Placeholder 2"/>
          <p:cNvSpPr>
            <a:spLocks noGrp="true"/>
          </p:cNvSpPr>
          <p:nvPr>
            <p:ph idx="1"/>
          </p:nvPr>
        </p:nvSpPr>
        <p:spPr/>
        <p:txBody>
          <a:bodyPr/>
          <a:lstStyle/>
          <a:p>
            <a:r>
              <a:t> Traditional Services are defined as monolithic</a:t>
            </a:r>
          </a:p>
          <a:p>
            <a:r>
              <a:t> Monolithic Service Does all of the following:</a:t>
            </a:r>
          </a:p>
          <a:p>
            <a:pPr lvl="1"/>
            <a:r>
              <a:t> Presentation</a:t>
            </a:r>
          </a:p>
          <a:p>
            <a:pPr lvl="1"/>
            <a:r>
              <a:t> Business Logic</a:t>
            </a:r>
          </a:p>
          <a:p>
            <a:pPr lvl="1"/>
            <a:r>
              <a:t> DB Access</a:t>
            </a:r>
          </a:p>
          <a:p>
            <a:pPr lvl="1"/>
            <a:r>
              <a:t> Application Integration</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ubtitle 1"/>
          <p:cNvSpPr>
            <a:spLocks noGrp="true"/>
          </p:cNvSpPr>
          <p:nvPr>
            <p:ph type="subTitle" sz="quarter" idx="1"/>
          </p:nvPr>
        </p:nvSpPr>
        <p:spPr/>
        <p:txBody>
          <a:bodyPr/>
          <a:lstStyle/>
          <a:p>
            <a:pPr>
              <a:defRPr sz="3200"/>
            </a:pPr>
            <a:r>
              <a:rPr b="1"/>
              <a:t>Consul overview
</a:t>
            </a:r>
            <a:r>
              <a:t>Microservices
Consul for Service Discovery
Terraform integration
</a:t>
            </a:r>
          </a:p>
        </p:txBody>
      </p:sp>
      <p:sp>
        <p:nvSpPr>
          <p:cNvPr id="3" name="Title 2"/>
          <p:cNvSpPr>
            <a:spLocks noGrp="true"/>
          </p:cNvSpPr>
          <p:nvPr>
            <p:ph type="ctrTitle" sz="quarter"/>
          </p:nvPr>
        </p:nvSpPr>
        <p:spPr/>
        <p:txBody>
          <a:bodyPr/>
          <a:lstStyle/>
          <a:p>
            <a:pPr>
              <a:defRPr sz="4200"/>
            </a:pPr>
            <a:r>
              <a:t>Consul overview</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Disadvantages to Monolithic Services</a:t>
            </a:r>
          </a:p>
        </p:txBody>
      </p:sp>
      <p:sp>
        <p:nvSpPr>
          <p:cNvPr id="3" name="Content Placeholder 2"/>
          <p:cNvSpPr>
            <a:spLocks noGrp="true"/>
          </p:cNvSpPr>
          <p:nvPr>
            <p:ph idx="1"/>
          </p:nvPr>
        </p:nvSpPr>
        <p:spPr/>
        <p:txBody>
          <a:bodyPr/>
          <a:lstStyle/>
          <a:p>
            <a:r>
              <a:t> Complexity to fully understand</a:t>
            </a:r>
          </a:p>
          <a:p>
            <a:r>
              <a:t> Difficult to Scale</a:t>
            </a:r>
          </a:p>
          <a:p>
            <a:r>
              <a:t> Reliability</a:t>
            </a:r>
          </a:p>
          <a:p>
            <a:r>
              <a:t> Difficult to Test</a:t>
            </a:r>
          </a:p>
          <a:p>
            <a:r>
              <a:t> Tight Coupling.</a:t>
            </a:r>
          </a:p>
          <a:p>
            <a:r>
              <a:t> Violation of Single Concern</a:t>
            </a:r>
          </a:p>
          <a:p>
            <a:r>
              <a:t> Difficult to Re-use components.</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Conway's Law</a:t>
            </a:r>
          </a:p>
        </p:txBody>
      </p:sp>
      <p:sp>
        <p:nvSpPr>
          <p:cNvPr id="3" name="Content Placeholder 2"/>
          <p:cNvSpPr>
            <a:spLocks noGrp="true"/>
          </p:cNvSpPr>
          <p:nvPr>
            <p:ph idx="1"/>
          </p:nvPr>
        </p:nvSpPr>
        <p:spPr/>
        <p:txBody>
          <a:bodyPr/>
          <a:lstStyle/>
          <a:p>
            <a:r>
              <a:t> Melvin Conway (1967) stated Conway's Law:</a:t>
            </a:r>
          </a:p>
          <a:p>
            <a:pPr lvl="1"/>
            <a:r>
              <a:t> "Organizations which design systems -- are constrained to produce designs which are copies of the communication structures of those organizations"</a:t>
            </a:r>
          </a:p>
          <a:p>
            <a:r>
              <a:t> What does this mean?</a:t>
            </a:r>
          </a:p>
          <a:p>
            <a:pPr lvl="1"/>
            <a:r>
              <a:t> it means that are architecture will naturally match our own business structure</a:t>
            </a:r>
          </a:p>
          <a:p>
            <a:pPr lvl="1"/>
            <a:r>
              <a:t> 3 business units means likely three components</a:t>
            </a:r>
          </a:p>
          <a:p>
            <a:r>
              <a:t> What's wrong with that? - Should we match our *own* business structure?
- What about the business structure of our users??</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Eric Raymond's Hacker Dictionary</a:t>
            </a:r>
          </a:p>
        </p:txBody>
      </p:sp>
      <p:sp>
        <p:nvSpPr>
          <p:cNvPr id="3" name="Content Placeholder 2"/>
          <p:cNvSpPr>
            <a:spLocks noGrp="true"/>
          </p:cNvSpPr>
          <p:nvPr>
            <p:ph idx="1"/>
          </p:nvPr>
        </p:nvSpPr>
        <p:spPr/>
        <p:txBody>
          <a:bodyPr/>
          <a:lstStyle/>
          <a:p>
            <a:r>
              <a:t> Eric Raymond re-states Conway's Law.</a:t>
            </a:r>
          </a:p>
          <a:p>
            <a:pPr lvl="1"/>
            <a:r>
              <a:t> "If you have four groups working on a compiler; you will get a four-stage compiler"</a:t>
            </a:r>
          </a:p>
          <a:p>
            <a:r>
              <a:t> The organization of the</a:t>
            </a:r>
            <a:r>
              <a:rPr i="1"/>
              <a:t> product</a:t>
            </a:r>
            <a:r>
              <a:t> is</a:t>
            </a:r>
            <a:r>
              <a:rPr b="1"/>
              <a:t> congruent</a:t>
            </a:r>
            <a:r>
              <a:t> with the organization of the organization</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Conways Laws:</a:t>
            </a:r>
          </a:p>
        </p:txBody>
      </p:sp>
      <p:sp>
        <p:nvSpPr>
          <p:cNvPr id="3" name="Content Placeholder 2"/>
          <p:cNvSpPr>
            <a:spLocks noGrp="true"/>
          </p:cNvSpPr>
          <p:nvPr>
            <p:ph idx="1"/>
          </p:nvPr>
        </p:nvSpPr>
        <p:spPr/>
        <p:txBody>
          <a:bodyPr/>
          <a:lstStyle/>
          <a:p>
            <a:r>
              <a:t> Law 1:  Communication dictates design</a:t>
            </a:r>
          </a:p>
          <a:p>
            <a:r>
              <a:t> The mode of organizational communication is expressed through system design</a:t>
            </a:r>
          </a:p>
          <a:p>
            <a:r>
              <a:t> Law 2: There is never enough time to do something right, but there is always enough time to do it over</a:t>
            </a:r>
          </a:p>
          <a:p>
            <a:r>
              <a:t> A task can never be done perfectly, even with unlimited time, but there is always time to complete a task</a:t>
            </a:r>
          </a:p>
          <a:p>
            <a:r>
              <a:t> Law 3: There is a homomorphism from the linear graph of a system to the linear graph of its design organization</a:t>
            </a:r>
          </a:p>
          <a:p>
            <a:r>
              <a:t> Homomorphism exists between linear systems and linear organizational structures</a:t>
            </a:r>
          </a:p>
          <a:p>
            <a:r>
              <a:t> Law 4: The structures of large systems tend to disintegrate during development, qualitatively more so than small systems</a:t>
            </a:r>
          </a:p>
          <a:p>
            <a:r>
              <a:t> A large system organization is easier to decompose than a smaller one</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Conway's First Law</a:t>
            </a:r>
          </a:p>
        </p:txBody>
      </p:sp>
      <p:sp>
        <p:nvSpPr>
          <p:cNvPr id="3" name="Content Placeholder 2"/>
          <p:cNvSpPr>
            <a:spLocks noGrp="true"/>
          </p:cNvSpPr>
          <p:nvPr>
            <p:ph idx="1"/>
          </p:nvPr>
        </p:nvSpPr>
        <p:spPr/>
        <p:txBody>
          <a:bodyPr/>
          <a:lstStyle/>
          <a:p>
            <a:r>
              <a:t> "Human beings are complex social animals."</a:t>
            </a:r>
          </a:p>
          <a:p>
            <a:r>
              <a:t> For a complex system, design topics always involve communication between human beings.</a:t>
            </a:r>
          </a:p>
          <a:p>
            <a:r>
              <a:t> "The Mythical Man-Month".</a:t>
            </a:r>
          </a:p>
          <a:p>
            <a:r>
              <a:t> “Adding manpower to a late software project makes it later” — Fred Brooks, (1975)</a:t>
            </a:r>
          </a:p>
          <a:p>
            <a:r>
              <a:rPr b="1"/>
              <a:t> Why?</a:t>
            </a:r>
            <a:endParaRPr b="1"/>
          </a:p>
          <a:p>
            <a:r>
              <a:t> Communication cost increases exponentially with the number of people in a project:</a:t>
            </a:r>
          </a:p>
          <a:p>
            <a:pPr lvl="1"/>
            <a:r>
              <a:t> Communication Cost:</a:t>
            </a:r>
            <a:r>
              <a:rPr>
                <a:latin typeface="Courier New" panose="02070309020205020404"/>
              </a:rPr>
              <a:t> n(n-1)/2</a:t>
            </a:r>
            <a:r>
              <a:t> , or</a:t>
            </a:r>
            <a:r>
              <a:rPr>
                <a:latin typeface="Courier New" panose="02070309020205020404"/>
              </a:rPr>
              <a:t> O(n²)</a:t>
            </a:r>
            <a:endParaRPr>
              <a:latin typeface="Courier New" panose="02070309020205020404"/>
            </a:endParaRPr>
          </a:p>
          <a:p>
            <a:pPr lvl="1"/>
            <a:r>
              <a:t> 5 members team:</a:t>
            </a:r>
            <a:r>
              <a:rPr>
                <a:latin typeface="Courier New" panose="02070309020205020404"/>
              </a:rPr>
              <a:t> 5*(5–1)/2 = 10</a:t>
            </a:r>
            <a:r>
              <a:t> channels</a:t>
            </a:r>
          </a:p>
          <a:p>
            <a:pPr lvl="1"/>
            <a:r>
              <a:t> 15 member team:</a:t>
            </a:r>
            <a:r>
              <a:rPr>
                <a:latin typeface="Courier New" panose="02070309020205020404"/>
              </a:rPr>
              <a:t> 15*(15–1)/2 = 105</a:t>
            </a:r>
            <a:r>
              <a:t> channels</a:t>
            </a:r>
          </a:p>
          <a:p>
            <a:pPr lvl="1"/>
            <a:r>
              <a:t> 50 member team:</a:t>
            </a:r>
            <a:r>
              <a:rPr>
                <a:latin typeface="Courier New" panose="02070309020205020404"/>
              </a:rPr>
              <a:t> 50*(50–1)/2 = 1,225</a:t>
            </a:r>
            <a:r>
              <a:t> channels</a:t>
            </a:r>
          </a:p>
          <a:p>
            <a:r>
              <a:t> Dunbar Number: (Robin Dunbar)</a:t>
            </a:r>
          </a:p>
          <a:p>
            <a:pPr lvl="1"/>
            <a:r>
              <a:t> Human brains seem wired to have about 150 friends (5 of whom are intimate friends)</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Conway's Second Law</a:t>
            </a:r>
          </a:p>
        </p:txBody>
      </p:sp>
      <p:sp>
        <p:nvSpPr>
          <p:cNvPr id="3" name="Content Placeholder 2"/>
          <p:cNvSpPr>
            <a:spLocks noGrp="true"/>
          </p:cNvSpPr>
          <p:nvPr>
            <p:ph idx="1"/>
          </p:nvPr>
        </p:nvSpPr>
        <p:spPr/>
        <p:txBody>
          <a:bodyPr/>
          <a:lstStyle/>
          <a:p>
            <a:r>
              <a:t> "Rome was not built in a day. Address the issues that can be addressed first."</a:t>
            </a:r>
          </a:p>
          <a:p>
            <a:r>
              <a:t> “Problem too complicated? Ignore details.  Not enough resources? Give up features.” – Erik Hollnagel (2009)</a:t>
            </a:r>
          </a:p>
          <a:p>
            <a:r>
              <a:t> Solution:</a:t>
            </a:r>
          </a:p>
          <a:p>
            <a:pPr lvl="1"/>
            <a:r>
              <a:t> Reslient</a:t>
            </a:r>
          </a:p>
          <a:p>
            <a:pPr lvl="1"/>
            <a:r>
              <a:t> Fault-Tolerant</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Conway’s Third Law</a:t>
            </a:r>
          </a:p>
        </p:txBody>
      </p:sp>
      <p:sp>
        <p:nvSpPr>
          <p:cNvPr id="3" name="Content Placeholder 2"/>
          <p:cNvSpPr>
            <a:spLocks noGrp="true"/>
          </p:cNvSpPr>
          <p:nvPr>
            <p:ph idx="1"/>
          </p:nvPr>
        </p:nvSpPr>
        <p:spPr/>
        <p:txBody>
          <a:bodyPr/>
          <a:lstStyle/>
          <a:p>
            <a:r>
              <a:t> "Create independent subsystems to reduce the communication cost."</a:t>
            </a:r>
          </a:p>
          <a:p>
            <a:r>
              <a:t> Business Boundaries create small systems</a:t>
            </a:r>
          </a:p>
          <a:p>
            <a:r>
              <a:t> "Inter-operate, don't integrate"</a:t>
            </a:r>
          </a:p>
          <a:p>
            <a:pPr lvl="1"/>
            <a:r>
              <a:t> Interoperate: Define System Boundareis and interface</a:t>
            </a:r>
          </a:p>
          <a:p>
            <a:pPr lvl="1"/>
            <a:r>
              <a:t> Full stack to entire team</a:t>
            </a:r>
          </a:p>
          <a:p>
            <a:pPr lvl="1"/>
            <a:r>
              <a:t> Complete Autonomy</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What are Microservices?</a:t>
            </a:r>
          </a:p>
        </p:txBody>
      </p:sp>
      <p:sp>
        <p:nvSpPr>
          <p:cNvPr id="3" name="Content Placeholder 2"/>
          <p:cNvSpPr>
            <a:spLocks noGrp="true"/>
          </p:cNvSpPr>
          <p:nvPr>
            <p:ph idx="1"/>
          </p:nvPr>
        </p:nvSpPr>
        <p:spPr/>
        <p:txBody>
          <a:bodyPr/>
          <a:lstStyle/>
          <a:p>
            <a:r>
              <a:t> "Do One Thing and Do It Well"</a:t>
            </a:r>
          </a:p>
          <a:p>
            <a:pPr lvl="1"/>
            <a:r>
              <a:t> Each microservice does minimal level of useful functionality</a:t>
            </a:r>
          </a:p>
          <a:p>
            <a:r>
              <a:t> Application Composed of interconnecting services</a:t>
            </a:r>
          </a:p>
          <a:p>
            <a:pPr lvl="1"/>
            <a:r>
              <a:t> Services communicate via RPC or Messaging</a:t>
            </a:r>
          </a:p>
          <a:p>
            <a:pPr lvl="1"/>
            <a:r>
              <a:t> Services do their own persistence</a:t>
            </a:r>
          </a:p>
          <a:p>
            <a:r>
              <a:t> Services are Testable</a:t>
            </a:r>
          </a:p>
          <a:p>
            <a:pPr lvl="1"/>
            <a:r>
              <a:t> Services have their own testing strategy</a:t>
            </a:r>
          </a:p>
          <a:p>
            <a:pPr lvl="1"/>
            <a:r>
              <a:t> Functionally</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UNIX Philosophy</a:t>
            </a:r>
          </a:p>
        </p:txBody>
      </p:sp>
      <p:sp>
        <p:nvSpPr>
          <p:cNvPr id="3" name="Content Placeholder 2"/>
          <p:cNvSpPr>
            <a:spLocks noGrp="true"/>
          </p:cNvSpPr>
          <p:nvPr>
            <p:ph idx="1"/>
          </p:nvPr>
        </p:nvSpPr>
        <p:spPr/>
        <p:txBody>
          <a:bodyPr/>
          <a:lstStyle/>
          <a:p>
            <a:r>
              <a:t> Small is beautiful.</a:t>
            </a:r>
          </a:p>
          <a:p>
            <a:r>
              <a:t> Make each program do one thing well.</a:t>
            </a:r>
          </a:p>
          <a:p>
            <a:r>
              <a:t> Build a prototype as soon as possible.</a:t>
            </a:r>
          </a:p>
          <a:p>
            <a:r>
              <a:t> Choose portability over efficiency.</a:t>
            </a:r>
          </a:p>
          <a:p>
            <a:r>
              <a:t> Store data in flat text files.</a:t>
            </a:r>
          </a:p>
          <a:p>
            <a:r>
              <a:t> Use software leverage to your advantage.</a:t>
            </a:r>
          </a:p>
          <a:p>
            <a:r>
              <a:t> Use shell scripts to increase leverage and portability.</a:t>
            </a:r>
          </a:p>
          <a:p>
            <a:r>
              <a:t> Avoid captive user interfaces.</a:t>
            </a:r>
          </a:p>
          <a:p>
            <a:r>
              <a:t> Make every program a filter.</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Distributed Systems</a:t>
            </a:r>
          </a:p>
        </p:txBody>
      </p:sp>
      <p:sp>
        <p:nvSpPr>
          <p:cNvPr id="3" name="Content Placeholder 2"/>
          <p:cNvSpPr>
            <a:spLocks noGrp="true"/>
          </p:cNvSpPr>
          <p:nvPr>
            <p:ph idx="1"/>
          </p:nvPr>
        </p:nvSpPr>
        <p:spPr/>
        <p:txBody>
          <a:bodyPr/>
          <a:lstStyle/>
          <a:p>
            <a:r>
              <a:t> Microservices are the "UNIX Philosophy"</a:t>
            </a:r>
          </a:p>
          <a:p>
            <a:pPr lvl="1"/>
            <a:r>
              <a:t> in distributed systems</a:t>
            </a:r>
          </a:p>
          <a:p>
            <a:pPr lvl="1"/>
            <a:r>
              <a:t> in services</a:t>
            </a:r>
          </a:p>
          <a:p>
            <a:r>
              <a:t> Does this mean that I can only do this on Linux?</a:t>
            </a:r>
          </a:p>
          <a:p>
            <a:pPr lvl="1"/>
            <a:r>
              <a:t> NO!</a:t>
            </a:r>
          </a:p>
          <a:p>
            <a:pPr lvl="1"/>
            <a:r>
              <a:t> "UNIX Philosophy" can be used on Windows too!</a:t>
            </a:r>
          </a:p>
          <a:p>
            <a:pPr lvl="1"/>
            <a:r>
              <a:t> It's just an idea</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Monolith</a:t>
            </a:r>
          </a:p>
        </p:txBody>
      </p:sp>
      <p:sp>
        <p:nvSpPr>
          <p:cNvPr id="3" name="Content Placeholder 2"/>
          <p:cNvSpPr>
            <a:spLocks noGrp="true"/>
          </p:cNvSpPr>
          <p:nvPr>
            <p:ph idx="1"/>
          </p:nvPr>
        </p:nvSpPr>
        <p:spPr/>
        <p:txBody>
          <a:bodyPr/>
          <a:lstStyle/>
          <a:p/>
          <a:p/>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Canvas1.png"/>
          <p:cNvPicPr>
            <a:picLocks noChangeAspect="true"/>
          </p:cNvPicPr>
          <p:nvPr/>
        </p:nvPicPr>
        <p:blipFill>
          <a:blip r:embed="rId1"/>
          <a:stretch>
            <a:fillRect/>
          </a:stretch>
        </p:blipFill>
        <p:spPr>
          <a:xfrm>
            <a:off x="704088" y="914400"/>
            <a:ext cx="2857500" cy="2819400"/>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Microservice Advantages</a:t>
            </a:r>
          </a:p>
        </p:txBody>
      </p:sp>
      <p:sp>
        <p:nvSpPr>
          <p:cNvPr id="3" name="Content Placeholder 2"/>
          <p:cNvSpPr>
            <a:spLocks noGrp="true"/>
          </p:cNvSpPr>
          <p:nvPr>
            <p:ph idx="1"/>
          </p:nvPr>
        </p:nvSpPr>
        <p:spPr/>
        <p:txBody>
          <a:bodyPr/>
          <a:lstStyle/>
          <a:p>
            <a:r>
              <a:t> Scalability</a:t>
            </a:r>
          </a:p>
          <a:p>
            <a:pPr lvl="1"/>
            <a:r>
              <a:t> Functionality already distributed</a:t>
            </a:r>
          </a:p>
          <a:p>
            <a:pPr lvl="1"/>
            <a:r>
              <a:t> Easy to Break it up as deployment</a:t>
            </a:r>
          </a:p>
          <a:p>
            <a:r>
              <a:t> Testability</a:t>
            </a:r>
          </a:p>
          <a:p>
            <a:pPr lvl="1"/>
            <a:r>
              <a:t> Each portion is minimal so easy to test</a:t>
            </a:r>
          </a:p>
          <a:p>
            <a:pPr lvl="1"/>
            <a:r>
              <a:t> TDD</a:t>
            </a:r>
          </a:p>
          <a:p>
            <a:r>
              <a:t> Re-usability</a:t>
            </a:r>
          </a:p>
          <a:p>
            <a:pPr lvl="1"/>
            <a:r>
              <a:t> Components have to focus on doing one task well.</a:t>
            </a:r>
          </a:p>
          <a:p>
            <a:pPr lvl="1"/>
            <a:r>
              <a:t> We avoid cluttering components with application specific code.</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Microservice Architecture Principles</a:t>
            </a:r>
          </a:p>
        </p:txBody>
      </p:sp>
      <p:sp>
        <p:nvSpPr>
          <p:cNvPr id="3" name="Content Placeholder 2"/>
          <p:cNvSpPr>
            <a:spLocks noGrp="true"/>
          </p:cNvSpPr>
          <p:nvPr>
            <p:ph idx="1"/>
          </p:nvPr>
        </p:nvSpPr>
        <p:spPr/>
        <p:txBody>
          <a:bodyPr/>
          <a:lstStyle/>
          <a:p>
            <a:r>
              <a:t> Elastic</a:t>
            </a:r>
          </a:p>
          <a:p>
            <a:r>
              <a:t> Resilient</a:t>
            </a:r>
          </a:p>
          <a:p>
            <a:r>
              <a:t> Composable</a:t>
            </a:r>
          </a:p>
          <a:p>
            <a:r>
              <a:t> Minimal</a:t>
            </a:r>
          </a:p>
          <a:p>
            <a:r>
              <a:t> Complete</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Principle 1: Elastic</a:t>
            </a:r>
          </a:p>
        </p:txBody>
      </p:sp>
      <p:sp>
        <p:nvSpPr>
          <p:cNvPr id="3" name="Content Placeholder 2"/>
          <p:cNvSpPr>
            <a:spLocks noGrp="true"/>
          </p:cNvSpPr>
          <p:nvPr>
            <p:ph idx="1"/>
          </p:nvPr>
        </p:nvSpPr>
        <p:spPr/>
        <p:txBody>
          <a:bodyPr/>
          <a:lstStyle/>
          <a:p>
            <a:r>
              <a:t> Must be able to scale up or down</a:t>
            </a:r>
          </a:p>
          <a:p>
            <a:r>
              <a:t> Multiple Stateless Instances of Service</a:t>
            </a:r>
          </a:p>
          <a:p>
            <a:r>
              <a:t> Routing and Load Balancing</a:t>
            </a:r>
          </a:p>
          <a:p>
            <a:r>
              <a:t> Registration, Naming, and Discovery</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Principle 2: Resilient</a:t>
            </a:r>
          </a:p>
        </p:txBody>
      </p:sp>
      <p:sp>
        <p:nvSpPr>
          <p:cNvPr id="3" name="Content Placeholder 2"/>
          <p:cNvSpPr>
            <a:spLocks noGrp="true"/>
          </p:cNvSpPr>
          <p:nvPr>
            <p:ph idx="1"/>
          </p:nvPr>
        </p:nvSpPr>
        <p:spPr/>
        <p:txBody>
          <a:bodyPr/>
          <a:lstStyle/>
          <a:p>
            <a:r>
              <a:t> Service will have multiple Instances</a:t>
            </a:r>
          </a:p>
          <a:p>
            <a:r>
              <a:t> High Availability</a:t>
            </a:r>
          </a:p>
          <a:p>
            <a:pPr lvl="1"/>
            <a:r>
              <a:t> Redundancy</a:t>
            </a:r>
          </a:p>
          <a:p>
            <a:pPr lvl="1"/>
            <a:r>
              <a:t> Fault Tolerance</a:t>
            </a:r>
          </a:p>
          <a:p>
            <a:r>
              <a:t> No Single Point of Failure</a:t>
            </a:r>
          </a:p>
          <a:p>
            <a:pPr lvl="1"/>
            <a:r>
              <a:t> No one service is indispensable</a:t>
            </a:r>
          </a:p>
          <a:p>
            <a:pPr lvl="1"/>
            <a:r>
              <a:t> Load/Risk Distribution</a:t>
            </a:r>
          </a:p>
          <a:p>
            <a:r>
              <a:t> Service Instance Dynamic</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Principle 3: Composable</a:t>
            </a:r>
          </a:p>
        </p:txBody>
      </p:sp>
      <p:sp>
        <p:nvSpPr>
          <p:cNvPr id="3" name="Content Placeholder 2"/>
          <p:cNvSpPr>
            <a:spLocks noGrp="true"/>
          </p:cNvSpPr>
          <p:nvPr>
            <p:ph idx="1"/>
          </p:nvPr>
        </p:nvSpPr>
        <p:spPr/>
        <p:txBody>
          <a:bodyPr/>
          <a:lstStyle/>
          <a:p>
            <a:r>
              <a:t> Common, Uniform Interface</a:t>
            </a:r>
          </a:p>
          <a:p>
            <a:r>
              <a:t> REST Principles</a:t>
            </a:r>
          </a:p>
          <a:p>
            <a:r>
              <a:t> Composition Patterns:</a:t>
            </a:r>
          </a:p>
          <a:p>
            <a:pPr lvl="1"/>
            <a:r>
              <a:t> aggregation</a:t>
            </a:r>
          </a:p>
          <a:p>
            <a:pPr lvl="1"/>
            <a:r>
              <a:t> linking</a:t>
            </a:r>
          </a:p>
          <a:p>
            <a:pPr lvl="1"/>
            <a:r>
              <a:t> caching</a:t>
            </a:r>
          </a:p>
          <a:p>
            <a:pPr lvl="1"/>
            <a:r>
              <a:t> proxies</a:t>
            </a:r>
          </a:p>
          <a:p>
            <a:pPr lvl="1"/>
            <a:r>
              <a:t> gateways</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Principle 4: Minimal</a:t>
            </a:r>
          </a:p>
        </p:txBody>
      </p:sp>
      <p:sp>
        <p:nvSpPr>
          <p:cNvPr id="3" name="Content Placeholder 2"/>
          <p:cNvSpPr>
            <a:spLocks noGrp="true"/>
          </p:cNvSpPr>
          <p:nvPr>
            <p:ph idx="1"/>
          </p:nvPr>
        </p:nvSpPr>
        <p:spPr/>
        <p:txBody>
          <a:bodyPr/>
          <a:lstStyle/>
          <a:p>
            <a:r>
              <a:t> The "Micro" in Microservices!</a:t>
            </a:r>
          </a:p>
          <a:p>
            <a:r>
              <a:t> Entities should be</a:t>
            </a:r>
            <a:r>
              <a:rPr b="1"/>
              <a:t> cohesive</a:t>
            </a:r>
            <a:endParaRPr b="1"/>
          </a:p>
          <a:p>
            <a:r>
              <a:t> SRP (Single Responsibility Principle</a:t>
            </a:r>
          </a:p>
          <a:p>
            <a:pPr lvl="1"/>
            <a:r>
              <a:rPr b="1"/>
              <a:t> One</a:t>
            </a:r>
            <a:r>
              <a:t> business function</a:t>
            </a:r>
          </a:p>
          <a:p>
            <a:r>
              <a:t> Not</a:t>
            </a:r>
            <a:r>
              <a:rPr b="1"/>
              <a:t> necessarily</a:t>
            </a:r>
            <a:r>
              <a:t> small in size</a:t>
            </a:r>
          </a:p>
          <a:p>
            <a:pPr lvl="1"/>
            <a:r>
              <a:t> (See next slide)</a:t>
            </a:r>
          </a:p>
          <a:p>
            <a:pPr lvl="1"/>
            <a:r>
              <a:t> But as as small as possible.</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Principle 5: Complete</a:t>
            </a:r>
          </a:p>
        </p:txBody>
      </p:sp>
      <p:sp>
        <p:nvSpPr>
          <p:cNvPr id="3" name="Content Placeholder 2"/>
          <p:cNvSpPr>
            <a:spLocks noGrp="true"/>
          </p:cNvSpPr>
          <p:nvPr>
            <p:ph idx="1"/>
          </p:nvPr>
        </p:nvSpPr>
        <p:spPr/>
        <p:txBody>
          <a:bodyPr/>
          <a:lstStyle/>
          <a:p>
            <a:r>
              <a:t> Minimize coupling With Other Services</a:t>
            </a:r>
          </a:p>
          <a:p>
            <a:pPr lvl="1"/>
            <a:r>
              <a:t> Tight Coupling limits re-usability.</a:t>
            </a:r>
          </a:p>
          <a:p>
            <a:r>
              <a:t> Should fully accomplish business function</a:t>
            </a:r>
          </a:p>
          <a:p>
            <a:pPr lvl="1"/>
            <a:r>
              <a:t> Don't "split" services for the sake of it</a:t>
            </a:r>
          </a:p>
          <a:p>
            <a:pPr lvl="1"/>
            <a:r>
              <a:t> Each module is as big as it needs to be</a:t>
            </a:r>
          </a:p>
          <a:p>
            <a:pPr lvl="1"/>
            <a:r>
              <a:t> "Micro" doesn't</a:t>
            </a:r>
            <a:r>
              <a:rPr b="1"/>
              <a:t> always</a:t>
            </a:r>
            <a:r>
              <a:t> mean small</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Microservices and Containers</a:t>
            </a:r>
          </a:p>
        </p:txBody>
      </p:sp>
      <p:sp>
        <p:nvSpPr>
          <p:cNvPr id="3" name="Content Placeholder 2"/>
          <p:cNvSpPr>
            <a:spLocks noGrp="true"/>
          </p:cNvSpPr>
          <p:nvPr>
            <p:ph idx="1"/>
          </p:nvPr>
        </p:nvSpPr>
        <p:spPr/>
        <p:txBody>
          <a:bodyPr/>
          <a:lstStyle/>
          <a:p>
            <a:r>
              <a:t> Container frameworks facilitate microservices.</a:t>
            </a:r>
          </a:p>
          <a:p>
            <a:r>
              <a:t> Kubernetes Pods</a:t>
            </a:r>
          </a:p>
          <a:p>
            <a:pPr lvl="1"/>
            <a:r>
              <a:t> Allows groups of containers to run together.</a:t>
            </a:r>
          </a:p>
          <a:p>
            <a:pPr lvl="1"/>
            <a:r>
              <a:t> facilitates microservices.</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ubtitle 1"/>
          <p:cNvSpPr>
            <a:spLocks noGrp="true"/>
          </p:cNvSpPr>
          <p:nvPr>
            <p:ph type="subTitle" sz="quarter" idx="1"/>
          </p:nvPr>
        </p:nvSpPr>
        <p:spPr/>
        <p:txBody>
          <a:bodyPr/>
          <a:lstStyle/>
          <a:p>
            <a:pPr>
              <a:defRPr sz="3200"/>
            </a:pPr>
            <a:r>
              <a:t>Consul overview
Microservices
</a:t>
            </a:r>
            <a:r>
              <a:rPr b="1"/>
              <a:t>Consul for Service Discovery
</a:t>
            </a:r>
            <a:r>
              <a:t>Terraform integration
</a:t>
            </a:r>
          </a:p>
        </p:txBody>
      </p:sp>
      <p:sp>
        <p:nvSpPr>
          <p:cNvPr id="3" name="Title 2"/>
          <p:cNvSpPr>
            <a:spLocks noGrp="true"/>
          </p:cNvSpPr>
          <p:nvPr>
            <p:ph type="ctrTitle" sz="quarter"/>
          </p:nvPr>
        </p:nvSpPr>
        <p:spPr/>
        <p:txBody>
          <a:bodyPr/>
          <a:lstStyle/>
          <a:p>
            <a:pPr>
              <a:defRPr sz="4200"/>
            </a:pPr>
            <a:r>
              <a:t>Consul for Service Discovery</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Why service discovery?</a:t>
            </a:r>
          </a:p>
        </p:txBody>
      </p:sp>
      <p:sp>
        <p:nvSpPr>
          <p:cNvPr id="3" name="Content Placeholder 2"/>
          <p:cNvSpPr>
            <a:spLocks noGrp="true"/>
          </p:cNvSpPr>
          <p:nvPr>
            <p:ph idx="1"/>
          </p:nvPr>
        </p:nvSpPr>
        <p:spPr/>
        <p:txBody>
          <a:bodyPr/>
          <a:lstStyle/>
          <a:p>
            <a:r>
              <a:t> Applications are running on dynamic infrastructure</a:t>
            </a:r>
          </a:p>
          <a:p>
            <a:r>
              <a:t> Need to determine services are running and how they can be accessed</a:t>
            </a:r>
          </a:p>
          <a:p>
            <a:r>
              <a:t> HashiCorp provides a solution, and it is Consul</a:t>
            </a:r>
          </a:p>
          <a:p>
            <a:r>
              <a:t> How?</a:t>
            </a:r>
          </a:p>
          <a:p>
            <a:pPr lvl="1"/>
            <a:r>
              <a:t> applications and services register with Consul</a:t>
            </a:r>
          </a:p>
          <a:p>
            <a:pPr lvl="1"/>
            <a:r>
              <a:t> service registry is populated</a:t>
            </a:r>
          </a:p>
          <a:p>
            <a:pPr lvl="1"/>
            <a:r>
              <a:t> connect to critical services throughout the organization</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Microservices</a:t>
            </a:r>
          </a:p>
        </p:txBody>
      </p:sp>
      <p:sp>
        <p:nvSpPr>
          <p:cNvPr id="3" name="Content Placeholder 2"/>
          <p:cNvSpPr>
            <a:spLocks noGrp="true"/>
          </p:cNvSpPr>
          <p:nvPr>
            <p:ph idx="1"/>
          </p:nvPr>
        </p:nvSpPr>
        <p:spPr/>
        <p:txBody>
          <a:bodyPr/>
          <a:lstStyle/>
          <a:p/>
          <a:p/>
          <a:p/>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Canvas2.png"/>
          <p:cNvPicPr>
            <a:picLocks noChangeAspect="true"/>
          </p:cNvPicPr>
          <p:nvPr/>
        </p:nvPicPr>
        <p:blipFill>
          <a:blip r:embed="rId1"/>
          <a:stretch>
            <a:fillRect/>
          </a:stretch>
        </p:blipFill>
        <p:spPr>
          <a:xfrm>
            <a:off x="704088" y="914400"/>
            <a:ext cx="8382000" cy="3009900"/>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Consul vs Zookeeper</a:t>
            </a:r>
          </a:p>
        </p:txBody>
      </p:sp>
      <p:sp>
        <p:nvSpPr>
          <p:cNvPr id="3" name="Content Placeholder 2"/>
          <p:cNvSpPr>
            <a:spLocks noGrp="true"/>
          </p:cNvSpPr>
          <p:nvPr>
            <p:ph idx="1"/>
          </p:nvPr>
        </p:nvSpPr>
        <p:spPr/>
        <p:txBody>
          <a:bodyPr/>
          <a:lstStyle/>
          <a:p/>
          <a:p/>
          <a:p/>
          <a:p/>
          <a:p/>
          <a:p/>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consul-zookeeper.png"/>
          <p:cNvPicPr>
            <a:picLocks noChangeAspect="true"/>
          </p:cNvPicPr>
          <p:nvPr/>
        </p:nvPicPr>
        <p:blipFill>
          <a:blip r:embed="rId1"/>
          <a:stretch>
            <a:fillRect/>
          </a:stretch>
        </p:blipFill>
        <p:spPr>
          <a:xfrm>
            <a:off x="704088" y="914400"/>
            <a:ext cx="7010400" cy="4749800"/>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Consul vs Google Anthos</a:t>
            </a:r>
          </a:p>
        </p:txBody>
      </p:sp>
      <p:sp>
        <p:nvSpPr>
          <p:cNvPr id="3" name="Content Placeholder 2"/>
          <p:cNvSpPr>
            <a:spLocks noGrp="true"/>
          </p:cNvSpPr>
          <p:nvPr>
            <p:ph idx="1"/>
          </p:nvPr>
        </p:nvSpPr>
        <p:spPr/>
        <p:txBody>
          <a:bodyPr/>
          <a:lstStyle/>
          <a:p/>
          <a:p/>
          <a:p/>
          <a:p/>
          <a:p/>
          <a:p/>
          <a:p/>
          <a:p/>
          <a:p/>
          <a:p/>
          <a:p/>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consul-05.png"/>
          <p:cNvPicPr>
            <a:picLocks noChangeAspect="true"/>
          </p:cNvPicPr>
          <p:nvPr/>
        </p:nvPicPr>
        <p:blipFill>
          <a:blip r:embed="rId1"/>
          <a:stretch>
            <a:fillRect/>
          </a:stretch>
        </p:blipFill>
        <p:spPr>
          <a:xfrm>
            <a:off x="704088" y="914400"/>
            <a:ext cx="7507224" cy="4049431"/>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Consul is from HashiCorp</a:t>
            </a:r>
          </a:p>
        </p:txBody>
      </p:sp>
      <p:sp>
        <p:nvSpPr>
          <p:cNvPr id="3" name="Content Placeholder 2"/>
          <p:cNvSpPr>
            <a:spLocks noGrp="true"/>
          </p:cNvSpPr>
          <p:nvPr>
            <p:ph idx="1"/>
          </p:nvPr>
        </p:nvSpPr>
        <p:spPr/>
        <p:txBody>
          <a:bodyPr/>
          <a:lstStyle/>
          <a:p>
            <a:r>
              <a:t> Consul is a solution provided by HashiCorp</a:t>
            </a:r>
          </a:p>
          <a:p>
            <a:r>
              <a:t> tight integration with Consul to simplifies access to Vault</a:t>
            </a:r>
          </a:p>
          <a:p>
            <a:r>
              <a:t> Users and applications can query Consul using either DNS or the API</a:t>
            </a:r>
          </a:p>
          <a:p>
            <a:r>
              <a:t> Consul responds to the query with the information needed to establish communication with the active Vault node</a:t>
            </a:r>
          </a:p>
          <a:p>
            <a:r>
              <a:t> Faster and smarter than a load balancer</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Consul and Vault cluster</a:t>
            </a:r>
          </a:p>
        </p:txBody>
      </p:sp>
      <p:sp>
        <p:nvSpPr>
          <p:cNvPr id="3" name="Content Placeholder 2"/>
          <p:cNvSpPr>
            <a:spLocks noGrp="true"/>
          </p:cNvSpPr>
          <p:nvPr>
            <p:ph idx="1"/>
          </p:nvPr>
        </p:nvSpPr>
        <p:spPr/>
        <p:txBody>
          <a:bodyPr/>
          <a:lstStyle/>
          <a:p>
            <a:r>
              <a:t> Consul can also simplify the connectivity to standby nodes within the cluster</a:t>
            </a:r>
          </a:p>
          <a:p>
            <a:r>
              <a:t> Especially when running Vault Enterprise with performance standby nodes</a:t>
            </a:r>
          </a:p>
          <a:p>
            <a:r>
              <a:t> Performance standby nodes can service Vault read operations and help Vault operators scale those read operations within a cluster</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Registering the Vault Service with Consul</a:t>
            </a:r>
          </a:p>
        </p:txBody>
      </p:sp>
      <p:sp>
        <p:nvSpPr>
          <p:cNvPr id="3" name="Content Placeholder 2"/>
          <p:cNvSpPr>
            <a:spLocks noGrp="true"/>
          </p:cNvSpPr>
          <p:nvPr>
            <p:ph idx="1"/>
          </p:nvPr>
        </p:nvSpPr>
        <p:spPr/>
        <p:txBody>
          <a:bodyPr/>
          <a:lstStyle/>
          <a:p>
            <a:r>
              <a:t> When you deploy a Vault cluster with Consul backend -</a:t>
            </a:r>
          </a:p>
          <a:p>
            <a:pPr lvl="1"/>
            <a:r>
              <a:t> Vault service is automatically registered with the Consul service registry by default</a:t>
            </a:r>
          </a:p>
          <a:p>
            <a:r>
              <a:t> Best practice</a:t>
            </a:r>
          </a:p>
          <a:p>
            <a:pPr lvl="1"/>
            <a:r>
              <a:t> If Consul service discovery is desired, a second Consul cluster should be deployed to manage this functionality</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How to register</a:t>
            </a:r>
          </a:p>
        </p:txBody>
      </p:sp>
      <p:sp>
        <p:nvSpPr>
          <p:cNvPr id="3" name="Content Placeholder 2"/>
          <p:cNvSpPr>
            <a:spLocks noGrp="true"/>
          </p:cNvSpPr>
          <p:nvPr>
            <p:ph idx="1"/>
          </p:nvPr>
        </p:nvSpPr>
        <p:spPr/>
        <p:txBody>
          <a:bodyPr/>
          <a:lstStyle/>
          <a:p>
            <a:r>
              <a:t> The</a:t>
            </a:r>
            <a:r>
              <a:rPr i="1"/>
              <a:t> service_registration</a:t>
            </a:r>
            <a:r>
              <a:t> stanza is added to the Vault configuration</a:t>
            </a:r>
          </a:p>
          <a:p>
            <a:r>
              <a:t> This configuration includes</a:t>
            </a:r>
          </a:p>
          <a:p>
            <a:pPr lvl="1"/>
            <a:r>
              <a:t> the address and port of the Consul cluster</a:t>
            </a:r>
          </a:p>
          <a:p>
            <a:pPr lvl="1"/>
            <a:r>
              <a:t> the Consul ACL token to permit Consul access (if Consul ACLs are enabled)</a:t>
            </a:r>
          </a:p>
          <a:p>
            <a:pPr lvl="1"/>
            <a:r>
              <a:t> other configurable parameters such as service_tags.</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service_registration stanza example</a:t>
            </a:r>
          </a:p>
        </p:txBody>
      </p:sp>
      <p:sp>
        <p:nvSpPr>
          <p:cNvPr id="3" name="Content Placeholder 2"/>
          <p:cNvSpPr>
            <a:spLocks noGrp="true"/>
          </p:cNvSpPr>
          <p:nvPr>
            <p:ph idx="1"/>
          </p:nvPr>
        </p:nvSpPr>
        <p:spPr/>
        <p:txBody>
          <a:bodyPr/>
          <a:lstStyle/>
          <a:p/>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consul-01.png"/>
          <p:cNvPicPr>
            <a:picLocks noChangeAspect="true"/>
          </p:cNvPicPr>
          <p:nvPr/>
        </p:nvPicPr>
        <p:blipFill>
          <a:blip r:embed="rId1"/>
          <a:stretch>
            <a:fillRect/>
          </a:stretch>
        </p:blipFill>
        <p:spPr>
          <a:xfrm>
            <a:off x="234823" y="1428115"/>
            <a:ext cx="8839200" cy="1917700"/>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Connecting to Vault using Consul</a:t>
            </a:r>
          </a:p>
        </p:txBody>
      </p:sp>
      <p:sp>
        <p:nvSpPr>
          <p:cNvPr id="3" name="Content Placeholder 2"/>
          <p:cNvSpPr>
            <a:spLocks noGrp="true"/>
          </p:cNvSpPr>
          <p:nvPr>
            <p:ph idx="1"/>
          </p:nvPr>
        </p:nvSpPr>
        <p:spPr/>
        <p:txBody>
          <a:bodyPr/>
          <a:lstStyle/>
          <a:p>
            <a:r>
              <a:t> In Consul, all Vault cluster nodes are registered as the Vault service</a:t>
            </a:r>
          </a:p>
          <a:p>
            <a:r>
              <a:t> To use Consul to discover the active node in a cluster, a client can query Consul with the DNS name</a:t>
            </a:r>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1.png"/>
          <p:cNvPicPr>
            <a:picLocks noChangeAspect="true"/>
          </p:cNvPicPr>
          <p:nvPr/>
        </p:nvPicPr>
        <p:blipFill>
          <a:blip r:embed="rId1"/>
          <a:stretch>
            <a:fillRect/>
          </a:stretch>
        </p:blipFill>
        <p:spPr>
          <a:xfrm>
            <a:off x="234950" y="3153283"/>
            <a:ext cx="4826000" cy="520700"/>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Performance standby node(s)</a:t>
            </a:r>
          </a:p>
        </p:txBody>
      </p:sp>
      <p:sp>
        <p:nvSpPr>
          <p:cNvPr id="3" name="Content Placeholder 2"/>
          <p:cNvSpPr>
            <a:spLocks noGrp="true"/>
          </p:cNvSpPr>
          <p:nvPr>
            <p:ph idx="1"/>
          </p:nvPr>
        </p:nvSpPr>
        <p:spPr/>
        <p:txBody>
          <a:bodyPr/>
          <a:lstStyle/>
          <a:p>
            <a:r>
              <a:t> In Vault Enterprise</a:t>
            </a:r>
          </a:p>
          <a:p>
            <a:pPr lvl="1"/>
            <a:r>
              <a:t> To discover the performance standby node(s)</a:t>
            </a:r>
          </a:p>
          <a:p>
            <a:pPr lvl="1"/>
            <a:r>
              <a:t> client can query Consul for the DNS name </a:t>
            </a:r>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1.png"/>
          <p:cNvPicPr>
            <a:picLocks noChangeAspect="true"/>
          </p:cNvPicPr>
          <p:nvPr/>
        </p:nvPicPr>
        <p:blipFill>
          <a:blip r:embed="rId1"/>
          <a:stretch>
            <a:fillRect/>
          </a:stretch>
        </p:blipFill>
        <p:spPr>
          <a:xfrm>
            <a:off x="10160" y="2837561"/>
            <a:ext cx="6807200" cy="520700"/>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ubtitle 1"/>
          <p:cNvSpPr>
            <a:spLocks noGrp="true"/>
          </p:cNvSpPr>
          <p:nvPr>
            <p:ph type="subTitle" sz="quarter" idx="1"/>
          </p:nvPr>
        </p:nvSpPr>
        <p:spPr/>
        <p:txBody>
          <a:bodyPr/>
          <a:lstStyle/>
          <a:p>
            <a:pPr>
              <a:defRPr sz="3200"/>
            </a:pPr>
            <a:r>
              <a:t>Consul overview
Microservices
Consul for Service Discovery
</a:t>
            </a:r>
            <a:r>
              <a:rPr b="1"/>
              <a:t>Terraform integration
</a:t>
            </a:r>
            <a:endParaRPr b="1"/>
          </a:p>
        </p:txBody>
      </p:sp>
      <p:sp>
        <p:nvSpPr>
          <p:cNvPr id="3" name="Title 2"/>
          <p:cNvSpPr>
            <a:spLocks noGrp="true"/>
          </p:cNvSpPr>
          <p:nvPr>
            <p:ph type="ctrTitle" sz="quarter"/>
          </p:nvPr>
        </p:nvSpPr>
        <p:spPr/>
        <p:txBody>
          <a:bodyPr/>
          <a:lstStyle/>
          <a:p>
            <a:pPr>
              <a:defRPr sz="4200"/>
            </a:pPr>
            <a:r>
              <a:t>Terraform integration</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Discovery</a:t>
            </a:r>
          </a:p>
        </p:txBody>
      </p:sp>
      <p:sp>
        <p:nvSpPr>
          <p:cNvPr id="3" name="Content Placeholder 2"/>
          <p:cNvSpPr>
            <a:spLocks noGrp="true"/>
          </p:cNvSpPr>
          <p:nvPr>
            <p:ph idx="1"/>
          </p:nvPr>
        </p:nvSpPr>
        <p:spPr/>
        <p:txBody>
          <a:bodyPr/>
          <a:lstStyle/>
          <a:p/>
          <a:p/>
          <a:p/>
          <a:p/>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Canvas3.png"/>
          <p:cNvPicPr>
            <a:picLocks noChangeAspect="true"/>
          </p:cNvPicPr>
          <p:nvPr/>
        </p:nvPicPr>
        <p:blipFill>
          <a:blip r:embed="rId1"/>
          <a:stretch>
            <a:fillRect/>
          </a:stretch>
        </p:blipFill>
        <p:spPr>
          <a:xfrm>
            <a:off x="704088" y="914400"/>
            <a:ext cx="8432800" cy="3898900"/>
          </a:xfrm>
          <a:prstGeom prst="rect">
            <a:avLst/>
          </a:prstGeo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Terraform and Vault</a:t>
            </a:r>
          </a:p>
        </p:txBody>
      </p:sp>
      <p:sp>
        <p:nvSpPr>
          <p:cNvPr id="3" name="Content Placeholder 2"/>
          <p:cNvSpPr>
            <a:spLocks noGrp="true"/>
          </p:cNvSpPr>
          <p:nvPr>
            <p:ph idx="1"/>
          </p:nvPr>
        </p:nvSpPr>
        <p:spPr/>
        <p:txBody>
          <a:bodyPr/>
          <a:lstStyle/>
          <a:p/>
          <a:p/>
          <a:p/>
          <a:p/>
          <a:p/>
          <a:p/>
          <a:p/>
          <a:p/>
          <a:p/>
          <a:p/>
          <a:p/>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consul-02.png"/>
          <p:cNvPicPr>
            <a:picLocks noChangeAspect="true"/>
          </p:cNvPicPr>
          <p:nvPr/>
        </p:nvPicPr>
        <p:blipFill>
          <a:blip r:embed="rId1"/>
          <a:stretch>
            <a:fillRect/>
          </a:stretch>
        </p:blipFill>
        <p:spPr>
          <a:xfrm>
            <a:off x="704088" y="914400"/>
            <a:ext cx="7507224" cy="4029564"/>
          </a:xfrm>
          <a:prstGeom prst="rect">
            <a:avLst/>
          </a:prstGeo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Vault Infrastructure with Terraform</a:t>
            </a:r>
          </a:p>
        </p:txBody>
      </p:sp>
      <p:sp>
        <p:nvSpPr>
          <p:cNvPr id="3" name="Content Placeholder 2"/>
          <p:cNvSpPr>
            <a:spLocks noGrp="true"/>
          </p:cNvSpPr>
          <p:nvPr>
            <p:ph idx="1"/>
          </p:nvPr>
        </p:nvSpPr>
        <p:spPr/>
        <p:txBody>
          <a:bodyPr/>
          <a:lstStyle/>
          <a:p>
            <a:r>
              <a:t> Terraform and Vault often go together</a:t>
            </a:r>
          </a:p>
          <a:p>
            <a:r>
              <a:t> Your deployment may have custom Terraform modules</a:t>
            </a:r>
          </a:p>
          <a:p>
            <a:r>
              <a:t> If so, it may make sense to store the modules in the Terraform pubic registry</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Vault Architecture</a:t>
            </a:r>
          </a:p>
        </p:txBody>
      </p:sp>
      <p:sp>
        <p:nvSpPr>
          <p:cNvPr id="3" name="Content Placeholder 2"/>
          <p:cNvSpPr>
            <a:spLocks noGrp="true"/>
          </p:cNvSpPr>
          <p:nvPr>
            <p:ph idx="1"/>
          </p:nvPr>
        </p:nvSpPr>
        <p:spPr/>
        <p:txBody>
          <a:bodyPr/>
          <a:lstStyle/>
          <a:p>
            <a:r>
              <a:t> Components to go in the Terraform configuration files:</a:t>
            </a:r>
          </a:p>
          <a:p>
            <a:pPr lvl="1"/>
            <a:r>
              <a:t> Consul nodes</a:t>
            </a:r>
          </a:p>
          <a:p>
            <a:pPr lvl="1"/>
            <a:r>
              <a:t> Vault nodes</a:t>
            </a:r>
          </a:p>
          <a:p>
            <a:pPr lvl="1"/>
            <a:r>
              <a:t> load balancers</a:t>
            </a:r>
          </a:p>
          <a:p>
            <a:pPr lvl="1"/>
            <a:r>
              <a:t> security groups</a:t>
            </a:r>
          </a:p>
          <a:p>
            <a:pPr lvl="1"/>
            <a:r>
              <a:t> DNS records</a:t>
            </a:r>
          </a:p>
          <a:p>
            <a:pPr lvl="1"/>
            <a:r>
              <a:t> network connectivity</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Repeatability</a:t>
            </a:r>
          </a:p>
        </p:txBody>
      </p:sp>
      <p:sp>
        <p:nvSpPr>
          <p:cNvPr id="3" name="Content Placeholder 2"/>
          <p:cNvSpPr>
            <a:spLocks noGrp="true"/>
          </p:cNvSpPr>
          <p:nvPr>
            <p:ph idx="1"/>
          </p:nvPr>
        </p:nvSpPr>
        <p:spPr/>
        <p:txBody>
          <a:bodyPr/>
          <a:lstStyle/>
          <a:p>
            <a:r>
              <a:t> Repeatability if one the benefits of deploying Vault with Terraform</a:t>
            </a:r>
          </a:p>
          <a:p>
            <a:r>
              <a:t> Other benefits</a:t>
            </a:r>
          </a:p>
          <a:p>
            <a:pPr lvl="1"/>
            <a:r>
              <a:t> performance or</a:t>
            </a:r>
          </a:p>
          <a:p>
            <a:pPr lvl="1"/>
            <a:r>
              <a:t> disaster recovery</a:t>
            </a:r>
          </a:p>
          <a:p>
            <a:pPr lvl="1"/>
            <a:r>
              <a:t> replicated clusters *high availability </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Terraform configurations for Vault</a:t>
            </a:r>
          </a:p>
        </p:txBody>
      </p:sp>
      <p:sp>
        <p:nvSpPr>
          <p:cNvPr id="3" name="Content Placeholder 2"/>
          <p:cNvSpPr>
            <a:spLocks noGrp="true"/>
          </p:cNvSpPr>
          <p:nvPr>
            <p:ph idx="1"/>
          </p:nvPr>
        </p:nvSpPr>
        <p:spPr/>
        <p:txBody>
          <a:bodyPr/>
          <a:lstStyle/>
          <a:p>
            <a:r>
              <a:t> Amazon Web Services (https://github.com/hashicorp/terraform-aws-vault)</a:t>
            </a:r>
          </a:p>
          <a:p>
            <a:r>
              <a:t> Microsoft Azure (https://github.com/hashicorp/terraform-azurerm-vault)</a:t>
            </a:r>
          </a:p>
          <a:p>
            <a:r>
              <a:t> Google Cloud (https://github.com/terraform-google-modules/terraform-google-vault)</a:t>
            </a:r>
          </a:p>
          <a:p/>
          <a:p/>
          <a:p/>
          <a:p/>
          <a:p/>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consul-03.png"/>
          <p:cNvPicPr>
            <a:picLocks noChangeAspect="true"/>
          </p:cNvPicPr>
          <p:nvPr/>
        </p:nvPicPr>
        <p:blipFill>
          <a:blip r:embed="rId1"/>
          <a:stretch>
            <a:fillRect/>
          </a:stretch>
        </p:blipFill>
        <p:spPr>
          <a:xfrm>
            <a:off x="704088" y="3547872"/>
            <a:ext cx="7507224" cy="4367839"/>
          </a:xfrm>
          <a:prstGeom prst="rect">
            <a:avLst/>
          </a:prstGeom>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Configure Vault Provider and Credentials</a:t>
            </a:r>
          </a:p>
        </p:txBody>
      </p:sp>
      <p:sp>
        <p:nvSpPr>
          <p:cNvPr id="3" name="Content Placeholder 2"/>
          <p:cNvSpPr>
            <a:spLocks noGrp="true"/>
          </p:cNvSpPr>
          <p:nvPr>
            <p:ph idx="1"/>
          </p:nvPr>
        </p:nvSpPr>
        <p:spPr/>
        <p:txBody>
          <a:bodyPr/>
          <a:lstStyle/>
          <a:p>
            <a:r>
              <a:t> Similar to other Terraform providers:</a:t>
            </a:r>
          </a:p>
          <a:p>
            <a:pPr lvl="1"/>
            <a:r>
              <a:t> declared within the Terraform configuration file</a:t>
            </a:r>
          </a:p>
          <a:p>
            <a:pPr lvl="1"/>
            <a:r>
              <a:t> Sensitive information should be provided using environment variables</a:t>
            </a:r>
          </a:p>
          <a:p>
            <a:r>
              <a:t> Example</a:t>
            </a:r>
          </a:p>
          <a:p>
            <a:pPr lvl="1"/>
            <a:r>
              <a:t> Terraform authenticates with Vault using a token</a:t>
            </a:r>
          </a:p>
          <a:p>
            <a:pPr lvl="1"/>
            <a:r>
              <a:t> Vault address and token should be provided as an environment variable</a:t>
            </a:r>
          </a:p>
          <a:p>
            <a:pPr lvl="1"/>
            <a:r>
              <a:t> VAULT_ADDR - the IP address or hostname of the targeted Vault cluster</a:t>
            </a:r>
          </a:p>
          <a:p>
            <a:pPr lvl="1"/>
            <a:r>
              <a:t> VAULT_TOKEN, which is used to authenticate to Vault</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Consuming Secrets with Terraform</a:t>
            </a:r>
          </a:p>
        </p:txBody>
      </p:sp>
      <p:sp>
        <p:nvSpPr>
          <p:cNvPr id="3" name="Content Placeholder 2"/>
          <p:cNvSpPr>
            <a:spLocks noGrp="true"/>
          </p:cNvSpPr>
          <p:nvPr>
            <p:ph idx="1"/>
          </p:nvPr>
        </p:nvSpPr>
        <p:spPr/>
        <p:txBody>
          <a:bodyPr/>
          <a:lstStyle/>
          <a:p>
            <a:r>
              <a:t> Rather than provide Terraform with static credentials</a:t>
            </a:r>
          </a:p>
          <a:p>
            <a:r>
              <a:t> Terraform can integrate with Vault to retrieve or generate credentials before applying the configuration</a:t>
            </a:r>
          </a:p>
          <a:p>
            <a:r>
              <a:t> For example,</a:t>
            </a:r>
          </a:p>
          <a:p>
            <a:pPr lvl="1"/>
            <a:r>
              <a:t> Terraform can retrieve temporary AWS credentials from Vault to deploy EC2 instances</a:t>
            </a:r>
          </a:p>
          <a:p>
            <a:pPr lvl="1"/>
            <a:r>
              <a:t> After the lease has expired, Vault automatically revokes the AWS credentials.</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Coding for Reliability</a:t>
            </a:r>
          </a:p>
        </p:txBody>
      </p:sp>
      <p:sp>
        <p:nvSpPr>
          <p:cNvPr id="3" name="Content Placeholder 2"/>
          <p:cNvSpPr>
            <a:spLocks noGrp="true"/>
          </p:cNvSpPr>
          <p:nvPr>
            <p:ph idx="1"/>
          </p:nvPr>
        </p:nvSpPr>
        <p:spPr/>
        <p:txBody>
          <a:bodyPr/>
          <a:lstStyle/>
          <a:p>
            <a:r>
              <a:t> Additional automated processes</a:t>
            </a:r>
          </a:p>
          <a:p>
            <a:pPr lvl="1"/>
            <a:r>
              <a:t> automated processes can ensure applications can access the vault service</a:t>
            </a:r>
          </a:p>
          <a:p>
            <a:r>
              <a:t> Example</a:t>
            </a:r>
          </a:p>
          <a:p>
            <a:pPr lvl="1"/>
            <a:r>
              <a:t> a team is responsible for managing a shared, multi-tenant Vault service for hundreds of internal teams</a:t>
            </a:r>
          </a:p>
          <a:p>
            <a:pPr lvl="1"/>
            <a:r>
              <a:t> Vault environment was a large, multi-cluster Vault deployment</a:t>
            </a:r>
          </a:p>
          <a:p>
            <a:pPr lvl="1"/>
            <a:r>
              <a:t> Each onboarded application was configured to attach to a single, local cluster.</a:t>
            </a:r>
          </a:p>
          <a:p>
            <a:r>
              <a:t> Solution</a:t>
            </a:r>
          </a:p>
          <a:p>
            <a:pPr lvl="1"/>
            <a:r>
              <a:t> native disaster recovery options built into Vault, or</a:t>
            </a:r>
          </a:p>
          <a:p>
            <a:pPr lvl="1"/>
            <a:r>
              <a:t> a load balancer in front of the Vault clusters, or even better</a:t>
            </a:r>
          </a:p>
          <a:p>
            <a:pPr lvl="1"/>
            <a:r>
              <a:t> use the AppRole auth method since both RoleIDs and SecretIDs are replicated across all clusters</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Reliability solution</a:t>
            </a:r>
          </a:p>
        </p:txBody>
      </p:sp>
      <p:sp>
        <p:nvSpPr>
          <p:cNvPr id="3" name="Content Placeholder 2"/>
          <p:cNvSpPr>
            <a:spLocks noGrp="true"/>
          </p:cNvSpPr>
          <p:nvPr>
            <p:ph idx="1"/>
          </p:nvPr>
        </p:nvSpPr>
        <p:spPr/>
        <p:txBody>
          <a:bodyPr/>
          <a:lstStyle/>
          <a:p/>
          <a:p/>
          <a:p/>
          <a:p/>
          <a:p/>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consul-04.png"/>
          <p:cNvPicPr>
            <a:picLocks noChangeAspect="true"/>
          </p:cNvPicPr>
          <p:nvPr/>
        </p:nvPicPr>
        <p:blipFill>
          <a:blip r:embed="rId1"/>
          <a:stretch>
            <a:fillRect/>
          </a:stretch>
        </p:blipFill>
        <p:spPr>
          <a:xfrm>
            <a:off x="291973" y="1438910"/>
            <a:ext cx="8788400" cy="4610100"/>
          </a:xfrm>
          <a:prstGeom prst="rect">
            <a:avLst/>
          </a:prstGeom>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More with Consul</a:t>
            </a:r>
          </a:p>
        </p:txBody>
      </p:sp>
      <p:sp>
        <p:nvSpPr>
          <p:cNvPr id="3" name="Content Placeholder 2"/>
          <p:cNvSpPr>
            <a:spLocks noGrp="true"/>
          </p:cNvSpPr>
          <p:nvPr>
            <p:ph idx="1"/>
          </p:nvPr>
        </p:nvSpPr>
        <p:spPr/>
        <p:txBody>
          <a:bodyPr/>
          <a:lstStyle/>
          <a:p>
            <a:r>
              <a:t> Now that we know the basics, what is next? Perfect your skills in the following areas:</a:t>
            </a:r>
          </a:p>
          <a:p>
            <a:pPr lvl="1"/>
            <a:r>
              <a:t> Consul Service Mesh</a:t>
            </a:r>
          </a:p>
          <a:p>
            <a:pPr lvl="1"/>
            <a:r>
              <a:t> Create a datacenter with Consul Docker containers as the agents</a:t>
            </a:r>
          </a:p>
          <a:p>
            <a:pPr lvl="1"/>
            <a:r>
              <a:t> Learn how to deploy Consul on Kubernetes</a:t>
            </a:r>
          </a:p>
          <a:p>
            <a:pPr lvl="1"/>
            <a:r>
              <a:t> Deploy HashiCorp Consul Service on Azure</a:t>
            </a:r>
          </a:p>
          <a:p>
            <a:pPr lvl="1"/>
            <a:r>
              <a:t> Secure Nomad jobs with Consul service mesh</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Load balancers?</a:t>
            </a:r>
          </a:p>
        </p:txBody>
      </p:sp>
      <p:sp>
        <p:nvSpPr>
          <p:cNvPr id="3" name="Content Placeholder 2"/>
          <p:cNvSpPr>
            <a:spLocks noGrp="true"/>
          </p:cNvSpPr>
          <p:nvPr>
            <p:ph idx="1"/>
          </p:nvPr>
        </p:nvSpPr>
        <p:spPr/>
        <p:txBody>
          <a:bodyPr/>
          <a:lstStyle/>
          <a:p/>
          <a:p/>
          <a:p/>
          <a:p/>
          <a:p/>
          <a:p/>
          <a:p/>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Canvas4.png"/>
          <p:cNvPicPr>
            <a:picLocks noChangeAspect="true"/>
          </p:cNvPicPr>
          <p:nvPr/>
        </p:nvPicPr>
        <p:blipFill>
          <a:blip r:embed="rId1"/>
          <a:stretch>
            <a:fillRect/>
          </a:stretch>
        </p:blipFill>
        <p:spPr>
          <a:xfrm>
            <a:off x="234950" y="1427480"/>
            <a:ext cx="9054465" cy="478980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Registry</a:t>
            </a:r>
          </a:p>
        </p:txBody>
      </p:sp>
      <p:sp>
        <p:nvSpPr>
          <p:cNvPr id="3" name="Content Placeholder 2"/>
          <p:cNvSpPr>
            <a:spLocks noGrp="true"/>
          </p:cNvSpPr>
          <p:nvPr>
            <p:ph idx="1"/>
          </p:nvPr>
        </p:nvSpPr>
        <p:spPr/>
        <p:txBody>
          <a:bodyPr/>
          <a:lstStyle/>
          <a:p/>
          <a:p/>
          <a:p/>
          <a:p/>
          <a:p/>
          <a:p/>
          <a:p/>
          <a:p/>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Canvas5.png"/>
          <p:cNvPicPr>
            <a:picLocks noChangeAspect="true"/>
          </p:cNvPicPr>
          <p:nvPr/>
        </p:nvPicPr>
        <p:blipFill>
          <a:blip r:embed="rId1"/>
          <a:stretch>
            <a:fillRect/>
          </a:stretch>
        </p:blipFill>
        <p:spPr>
          <a:xfrm>
            <a:off x="234950" y="1553845"/>
            <a:ext cx="9012555" cy="552577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Configuration</a:t>
            </a:r>
          </a:p>
        </p:txBody>
      </p:sp>
      <p:sp>
        <p:nvSpPr>
          <p:cNvPr id="3" name="Content Placeholder 2"/>
          <p:cNvSpPr>
            <a:spLocks noGrp="true"/>
          </p:cNvSpPr>
          <p:nvPr>
            <p:ph idx="1"/>
          </p:nvPr>
        </p:nvSpPr>
        <p:spPr/>
        <p:txBody>
          <a:bodyPr/>
          <a:lstStyle/>
          <a:p/>
          <a:p/>
          <a:p/>
          <a:p/>
          <a:p/>
          <a:p/>
          <a:p/>
          <a:p/>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Canvas6.png"/>
          <p:cNvPicPr>
            <a:picLocks noChangeAspect="true"/>
          </p:cNvPicPr>
          <p:nvPr/>
        </p:nvPicPr>
        <p:blipFill>
          <a:blip r:embed="rId1"/>
          <a:stretch>
            <a:fillRect/>
          </a:stretch>
        </p:blipFill>
        <p:spPr>
          <a:xfrm>
            <a:off x="116840" y="1654175"/>
            <a:ext cx="9138920" cy="550989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Configuration in Consul</a:t>
            </a:r>
          </a:p>
        </p:txBody>
      </p:sp>
      <p:sp>
        <p:nvSpPr>
          <p:cNvPr id="3" name="Content Placeholder 2"/>
          <p:cNvSpPr>
            <a:spLocks noGrp="true"/>
          </p:cNvSpPr>
          <p:nvPr>
            <p:ph idx="1"/>
          </p:nvPr>
        </p:nvSpPr>
        <p:spPr/>
        <p:txBody>
          <a:bodyPr/>
          <a:lstStyle/>
          <a:p/>
          <a:p/>
          <a:p/>
          <a:p/>
          <a:p/>
          <a:p/>
          <a:p/>
          <a:p/>
          <a:p/>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Canvas7.png"/>
          <p:cNvPicPr>
            <a:picLocks noChangeAspect="true"/>
          </p:cNvPicPr>
          <p:nvPr/>
        </p:nvPicPr>
        <p:blipFill>
          <a:blip r:embed="rId1"/>
          <a:stretch>
            <a:fillRect/>
          </a:stretch>
        </p:blipFill>
        <p:spPr>
          <a:xfrm>
            <a:off x="323215" y="1377315"/>
            <a:ext cx="8582660" cy="5690870"/>
          </a:xfrm>
          <a:prstGeom prst="rect">
            <a:avLst/>
          </a:prstGeom>
        </p:spPr>
      </p:pic>
    </p:spTree>
  </p:cSld>
  <p:clrMapOvr>
    <a:masterClrMapping/>
  </p:clrMapOvr>
</p:sld>
</file>

<file path=ppt/theme/theme1.xml><?xml version="1.0" encoding="utf-8"?>
<a:theme xmlns:a="http://schemas.openxmlformats.org/drawingml/2006/main" name="LPc_New">
  <a:themeElements>
    <a:clrScheme name="LPc_New 7">
      <a:dk1>
        <a:srgbClr val="000000"/>
      </a:dk1>
      <a:lt1>
        <a:srgbClr val="FFFFFF"/>
      </a:lt1>
      <a:dk2>
        <a:srgbClr val="CCECFF"/>
      </a:dk2>
      <a:lt2>
        <a:srgbClr val="003399"/>
      </a:lt2>
      <a:accent1>
        <a:srgbClr val="0794FF"/>
      </a:accent1>
      <a:accent2>
        <a:srgbClr val="800080"/>
      </a:accent2>
      <a:accent3>
        <a:srgbClr val="E2F4FF"/>
      </a:accent3>
      <a:accent4>
        <a:srgbClr val="DADADA"/>
      </a:accent4>
      <a:accent5>
        <a:srgbClr val="AAC8FF"/>
      </a:accent5>
      <a:accent6>
        <a:srgbClr val="730073"/>
      </a:accent6>
      <a:hlink>
        <a:srgbClr val="FF0000"/>
      </a:hlink>
      <a:folHlink>
        <a:srgbClr val="FFFFD2"/>
      </a:folHlink>
    </a:clrScheme>
    <a:fontScheme name="LPc_New">
      <a:majorFont>
        <a:latin typeface="Verdana"/>
        <a:ea typeface=""/>
        <a:cs typeface=""/>
      </a:majorFont>
      <a:minorFont>
        <a:latin typeface="Arial"/>
        <a:ea typeface=""/>
        <a:cs typeface=""/>
      </a:minorFont>
    </a:fontScheme>
    <a:fmtScheme name="Office">
      <a:fillStyleLst>
        <a:solidFill>
          <a:schemeClr val="phClr"/>
        </a:solidFill>
        <a:gradFill rotWithShape="true">
          <a:gsLst>
            <a:gs pos="0">
              <a:schemeClr val="phClr">
                <a:tint val="50000"/>
                <a:satMod val="300000"/>
              </a:schemeClr>
            </a:gs>
            <a:gs pos="35000">
              <a:schemeClr val="phClr">
                <a:tint val="37000"/>
                <a:satMod val="300000"/>
              </a:schemeClr>
            </a:gs>
            <a:gs pos="100000">
              <a:schemeClr val="phClr">
                <a:tint val="15000"/>
                <a:satMod val="350000"/>
              </a:schemeClr>
            </a:gs>
          </a:gsLst>
          <a:lin ang="16200000" scaled="true"/>
        </a:gradFill>
        <a:gradFill rotWithShape="true">
          <a:gsLst>
            <a:gs pos="0">
              <a:schemeClr val="phClr">
                <a:tint val="100000"/>
                <a:shade val="100000"/>
                <a:satMod val="130000"/>
              </a:schemeClr>
            </a:gs>
            <a:gs pos="100000">
              <a:schemeClr val="phClr">
                <a:tint val="50000"/>
                <a:shade val="100000"/>
                <a:satMod val="350000"/>
              </a:schemeClr>
            </a:gs>
          </a:gsLst>
          <a:lin ang="16200000" scaled="false"/>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true">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true">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spPr>
      <a:bodyPr vert="horz" wrap="square" lIns="91440" tIns="45720" rIns="91440" bIns="45720" numCol="1" anchor="t" anchorCtr="false" compatLnSpc="true"/>
      <a:lstStyle>
        <a:defPPr marL="0" marR="0" indent="0" algn="ctr" defTabSz="914400" rtl="0" eaLnBrk="1" fontAlgn="base" latinLnBrk="0" hangingPunct="1">
          <a:lnSpc>
            <a:spcPct val="100000"/>
          </a:lnSpc>
          <a:spcBef>
            <a:spcPct val="30000"/>
          </a:spcBef>
          <a:spcAft>
            <a:spcPct val="0"/>
          </a:spcAft>
          <a:buClrTx/>
          <a:buSzTx/>
          <a:buFontTx/>
          <a:buNone/>
          <a:defRPr kumimoji="0" lang="en-US" sz="1000" b="0" i="0" u="none" strike="noStrike" cap="none" normalizeH="0" baseline="0">
            <a:ln>
              <a:noFill/>
            </a:ln>
            <a:solidFill>
              <a:schemeClr val="tx1"/>
            </a:solidFill>
            <a:effectLst/>
            <a:latin typeface="Garamond"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spPr>
      <a:bodyPr vert="horz" wrap="square" lIns="91440" tIns="45720" rIns="91440" bIns="45720" numCol="1" anchor="t" anchorCtr="false" compatLnSpc="true"/>
      <a:lstStyle>
        <a:defPPr marL="0" marR="0" indent="0" algn="ctr" defTabSz="914400" rtl="0" eaLnBrk="1" fontAlgn="base" latinLnBrk="0" hangingPunct="1">
          <a:lnSpc>
            <a:spcPct val="100000"/>
          </a:lnSpc>
          <a:spcBef>
            <a:spcPct val="30000"/>
          </a:spcBef>
          <a:spcAft>
            <a:spcPct val="0"/>
          </a:spcAft>
          <a:buClrTx/>
          <a:buSzTx/>
          <a:buFontTx/>
          <a:buNone/>
          <a:defRPr kumimoji="0" lang="en-US" sz="1000" b="0" i="0" u="none" strike="noStrike" cap="none" normalizeH="0" baseline="0">
            <a:ln>
              <a:noFill/>
            </a:ln>
            <a:solidFill>
              <a:schemeClr val="tx1"/>
            </a:solidFill>
            <a:effectLst/>
            <a:latin typeface="Garamond" pitchFamily="18" charset="0"/>
          </a:defRPr>
        </a:defPPr>
      </a:lstStyle>
    </a:lnDef>
  </a:objectDefaults>
  <a:extraClrSchemeLst>
    <a:extraClrScheme>
      <a:clrScheme name="LPc_New 1">
        <a:dk1>
          <a:srgbClr val="000099"/>
        </a:dk1>
        <a:lt1>
          <a:srgbClr val="FFFFFF"/>
        </a:lt1>
        <a:dk2>
          <a:srgbClr val="0000FF"/>
        </a:dk2>
        <a:lt2>
          <a:srgbClr val="FFFF00"/>
        </a:lt2>
        <a:accent1>
          <a:srgbClr val="FF6633"/>
        </a:accent1>
        <a:accent2>
          <a:srgbClr val="FF00FF"/>
        </a:accent2>
        <a:accent3>
          <a:srgbClr val="AAAAFF"/>
        </a:accent3>
        <a:accent4>
          <a:srgbClr val="DADADA"/>
        </a:accent4>
        <a:accent5>
          <a:srgbClr val="FFB8AD"/>
        </a:accent5>
        <a:accent6>
          <a:srgbClr val="E700E7"/>
        </a:accent6>
        <a:hlink>
          <a:srgbClr val="FF0000"/>
        </a:hlink>
        <a:folHlink>
          <a:srgbClr val="808080"/>
        </a:folHlink>
      </a:clrScheme>
      <a:clrMap bg1="dk2" tx1="lt1" bg2="dk1" tx2="lt2" accent1="accent1" accent2="accent2" accent3="accent3" accent4="accent4" accent5="accent5" accent6="accent6" hlink="hlink" folHlink="folHlink"/>
    </a:extraClrScheme>
    <a:extraClrScheme>
      <a:clrScheme name="LPc_New 2">
        <a:dk1>
          <a:srgbClr val="000066"/>
        </a:dk1>
        <a:lt1>
          <a:srgbClr val="CCECFF"/>
        </a:lt1>
        <a:dk2>
          <a:srgbClr val="000080"/>
        </a:dk2>
        <a:lt2>
          <a:srgbClr val="000000"/>
        </a:lt2>
        <a:accent1>
          <a:srgbClr val="9999FF"/>
        </a:accent1>
        <a:accent2>
          <a:srgbClr val="CC00FF"/>
        </a:accent2>
        <a:accent3>
          <a:srgbClr val="E2F4FF"/>
        </a:accent3>
        <a:accent4>
          <a:srgbClr val="000056"/>
        </a:accent4>
        <a:accent5>
          <a:srgbClr val="CACAFF"/>
        </a:accent5>
        <a:accent6>
          <a:srgbClr val="B900E7"/>
        </a:accent6>
        <a:hlink>
          <a:srgbClr val="00CC99"/>
        </a:hlink>
        <a:folHlink>
          <a:srgbClr val="0099CC"/>
        </a:folHlink>
      </a:clrScheme>
      <a:clrMap bg1="lt1" tx1="dk1" bg2="lt2" tx2="dk2" accent1="accent1" accent2="accent2" accent3="accent3" accent4="accent4" accent5="accent5" accent6="accent6" hlink="hlink" folHlink="folHlink"/>
    </a:extraClrScheme>
    <a:extraClrScheme>
      <a:clrScheme name="LPc_New 3">
        <a:dk1>
          <a:srgbClr val="000000"/>
        </a:dk1>
        <a:lt1>
          <a:srgbClr val="FFFFFF"/>
        </a:lt1>
        <a:dk2>
          <a:srgbClr val="000000"/>
        </a:dk2>
        <a:lt2>
          <a:srgbClr val="393939"/>
        </a:lt2>
        <a:accent1>
          <a:srgbClr val="B2B2B2"/>
        </a:accent1>
        <a:accent2>
          <a:srgbClr val="868686"/>
        </a:accent2>
        <a:accent3>
          <a:srgbClr val="FFFFFF"/>
        </a:accent3>
        <a:accent4>
          <a:srgbClr val="000000"/>
        </a:accent4>
        <a:accent5>
          <a:srgbClr val="D5D5D5"/>
        </a:accent5>
        <a:accent6>
          <a:srgbClr val="797979"/>
        </a:accent6>
        <a:hlink>
          <a:srgbClr val="5F5F5F"/>
        </a:hlink>
        <a:folHlink>
          <a:srgbClr val="DDDDDD"/>
        </a:folHlink>
      </a:clrScheme>
      <a:clrMap bg1="lt1" tx1="dk1" bg2="lt2" tx2="dk2" accent1="accent1" accent2="accent2" accent3="accent3" accent4="accent4" accent5="accent5" accent6="accent6" hlink="hlink" folHlink="folHlink"/>
    </a:extraClrScheme>
    <a:extraClrScheme>
      <a:clrScheme name="LPc_New 4">
        <a:dk1>
          <a:srgbClr val="000000"/>
        </a:dk1>
        <a:lt1>
          <a:srgbClr val="FFFFFF"/>
        </a:lt1>
        <a:dk2>
          <a:srgbClr val="660033"/>
        </a:dk2>
        <a:lt2>
          <a:srgbClr val="FFFF66"/>
        </a:lt2>
        <a:accent1>
          <a:srgbClr val="FF0033"/>
        </a:accent1>
        <a:accent2>
          <a:srgbClr val="CC6600"/>
        </a:accent2>
        <a:accent3>
          <a:srgbClr val="B8AAAD"/>
        </a:accent3>
        <a:accent4>
          <a:srgbClr val="DADADA"/>
        </a:accent4>
        <a:accent5>
          <a:srgbClr val="FFAAAD"/>
        </a:accent5>
        <a:accent6>
          <a:srgbClr val="B95C00"/>
        </a:accent6>
        <a:hlink>
          <a:srgbClr val="999933"/>
        </a:hlink>
        <a:folHlink>
          <a:srgbClr val="A50021"/>
        </a:folHlink>
      </a:clrScheme>
      <a:clrMap bg1="dk2" tx1="lt1" bg2="dk1" tx2="lt2" accent1="accent1" accent2="accent2" accent3="accent3" accent4="accent4" accent5="accent5" accent6="accent6" hlink="hlink" folHlink="folHlink"/>
    </a:extraClrScheme>
    <a:extraClrScheme>
      <a:clrScheme name="LPc_New 5">
        <a:dk1>
          <a:srgbClr val="000000"/>
        </a:dk1>
        <a:lt1>
          <a:srgbClr val="FFFFFF"/>
        </a:lt1>
        <a:dk2>
          <a:srgbClr val="CCECFF"/>
        </a:dk2>
        <a:lt2>
          <a:srgbClr val="000080"/>
        </a:lt2>
        <a:accent1>
          <a:srgbClr val="9999FF"/>
        </a:accent1>
        <a:accent2>
          <a:srgbClr val="CC00FF"/>
        </a:accent2>
        <a:accent3>
          <a:srgbClr val="E2F4FF"/>
        </a:accent3>
        <a:accent4>
          <a:srgbClr val="DADADA"/>
        </a:accent4>
        <a:accent5>
          <a:srgbClr val="CACAFF"/>
        </a:accent5>
        <a:accent6>
          <a:srgbClr val="B900E7"/>
        </a:accent6>
        <a:hlink>
          <a:srgbClr val="00CC99"/>
        </a:hlink>
        <a:folHlink>
          <a:srgbClr val="0099CC"/>
        </a:folHlink>
      </a:clrScheme>
      <a:clrMap bg1="dk2" tx1="lt1" bg2="dk1" tx2="lt2" accent1="accent1" accent2="accent2" accent3="accent3" accent4="accent4" accent5="accent5" accent6="accent6" hlink="hlink" folHlink="folHlink"/>
    </a:extraClrScheme>
    <a:extraClrScheme>
      <a:clrScheme name="LPc_New 6">
        <a:dk1>
          <a:srgbClr val="000000"/>
        </a:dk1>
        <a:lt1>
          <a:srgbClr val="FFFFFF"/>
        </a:lt1>
        <a:dk2>
          <a:srgbClr val="CCECFF"/>
        </a:dk2>
        <a:lt2>
          <a:srgbClr val="003399"/>
        </a:lt2>
        <a:accent1>
          <a:srgbClr val="9999FF"/>
        </a:accent1>
        <a:accent2>
          <a:srgbClr val="800080"/>
        </a:accent2>
        <a:accent3>
          <a:srgbClr val="E2F4FF"/>
        </a:accent3>
        <a:accent4>
          <a:srgbClr val="DADADA"/>
        </a:accent4>
        <a:accent5>
          <a:srgbClr val="CACAFF"/>
        </a:accent5>
        <a:accent6>
          <a:srgbClr val="730073"/>
        </a:accent6>
        <a:hlink>
          <a:srgbClr val="FF0000"/>
        </a:hlink>
        <a:folHlink>
          <a:srgbClr val="FFFFD2"/>
        </a:folHlink>
      </a:clrScheme>
      <a:clrMap bg1="dk2" tx1="lt1" bg2="dk1" tx2="lt2" accent1="accent1" accent2="accent2" accent3="accent3" accent4="accent4" accent5="accent5" accent6="accent6" hlink="hlink" folHlink="folHlink"/>
    </a:extraClrScheme>
    <a:extraClrScheme>
      <a:clrScheme name="LPc_New 7">
        <a:dk1>
          <a:srgbClr val="000000"/>
        </a:dk1>
        <a:lt1>
          <a:srgbClr val="FFFFFF"/>
        </a:lt1>
        <a:dk2>
          <a:srgbClr val="CCECFF"/>
        </a:dk2>
        <a:lt2>
          <a:srgbClr val="003399"/>
        </a:lt2>
        <a:accent1>
          <a:srgbClr val="0794FF"/>
        </a:accent1>
        <a:accent2>
          <a:srgbClr val="800080"/>
        </a:accent2>
        <a:accent3>
          <a:srgbClr val="E2F4FF"/>
        </a:accent3>
        <a:accent4>
          <a:srgbClr val="DADADA"/>
        </a:accent4>
        <a:accent5>
          <a:srgbClr val="AAC8FF"/>
        </a:accent5>
        <a:accent6>
          <a:srgbClr val="730073"/>
        </a:accent6>
        <a:hlink>
          <a:srgbClr val="FF0000"/>
        </a:hlink>
        <a:folHlink>
          <a:srgbClr val="FFFFD2"/>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true">
          <a:gsLst>
            <a:gs pos="0">
              <a:schemeClr val="phClr">
                <a:tint val="50000"/>
                <a:satMod val="300000"/>
              </a:schemeClr>
            </a:gs>
            <a:gs pos="35000">
              <a:schemeClr val="phClr">
                <a:tint val="37000"/>
                <a:satMod val="300000"/>
              </a:schemeClr>
            </a:gs>
            <a:gs pos="100000">
              <a:schemeClr val="phClr">
                <a:tint val="15000"/>
                <a:satMod val="350000"/>
              </a:schemeClr>
            </a:gs>
          </a:gsLst>
          <a:lin ang="16200000" scaled="true"/>
        </a:gradFill>
        <a:gradFill rotWithShape="true">
          <a:gsLst>
            <a:gs pos="0">
              <a:schemeClr val="phClr">
                <a:tint val="100000"/>
                <a:shade val="100000"/>
                <a:satMod val="130000"/>
              </a:schemeClr>
            </a:gs>
            <a:gs pos="100000">
              <a:schemeClr val="phClr">
                <a:tint val="50000"/>
                <a:shade val="100000"/>
                <a:satMod val="350000"/>
              </a:schemeClr>
            </a:gs>
          </a:gsLst>
          <a:lin ang="16200000" scaled="false"/>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true">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true">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true">
          <a:gsLst>
            <a:gs pos="0">
              <a:schemeClr val="phClr">
                <a:tint val="50000"/>
                <a:satMod val="300000"/>
              </a:schemeClr>
            </a:gs>
            <a:gs pos="35000">
              <a:schemeClr val="phClr">
                <a:tint val="37000"/>
                <a:satMod val="300000"/>
              </a:schemeClr>
            </a:gs>
            <a:gs pos="100000">
              <a:schemeClr val="phClr">
                <a:tint val="15000"/>
                <a:satMod val="350000"/>
              </a:schemeClr>
            </a:gs>
          </a:gsLst>
          <a:lin ang="16200000" scaled="true"/>
        </a:gradFill>
        <a:gradFill rotWithShape="true">
          <a:gsLst>
            <a:gs pos="0">
              <a:schemeClr val="phClr">
                <a:tint val="100000"/>
                <a:shade val="100000"/>
                <a:satMod val="130000"/>
              </a:schemeClr>
            </a:gs>
            <a:gs pos="100000">
              <a:schemeClr val="phClr">
                <a:tint val="50000"/>
                <a:shade val="100000"/>
                <a:satMod val="350000"/>
              </a:schemeClr>
            </a:gs>
          </a:gsLst>
          <a:lin ang="16200000" scaled="false"/>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true">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true">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13734</Words>
  <Application>WPS Presentation</Application>
  <PresentationFormat>Custom</PresentationFormat>
  <Paragraphs>680</Paragraphs>
  <Slides>59</Slides>
  <Notes>0</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59</vt:i4>
      </vt:variant>
    </vt:vector>
  </HeadingPairs>
  <TitlesOfParts>
    <vt:vector size="77" baseType="lpstr">
      <vt:lpstr>Arial</vt:lpstr>
      <vt:lpstr>SimSun</vt:lpstr>
      <vt:lpstr>Wingdings</vt:lpstr>
      <vt:lpstr>Garamond</vt:lpstr>
      <vt:lpstr>Gubbi</vt:lpstr>
      <vt:lpstr>MS PGothic</vt:lpstr>
      <vt:lpstr>MS PGothic</vt:lpstr>
      <vt:lpstr>MS PGothic</vt:lpstr>
      <vt:lpstr>Droid Sans Fallback</vt:lpstr>
      <vt:lpstr>Verdana</vt:lpstr>
      <vt:lpstr>Webdings</vt:lpstr>
      <vt:lpstr>Arial Bold</vt:lpstr>
      <vt:lpstr>Times New Roman</vt:lpstr>
      <vt:lpstr>Monotype Sorts</vt:lpstr>
      <vt:lpstr>Courier New</vt:lpstr>
      <vt:lpstr>微软雅黑</vt:lpstr>
      <vt:lpstr>Arial Unicode MS</vt:lpstr>
      <vt:lpstr>LPc_New</vt:lpstr>
      <vt:lpstr>Consul</vt:lpstr>
      <vt:lpstr>Consul overview</vt:lpstr>
      <vt:lpstr>Monolith</vt:lpstr>
      <vt:lpstr>Microservices</vt:lpstr>
      <vt:lpstr>Discovery</vt:lpstr>
      <vt:lpstr>Load balancers?</vt:lpstr>
      <vt:lpstr>Registry</vt:lpstr>
      <vt:lpstr>Configuration</vt:lpstr>
      <vt:lpstr>Configuration in Consul</vt:lpstr>
      <vt:lpstr>Zones</vt:lpstr>
      <vt:lpstr>Segmentation</vt:lpstr>
      <vt:lpstr>Service graph</vt:lpstr>
      <vt:lpstr>Identity</vt:lpstr>
      <vt:lpstr>Proxies</vt:lpstr>
      <vt:lpstr>Proxies and Service Graph</vt:lpstr>
      <vt:lpstr>Service mesh</vt:lpstr>
      <vt:lpstr>Microservices</vt:lpstr>
      <vt:lpstr>Microservices</vt:lpstr>
      <vt:lpstr>Monolithic Services</vt:lpstr>
      <vt:lpstr>Disadvantages to Monolithic Services</vt:lpstr>
      <vt:lpstr>Conway's Law</vt:lpstr>
      <vt:lpstr>Eric Raymond's Hacker Dictionary</vt:lpstr>
      <vt:lpstr>Conways Laws:</vt:lpstr>
      <vt:lpstr>Conway's First Law</vt:lpstr>
      <vt:lpstr>Conway's Second Law</vt:lpstr>
      <vt:lpstr>Conway’s Third Law</vt:lpstr>
      <vt:lpstr>What are Microservices?</vt:lpstr>
      <vt:lpstr>UNIX Philosophy</vt:lpstr>
      <vt:lpstr>Distributed Systems</vt:lpstr>
      <vt:lpstr>Microservice Advantages</vt:lpstr>
      <vt:lpstr>Microservice Architecture Principles</vt:lpstr>
      <vt:lpstr>Principle 1: Elastic</vt:lpstr>
      <vt:lpstr>Principle 2: Resilient</vt:lpstr>
      <vt:lpstr>Principle 3: Composable</vt:lpstr>
      <vt:lpstr>Principle 4: Minimal</vt:lpstr>
      <vt:lpstr>Principle 5: Complete</vt:lpstr>
      <vt:lpstr>Microservices and Containers</vt:lpstr>
      <vt:lpstr>Consul for Service Discovery</vt:lpstr>
      <vt:lpstr>Why service discovery?</vt:lpstr>
      <vt:lpstr>Consul vs Zookeeper</vt:lpstr>
      <vt:lpstr>Consul vs Google Anthos</vt:lpstr>
      <vt:lpstr>Consul is from HashiCorp</vt:lpstr>
      <vt:lpstr>Consul and Vault cluster</vt:lpstr>
      <vt:lpstr>Registering the Vault Service with Consul</vt:lpstr>
      <vt:lpstr>How to register</vt:lpstr>
      <vt:lpstr>service_registration stanza example</vt:lpstr>
      <vt:lpstr>Connecting to Vault using Consul</vt:lpstr>
      <vt:lpstr>Performance standby node(s)</vt:lpstr>
      <vt:lpstr>Terraform integration</vt:lpstr>
      <vt:lpstr>Terraform and Vault</vt:lpstr>
      <vt:lpstr>Vault Infrastructure with Terraform</vt:lpstr>
      <vt:lpstr>Vault Architecture</vt:lpstr>
      <vt:lpstr>Repeatability</vt:lpstr>
      <vt:lpstr>Terraform configurations for Vault</vt:lpstr>
      <vt:lpstr>Configure Vault Provider and Credentials</vt:lpstr>
      <vt:lpstr>Consuming Secrets with Terraform</vt:lpstr>
      <vt:lpstr>Coding for Reliability</vt:lpstr>
      <vt:lpstr>Reliability solution</vt:lpstr>
      <vt:lpstr>More with Consul</vt:lpstr>
    </vt:vector>
  </TitlesOfParts>
  <Company>Elephant Scale LLC &amp; LearningPatterns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Spark</dc:title>
  <dc:creator>Elephant Scale</dc:creator>
  <dc:subject>Spark</dc:subject>
  <cp:lastModifiedBy>mark</cp:lastModifiedBy>
  <cp:revision>4138</cp:revision>
  <cp:lastPrinted>2021-05-13T20:47:06Z</cp:lastPrinted>
  <dcterms:created xsi:type="dcterms:W3CDTF">2021-05-13T20:47:06Z</dcterms:created>
  <dcterms:modified xsi:type="dcterms:W3CDTF">2021-05-13T20:47:06Z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1033-11.1.0.10161</vt:lpwstr>
  </property>
</Properties>
</file>