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
  </p:notesMasterIdLst>
  <p:sldIdLst>
    <p:sldId id="420" r:id="rId3"/>
    <p:sldId id="364" r:id="rId4"/>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Lst>
  <p:sldSz cx="12192000" cy="6858000"/>
  <p:notesSz cx="6858000" cy="9144000"/>
  <p:embeddedFontLst>
    <p:embeddedFont>
      <p:font typeface="Helvetica Neue" charset="0"/>
      <p:regular r:id="rId64"/>
      <p:bold r:id="rId65"/>
      <p:italic r:id="rId66"/>
      <p:boldItalic r:id="rId67"/>
    </p:embeddedFont>
    <p:embeddedFont>
      <p:font typeface="Helvetica Neue Light"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font" Target="fonts/font8.fntdata"/><Relationship Id="rId70" Type="http://schemas.openxmlformats.org/officeDocument/2006/relationships/font" Target="fonts/font7.fntdata"/><Relationship Id="rId7" Type="http://schemas.openxmlformats.org/officeDocument/2006/relationships/slide" Target="slides/slide4.xml"/><Relationship Id="rId69" Type="http://schemas.openxmlformats.org/officeDocument/2006/relationships/font" Target="fonts/font6.fntdata"/><Relationship Id="rId68" Type="http://schemas.openxmlformats.org/officeDocument/2006/relationships/font" Target="fonts/font5.fntdata"/><Relationship Id="rId67" Type="http://schemas.openxmlformats.org/officeDocument/2006/relationships/font" Target="fonts/font4.fntdata"/><Relationship Id="rId66" Type="http://schemas.openxmlformats.org/officeDocument/2006/relationships/font" Target="fonts/font3.fntdata"/><Relationship Id="rId65" Type="http://schemas.openxmlformats.org/officeDocument/2006/relationships/font" Target="fonts/font2.fntdata"/><Relationship Id="rId64" Type="http://schemas.openxmlformats.org/officeDocument/2006/relationships/font" Target="fonts/font1.fntdata"/><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9" name="Shape 859"/>
        <p:cNvGrpSpPr/>
        <p:nvPr/>
      </p:nvGrpSpPr>
      <p:grpSpPr>
        <a:xfrm>
          <a:off x="0" y="0"/>
          <a:ext cx="0" cy="0"/>
          <a:chOff x="0" y="0"/>
          <a:chExt cx="0" cy="0"/>
        </a:xfrm>
      </p:grpSpPr>
      <p:sp>
        <p:nvSpPr>
          <p:cNvPr id="860" name="Google Shape;860;g7d32340ec8_0_14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1" name="Google Shape;861;g7d32340ec8_0_1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2" name="Shape 922"/>
        <p:cNvGrpSpPr/>
        <p:nvPr/>
      </p:nvGrpSpPr>
      <p:grpSpPr>
        <a:xfrm>
          <a:off x="0" y="0"/>
          <a:ext cx="0" cy="0"/>
          <a:chOff x="0" y="0"/>
          <a:chExt cx="0" cy="0"/>
        </a:xfrm>
      </p:grpSpPr>
      <p:sp>
        <p:nvSpPr>
          <p:cNvPr id="923" name="Google Shape;923;g7d32340ec8_0_26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4" name="Google Shape;924;g7d32340ec8_0_2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9" name="Shape 929"/>
        <p:cNvGrpSpPr/>
        <p:nvPr/>
      </p:nvGrpSpPr>
      <p:grpSpPr>
        <a:xfrm>
          <a:off x="0" y="0"/>
          <a:ext cx="0" cy="0"/>
          <a:chOff x="0" y="0"/>
          <a:chExt cx="0" cy="0"/>
        </a:xfrm>
      </p:grpSpPr>
      <p:sp>
        <p:nvSpPr>
          <p:cNvPr id="930" name="Google Shape;930;g7d32340ec8_0_20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31" name="Google Shape;931;g7d32340ec8_0_20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6" name="Shape 936"/>
        <p:cNvGrpSpPr/>
        <p:nvPr/>
      </p:nvGrpSpPr>
      <p:grpSpPr>
        <a:xfrm>
          <a:off x="0" y="0"/>
          <a:ext cx="0" cy="0"/>
          <a:chOff x="0" y="0"/>
          <a:chExt cx="0" cy="0"/>
        </a:xfrm>
      </p:grpSpPr>
      <p:sp>
        <p:nvSpPr>
          <p:cNvPr id="937" name="Google Shape;937;g7d32340ec8_0_2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7d32340ec8_0_23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39" name="Google Shape;939;g7d32340ec8_0_239: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4" name="Shape 944"/>
        <p:cNvGrpSpPr/>
        <p:nvPr/>
      </p:nvGrpSpPr>
      <p:grpSpPr>
        <a:xfrm>
          <a:off x="0" y="0"/>
          <a:ext cx="0" cy="0"/>
          <a:chOff x="0" y="0"/>
          <a:chExt cx="0" cy="0"/>
        </a:xfrm>
      </p:grpSpPr>
      <p:sp>
        <p:nvSpPr>
          <p:cNvPr id="945" name="Google Shape;945;g7d32340ec8_0_26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6" name="Google Shape;946;g7d32340ec8_0_26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1" name="Shape 951"/>
        <p:cNvGrpSpPr/>
        <p:nvPr/>
      </p:nvGrpSpPr>
      <p:grpSpPr>
        <a:xfrm>
          <a:off x="0" y="0"/>
          <a:ext cx="0" cy="0"/>
          <a:chOff x="0" y="0"/>
          <a:chExt cx="0" cy="0"/>
        </a:xfrm>
      </p:grpSpPr>
      <p:sp>
        <p:nvSpPr>
          <p:cNvPr id="952" name="Google Shape;952;g7d32340ec8_0_44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53" name="Google Shape;953;g7d32340ec8_0_44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8" name="Shape 958"/>
        <p:cNvGrpSpPr/>
        <p:nvPr/>
      </p:nvGrpSpPr>
      <p:grpSpPr>
        <a:xfrm>
          <a:off x="0" y="0"/>
          <a:ext cx="0" cy="0"/>
          <a:chOff x="0" y="0"/>
          <a:chExt cx="0" cy="0"/>
        </a:xfrm>
      </p:grpSpPr>
      <p:sp>
        <p:nvSpPr>
          <p:cNvPr id="959" name="Google Shape;959;g7d32340ec8_0_19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0" name="Google Shape;960;g7d32340ec8_0_19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5" name="Shape 965"/>
        <p:cNvGrpSpPr/>
        <p:nvPr/>
      </p:nvGrpSpPr>
      <p:grpSpPr>
        <a:xfrm>
          <a:off x="0" y="0"/>
          <a:ext cx="0" cy="0"/>
          <a:chOff x="0" y="0"/>
          <a:chExt cx="0" cy="0"/>
        </a:xfrm>
      </p:grpSpPr>
      <p:sp>
        <p:nvSpPr>
          <p:cNvPr id="966" name="Google Shape;966;g7d32340ec8_0_24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67" name="Google Shape;967;g7d32340ec8_0_2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2" name="Shape 972"/>
        <p:cNvGrpSpPr/>
        <p:nvPr/>
      </p:nvGrpSpPr>
      <p:grpSpPr>
        <a:xfrm>
          <a:off x="0" y="0"/>
          <a:ext cx="0" cy="0"/>
          <a:chOff x="0" y="0"/>
          <a:chExt cx="0" cy="0"/>
        </a:xfrm>
      </p:grpSpPr>
      <p:sp>
        <p:nvSpPr>
          <p:cNvPr id="973" name="Google Shape;973;g7d32340ec8_0_27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74" name="Google Shape;974;g7d32340ec8_0_2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0" name="Shape 980"/>
        <p:cNvGrpSpPr/>
        <p:nvPr/>
      </p:nvGrpSpPr>
      <p:grpSpPr>
        <a:xfrm>
          <a:off x="0" y="0"/>
          <a:ext cx="0" cy="0"/>
          <a:chOff x="0" y="0"/>
          <a:chExt cx="0" cy="0"/>
        </a:xfrm>
      </p:grpSpPr>
      <p:sp>
        <p:nvSpPr>
          <p:cNvPr id="981" name="Google Shape;981;g7d32340ec8_0_27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82" name="Google Shape;982;g7d32340ec8_0_2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8" name="Shape 988"/>
        <p:cNvGrpSpPr/>
        <p:nvPr/>
      </p:nvGrpSpPr>
      <p:grpSpPr>
        <a:xfrm>
          <a:off x="0" y="0"/>
          <a:ext cx="0" cy="0"/>
          <a:chOff x="0" y="0"/>
          <a:chExt cx="0" cy="0"/>
        </a:xfrm>
      </p:grpSpPr>
      <p:sp>
        <p:nvSpPr>
          <p:cNvPr id="989" name="Google Shape;989;g7d32340ec8_0_28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0" name="Google Shape;990;g7d32340ec8_0_2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6" name="Shape 866"/>
        <p:cNvGrpSpPr/>
        <p:nvPr/>
      </p:nvGrpSpPr>
      <p:grpSpPr>
        <a:xfrm>
          <a:off x="0" y="0"/>
          <a:ext cx="0" cy="0"/>
          <a:chOff x="0" y="0"/>
          <a:chExt cx="0" cy="0"/>
        </a:xfrm>
      </p:grpSpPr>
      <p:sp>
        <p:nvSpPr>
          <p:cNvPr id="867" name="Google Shape;867;g7d32340ec8_0_15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8" name="Google Shape;868;g7d32340ec8_0_1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6" name="Shape 996"/>
        <p:cNvGrpSpPr/>
        <p:nvPr/>
      </p:nvGrpSpPr>
      <p:grpSpPr>
        <a:xfrm>
          <a:off x="0" y="0"/>
          <a:ext cx="0" cy="0"/>
          <a:chOff x="0" y="0"/>
          <a:chExt cx="0" cy="0"/>
        </a:xfrm>
      </p:grpSpPr>
      <p:sp>
        <p:nvSpPr>
          <p:cNvPr id="997" name="Google Shape;997;g7d32340ec8_0_29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8" name="Google Shape;998;g7d32340ec8_0_2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3" name="Shape 1003"/>
        <p:cNvGrpSpPr/>
        <p:nvPr/>
      </p:nvGrpSpPr>
      <p:grpSpPr>
        <a:xfrm>
          <a:off x="0" y="0"/>
          <a:ext cx="0" cy="0"/>
          <a:chOff x="0" y="0"/>
          <a:chExt cx="0" cy="0"/>
        </a:xfrm>
      </p:grpSpPr>
      <p:sp>
        <p:nvSpPr>
          <p:cNvPr id="1004" name="Google Shape;1004;g7d32340ec8_0_38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05" name="Google Shape;1005;g7d32340ec8_0_38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0" name="Shape 1010"/>
        <p:cNvGrpSpPr/>
        <p:nvPr/>
      </p:nvGrpSpPr>
      <p:grpSpPr>
        <a:xfrm>
          <a:off x="0" y="0"/>
          <a:ext cx="0" cy="0"/>
          <a:chOff x="0" y="0"/>
          <a:chExt cx="0" cy="0"/>
        </a:xfrm>
      </p:grpSpPr>
      <p:sp>
        <p:nvSpPr>
          <p:cNvPr id="1011" name="Google Shape;1011;g7d32340ec8_0_38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2" name="Google Shape;1012;g7d32340ec8_0_38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7" name="Shape 1017"/>
        <p:cNvGrpSpPr/>
        <p:nvPr/>
      </p:nvGrpSpPr>
      <p:grpSpPr>
        <a:xfrm>
          <a:off x="0" y="0"/>
          <a:ext cx="0" cy="0"/>
          <a:chOff x="0" y="0"/>
          <a:chExt cx="0" cy="0"/>
        </a:xfrm>
      </p:grpSpPr>
      <p:sp>
        <p:nvSpPr>
          <p:cNvPr id="1018" name="Google Shape;1018;g7d32340ec8_0_39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9" name="Google Shape;1019;g7d32340ec8_0_3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4" name="Shape 1024"/>
        <p:cNvGrpSpPr/>
        <p:nvPr/>
      </p:nvGrpSpPr>
      <p:grpSpPr>
        <a:xfrm>
          <a:off x="0" y="0"/>
          <a:ext cx="0" cy="0"/>
          <a:chOff x="0" y="0"/>
          <a:chExt cx="0" cy="0"/>
        </a:xfrm>
      </p:grpSpPr>
      <p:sp>
        <p:nvSpPr>
          <p:cNvPr id="1025" name="Google Shape;1025;g7d32340ec8_0_37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6" name="Google Shape;1026;g7d32340ec8_0_37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1" name="Shape 1031"/>
        <p:cNvGrpSpPr/>
        <p:nvPr/>
      </p:nvGrpSpPr>
      <p:grpSpPr>
        <a:xfrm>
          <a:off x="0" y="0"/>
          <a:ext cx="0" cy="0"/>
          <a:chOff x="0" y="0"/>
          <a:chExt cx="0" cy="0"/>
        </a:xfrm>
      </p:grpSpPr>
      <p:sp>
        <p:nvSpPr>
          <p:cNvPr id="1032" name="Google Shape;1032;g7d32340ec8_0_32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3" name="Google Shape;1033;g7d32340ec8_0_3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8" name="Shape 1038"/>
        <p:cNvGrpSpPr/>
        <p:nvPr/>
      </p:nvGrpSpPr>
      <p:grpSpPr>
        <a:xfrm>
          <a:off x="0" y="0"/>
          <a:ext cx="0" cy="0"/>
          <a:chOff x="0" y="0"/>
          <a:chExt cx="0" cy="0"/>
        </a:xfrm>
      </p:grpSpPr>
      <p:sp>
        <p:nvSpPr>
          <p:cNvPr id="1039" name="Google Shape;1039;g7d32340ec8_0_33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0" name="Google Shape;1040;g7d32340ec8_0_3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5" name="Shape 1045"/>
        <p:cNvGrpSpPr/>
        <p:nvPr/>
      </p:nvGrpSpPr>
      <p:grpSpPr>
        <a:xfrm>
          <a:off x="0" y="0"/>
          <a:ext cx="0" cy="0"/>
          <a:chOff x="0" y="0"/>
          <a:chExt cx="0" cy="0"/>
        </a:xfrm>
      </p:grpSpPr>
      <p:sp>
        <p:nvSpPr>
          <p:cNvPr id="1046" name="Google Shape;1046;g7d32340ec8_0_34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47" name="Google Shape;1047;g7d32340ec8_0_3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2" name="Shape 1052"/>
        <p:cNvGrpSpPr/>
        <p:nvPr/>
      </p:nvGrpSpPr>
      <p:grpSpPr>
        <a:xfrm>
          <a:off x="0" y="0"/>
          <a:ext cx="0" cy="0"/>
          <a:chOff x="0" y="0"/>
          <a:chExt cx="0" cy="0"/>
        </a:xfrm>
      </p:grpSpPr>
      <p:sp>
        <p:nvSpPr>
          <p:cNvPr id="1053" name="Google Shape;1053;g7d32340ec8_0_35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54" name="Google Shape;1054;g7d32340ec8_0_3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9" name="Shape 1059"/>
        <p:cNvGrpSpPr/>
        <p:nvPr/>
      </p:nvGrpSpPr>
      <p:grpSpPr>
        <a:xfrm>
          <a:off x="0" y="0"/>
          <a:ext cx="0" cy="0"/>
          <a:chOff x="0" y="0"/>
          <a:chExt cx="0" cy="0"/>
        </a:xfrm>
      </p:grpSpPr>
      <p:sp>
        <p:nvSpPr>
          <p:cNvPr id="1060" name="Google Shape;1060;g7d32340ec8_0_31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1" name="Google Shape;1061;g7d32340ec8_0_3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3" name="Shape 873"/>
        <p:cNvGrpSpPr/>
        <p:nvPr/>
      </p:nvGrpSpPr>
      <p:grpSpPr>
        <a:xfrm>
          <a:off x="0" y="0"/>
          <a:ext cx="0" cy="0"/>
          <a:chOff x="0" y="0"/>
          <a:chExt cx="0" cy="0"/>
        </a:xfrm>
      </p:grpSpPr>
      <p:sp>
        <p:nvSpPr>
          <p:cNvPr id="874" name="Google Shape;874;g7d32340ec8_0_15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75" name="Google Shape;875;g7d32340ec8_0_1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6" name="Shape 1066"/>
        <p:cNvGrpSpPr/>
        <p:nvPr/>
      </p:nvGrpSpPr>
      <p:grpSpPr>
        <a:xfrm>
          <a:off x="0" y="0"/>
          <a:ext cx="0" cy="0"/>
          <a:chOff x="0" y="0"/>
          <a:chExt cx="0" cy="0"/>
        </a:xfrm>
      </p:grpSpPr>
      <p:sp>
        <p:nvSpPr>
          <p:cNvPr id="1067" name="Google Shape;1067;g7d32340ec8_0_32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8" name="Google Shape;1068;g7d32340ec8_0_3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3" name="Shape 1073"/>
        <p:cNvGrpSpPr/>
        <p:nvPr/>
      </p:nvGrpSpPr>
      <p:grpSpPr>
        <a:xfrm>
          <a:off x="0" y="0"/>
          <a:ext cx="0" cy="0"/>
          <a:chOff x="0" y="0"/>
          <a:chExt cx="0" cy="0"/>
        </a:xfrm>
      </p:grpSpPr>
      <p:sp>
        <p:nvSpPr>
          <p:cNvPr id="1074" name="Google Shape;1074;g7d32340ec8_0_36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75" name="Google Shape;1075;g7d32340ec8_0_3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0" name="Shape 1080"/>
        <p:cNvGrpSpPr/>
        <p:nvPr/>
      </p:nvGrpSpPr>
      <p:grpSpPr>
        <a:xfrm>
          <a:off x="0" y="0"/>
          <a:ext cx="0" cy="0"/>
          <a:chOff x="0" y="0"/>
          <a:chExt cx="0" cy="0"/>
        </a:xfrm>
      </p:grpSpPr>
      <p:sp>
        <p:nvSpPr>
          <p:cNvPr id="1081" name="Google Shape;1081;g7d32340ec8_0_37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2" name="Google Shape;1082;g7d32340ec8_0_37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7" name="Shape 1087"/>
        <p:cNvGrpSpPr/>
        <p:nvPr/>
      </p:nvGrpSpPr>
      <p:grpSpPr>
        <a:xfrm>
          <a:off x="0" y="0"/>
          <a:ext cx="0" cy="0"/>
          <a:chOff x="0" y="0"/>
          <a:chExt cx="0" cy="0"/>
        </a:xfrm>
      </p:grpSpPr>
      <p:sp>
        <p:nvSpPr>
          <p:cNvPr id="1088" name="Google Shape;1088;g7d32340ec8_0_46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9" name="Google Shape;1089;g7d32340ec8_0_46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4" name="Shape 1094"/>
        <p:cNvGrpSpPr/>
        <p:nvPr/>
      </p:nvGrpSpPr>
      <p:grpSpPr>
        <a:xfrm>
          <a:off x="0" y="0"/>
          <a:ext cx="0" cy="0"/>
          <a:chOff x="0" y="0"/>
          <a:chExt cx="0" cy="0"/>
        </a:xfrm>
      </p:grpSpPr>
      <p:sp>
        <p:nvSpPr>
          <p:cNvPr id="1095" name="Google Shape;1095;g7d32340ec8_0_47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6" name="Google Shape;1096;g7d32340ec8_0_4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1" name="Shape 1101"/>
        <p:cNvGrpSpPr/>
        <p:nvPr/>
      </p:nvGrpSpPr>
      <p:grpSpPr>
        <a:xfrm>
          <a:off x="0" y="0"/>
          <a:ext cx="0" cy="0"/>
          <a:chOff x="0" y="0"/>
          <a:chExt cx="0" cy="0"/>
        </a:xfrm>
      </p:grpSpPr>
      <p:sp>
        <p:nvSpPr>
          <p:cNvPr id="1102" name="Google Shape;1102;g7d32340ec8_0_47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03" name="Google Shape;1103;g7d32340ec8_0_4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8" name="Shape 1108"/>
        <p:cNvGrpSpPr/>
        <p:nvPr/>
      </p:nvGrpSpPr>
      <p:grpSpPr>
        <a:xfrm>
          <a:off x="0" y="0"/>
          <a:ext cx="0" cy="0"/>
          <a:chOff x="0" y="0"/>
          <a:chExt cx="0" cy="0"/>
        </a:xfrm>
      </p:grpSpPr>
      <p:sp>
        <p:nvSpPr>
          <p:cNvPr id="1109" name="Google Shape;1109;g7d32340ec8_0_48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0" name="Google Shape;1110;g7d32340ec8_0_4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5" name="Shape 1115"/>
        <p:cNvGrpSpPr/>
        <p:nvPr/>
      </p:nvGrpSpPr>
      <p:grpSpPr>
        <a:xfrm>
          <a:off x="0" y="0"/>
          <a:ext cx="0" cy="0"/>
          <a:chOff x="0" y="0"/>
          <a:chExt cx="0" cy="0"/>
        </a:xfrm>
      </p:grpSpPr>
      <p:sp>
        <p:nvSpPr>
          <p:cNvPr id="1116" name="Google Shape;1116;g7d32340ec8_0_49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7" name="Google Shape;1117;g7d32340ec8_0_49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2" name="Shape 1122"/>
        <p:cNvGrpSpPr/>
        <p:nvPr/>
      </p:nvGrpSpPr>
      <p:grpSpPr>
        <a:xfrm>
          <a:off x="0" y="0"/>
          <a:ext cx="0" cy="0"/>
          <a:chOff x="0" y="0"/>
          <a:chExt cx="0" cy="0"/>
        </a:xfrm>
      </p:grpSpPr>
      <p:sp>
        <p:nvSpPr>
          <p:cNvPr id="1123" name="Google Shape;1123;g7d32340ec8_0_49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4" name="Google Shape;1124;g7d32340ec8_0_49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9" name="Shape 1129"/>
        <p:cNvGrpSpPr/>
        <p:nvPr/>
      </p:nvGrpSpPr>
      <p:grpSpPr>
        <a:xfrm>
          <a:off x="0" y="0"/>
          <a:ext cx="0" cy="0"/>
          <a:chOff x="0" y="0"/>
          <a:chExt cx="0" cy="0"/>
        </a:xfrm>
      </p:grpSpPr>
      <p:sp>
        <p:nvSpPr>
          <p:cNvPr id="1130" name="Google Shape;1130;g7d32340ec8_0_50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1" name="Google Shape;1131;g7d32340ec8_0_50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0" name="Shape 880"/>
        <p:cNvGrpSpPr/>
        <p:nvPr/>
      </p:nvGrpSpPr>
      <p:grpSpPr>
        <a:xfrm>
          <a:off x="0" y="0"/>
          <a:ext cx="0" cy="0"/>
          <a:chOff x="0" y="0"/>
          <a:chExt cx="0" cy="0"/>
        </a:xfrm>
      </p:grpSpPr>
      <p:sp>
        <p:nvSpPr>
          <p:cNvPr id="881" name="Google Shape;881;g7d32340ec8_0_16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2" name="Google Shape;882;g7d32340ec8_0_1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6" name="Shape 1136"/>
        <p:cNvGrpSpPr/>
        <p:nvPr/>
      </p:nvGrpSpPr>
      <p:grpSpPr>
        <a:xfrm>
          <a:off x="0" y="0"/>
          <a:ext cx="0" cy="0"/>
          <a:chOff x="0" y="0"/>
          <a:chExt cx="0" cy="0"/>
        </a:xfrm>
      </p:grpSpPr>
      <p:sp>
        <p:nvSpPr>
          <p:cNvPr id="1137" name="Google Shape;1137;g7d32340ec8_0_51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38" name="Google Shape;1138;g7d32340ec8_0_5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3" name="Shape 1143"/>
        <p:cNvGrpSpPr/>
        <p:nvPr/>
      </p:nvGrpSpPr>
      <p:grpSpPr>
        <a:xfrm>
          <a:off x="0" y="0"/>
          <a:ext cx="0" cy="0"/>
          <a:chOff x="0" y="0"/>
          <a:chExt cx="0" cy="0"/>
        </a:xfrm>
      </p:grpSpPr>
      <p:sp>
        <p:nvSpPr>
          <p:cNvPr id="1144" name="Google Shape;1144;g7d32340ec8_0_51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45" name="Google Shape;1145;g7d32340ec8_0_5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0" name="Shape 1150"/>
        <p:cNvGrpSpPr/>
        <p:nvPr/>
      </p:nvGrpSpPr>
      <p:grpSpPr>
        <a:xfrm>
          <a:off x="0" y="0"/>
          <a:ext cx="0" cy="0"/>
          <a:chOff x="0" y="0"/>
          <a:chExt cx="0" cy="0"/>
        </a:xfrm>
      </p:grpSpPr>
      <p:sp>
        <p:nvSpPr>
          <p:cNvPr id="1151" name="Google Shape;1151;g7d32340ec8_0_52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2" name="Google Shape;1152;g7d32340ec8_0_5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7" name="Shape 1157"/>
        <p:cNvGrpSpPr/>
        <p:nvPr/>
      </p:nvGrpSpPr>
      <p:grpSpPr>
        <a:xfrm>
          <a:off x="0" y="0"/>
          <a:ext cx="0" cy="0"/>
          <a:chOff x="0" y="0"/>
          <a:chExt cx="0" cy="0"/>
        </a:xfrm>
      </p:grpSpPr>
      <p:sp>
        <p:nvSpPr>
          <p:cNvPr id="1158" name="Google Shape;1158;g7d32340ec8_0_53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9" name="Google Shape;1159;g7d32340ec8_0_5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4" name="Shape 1164"/>
        <p:cNvGrpSpPr/>
        <p:nvPr/>
      </p:nvGrpSpPr>
      <p:grpSpPr>
        <a:xfrm>
          <a:off x="0" y="0"/>
          <a:ext cx="0" cy="0"/>
          <a:chOff x="0" y="0"/>
          <a:chExt cx="0" cy="0"/>
        </a:xfrm>
      </p:grpSpPr>
      <p:sp>
        <p:nvSpPr>
          <p:cNvPr id="1165" name="Google Shape;1165;g7d32340ec8_0_53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66" name="Google Shape;1166;g7d32340ec8_0_53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1" name="Shape 1171"/>
        <p:cNvGrpSpPr/>
        <p:nvPr/>
      </p:nvGrpSpPr>
      <p:grpSpPr>
        <a:xfrm>
          <a:off x="0" y="0"/>
          <a:ext cx="0" cy="0"/>
          <a:chOff x="0" y="0"/>
          <a:chExt cx="0" cy="0"/>
        </a:xfrm>
      </p:grpSpPr>
      <p:sp>
        <p:nvSpPr>
          <p:cNvPr id="1172" name="Google Shape;1172;g7d32340ec8_0_54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3" name="Google Shape;1173;g7d32340ec8_0_5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8" name="Shape 1178"/>
        <p:cNvGrpSpPr/>
        <p:nvPr/>
      </p:nvGrpSpPr>
      <p:grpSpPr>
        <a:xfrm>
          <a:off x="0" y="0"/>
          <a:ext cx="0" cy="0"/>
          <a:chOff x="0" y="0"/>
          <a:chExt cx="0" cy="0"/>
        </a:xfrm>
      </p:grpSpPr>
      <p:sp>
        <p:nvSpPr>
          <p:cNvPr id="1179" name="Google Shape;1179;g7d32340ec8_0_54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0" name="Google Shape;1180;g7d32340ec8_0_5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5" name="Shape 1185"/>
        <p:cNvGrpSpPr/>
        <p:nvPr/>
      </p:nvGrpSpPr>
      <p:grpSpPr>
        <a:xfrm>
          <a:off x="0" y="0"/>
          <a:ext cx="0" cy="0"/>
          <a:chOff x="0" y="0"/>
          <a:chExt cx="0" cy="0"/>
        </a:xfrm>
      </p:grpSpPr>
      <p:sp>
        <p:nvSpPr>
          <p:cNvPr id="1186" name="Google Shape;1186;g7d32340ec8_0_406: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7" name="Google Shape;1187;g7d32340ec8_0_40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2" name="Shape 1192"/>
        <p:cNvGrpSpPr/>
        <p:nvPr/>
      </p:nvGrpSpPr>
      <p:grpSpPr>
        <a:xfrm>
          <a:off x="0" y="0"/>
          <a:ext cx="0" cy="0"/>
          <a:chOff x="0" y="0"/>
          <a:chExt cx="0" cy="0"/>
        </a:xfrm>
      </p:grpSpPr>
      <p:sp>
        <p:nvSpPr>
          <p:cNvPr id="1193" name="Google Shape;1193;g7d32340ec8_0_5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7d32340ec8_0_55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5" name="Google Shape;1195;g7d32340ec8_0_55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0" name="Shape 1200"/>
        <p:cNvGrpSpPr/>
        <p:nvPr/>
      </p:nvGrpSpPr>
      <p:grpSpPr>
        <a:xfrm>
          <a:off x="0" y="0"/>
          <a:ext cx="0" cy="0"/>
          <a:chOff x="0" y="0"/>
          <a:chExt cx="0" cy="0"/>
        </a:xfrm>
      </p:grpSpPr>
      <p:sp>
        <p:nvSpPr>
          <p:cNvPr id="1201" name="Google Shape;1201;g7d32340ec8_0_41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2" name="Google Shape;1202;g7d32340ec8_0_4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7" name="Shape 887"/>
        <p:cNvGrpSpPr/>
        <p:nvPr/>
      </p:nvGrpSpPr>
      <p:grpSpPr>
        <a:xfrm>
          <a:off x="0" y="0"/>
          <a:ext cx="0" cy="0"/>
          <a:chOff x="0" y="0"/>
          <a:chExt cx="0" cy="0"/>
        </a:xfrm>
      </p:grpSpPr>
      <p:sp>
        <p:nvSpPr>
          <p:cNvPr id="888" name="Google Shape;888;g7d32340ec8_0_18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9" name="Google Shape;889;g7d32340ec8_0_1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7" name="Shape 1207"/>
        <p:cNvGrpSpPr/>
        <p:nvPr/>
      </p:nvGrpSpPr>
      <p:grpSpPr>
        <a:xfrm>
          <a:off x="0" y="0"/>
          <a:ext cx="0" cy="0"/>
          <a:chOff x="0" y="0"/>
          <a:chExt cx="0" cy="0"/>
        </a:xfrm>
      </p:grpSpPr>
      <p:sp>
        <p:nvSpPr>
          <p:cNvPr id="1208" name="Google Shape;1208;g7d32340ec8_0_25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9" name="Google Shape;1209;g7d32340ec8_0_2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4" name="Shape 1214"/>
        <p:cNvGrpSpPr/>
        <p:nvPr/>
      </p:nvGrpSpPr>
      <p:grpSpPr>
        <a:xfrm>
          <a:off x="0" y="0"/>
          <a:ext cx="0" cy="0"/>
          <a:chOff x="0" y="0"/>
          <a:chExt cx="0" cy="0"/>
        </a:xfrm>
      </p:grpSpPr>
      <p:sp>
        <p:nvSpPr>
          <p:cNvPr id="1215" name="Google Shape;1215;g7d32340ec8_0_35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16" name="Google Shape;1216;g7d32340ec8_0_3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1" name="Shape 1221"/>
        <p:cNvGrpSpPr/>
        <p:nvPr/>
      </p:nvGrpSpPr>
      <p:grpSpPr>
        <a:xfrm>
          <a:off x="0" y="0"/>
          <a:ext cx="0" cy="0"/>
          <a:chOff x="0" y="0"/>
          <a:chExt cx="0" cy="0"/>
        </a:xfrm>
      </p:grpSpPr>
      <p:sp>
        <p:nvSpPr>
          <p:cNvPr id="1222" name="Google Shape;1222;g7d32340ec8_0_299: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23" name="Google Shape;1223;g7d32340ec8_0_29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8" name="Shape 1228"/>
        <p:cNvGrpSpPr/>
        <p:nvPr/>
      </p:nvGrpSpPr>
      <p:grpSpPr>
        <a:xfrm>
          <a:off x="0" y="0"/>
          <a:ext cx="0" cy="0"/>
          <a:chOff x="0" y="0"/>
          <a:chExt cx="0" cy="0"/>
        </a:xfrm>
      </p:grpSpPr>
      <p:sp>
        <p:nvSpPr>
          <p:cNvPr id="1229" name="Google Shape;1229;g7d32340ec8_0_30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0" name="Google Shape;1230;g7d32340ec8_0_30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5" name="Shape 1235"/>
        <p:cNvGrpSpPr/>
        <p:nvPr/>
      </p:nvGrpSpPr>
      <p:grpSpPr>
        <a:xfrm>
          <a:off x="0" y="0"/>
          <a:ext cx="0" cy="0"/>
          <a:chOff x="0" y="0"/>
          <a:chExt cx="0" cy="0"/>
        </a:xfrm>
      </p:grpSpPr>
      <p:sp>
        <p:nvSpPr>
          <p:cNvPr id="1236" name="Google Shape;1236;g5b3aa44456_0_56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37" name="Google Shape;1237;g5b3aa44456_0_5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0" name="Shape 1240"/>
        <p:cNvGrpSpPr/>
        <p:nvPr/>
      </p:nvGrpSpPr>
      <p:grpSpPr>
        <a:xfrm>
          <a:off x="0" y="0"/>
          <a:ext cx="0" cy="0"/>
          <a:chOff x="0" y="0"/>
          <a:chExt cx="0" cy="0"/>
        </a:xfrm>
      </p:grpSpPr>
      <p:sp>
        <p:nvSpPr>
          <p:cNvPr id="1241" name="Google Shape;1241;g5b3aa44456_0_557: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2" name="Google Shape;1242;g5b3aa44456_0_5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7" name="Shape 1247"/>
        <p:cNvGrpSpPr/>
        <p:nvPr/>
      </p:nvGrpSpPr>
      <p:grpSpPr>
        <a:xfrm>
          <a:off x="0" y="0"/>
          <a:ext cx="0" cy="0"/>
          <a:chOff x="0" y="0"/>
          <a:chExt cx="0" cy="0"/>
        </a:xfrm>
      </p:grpSpPr>
      <p:sp>
        <p:nvSpPr>
          <p:cNvPr id="1248" name="Google Shape;1248;g63b3113393_2_2: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9" name="Google Shape;1249;g63b3113393_2_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4" name="Shape 894"/>
        <p:cNvGrpSpPr/>
        <p:nvPr/>
      </p:nvGrpSpPr>
      <p:grpSpPr>
        <a:xfrm>
          <a:off x="0" y="0"/>
          <a:ext cx="0" cy="0"/>
          <a:chOff x="0" y="0"/>
          <a:chExt cx="0" cy="0"/>
        </a:xfrm>
      </p:grpSpPr>
      <p:sp>
        <p:nvSpPr>
          <p:cNvPr id="895" name="Google Shape;895;g7d32340ec8_0_18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6" name="Google Shape;896;g7d32340ec8_0_1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1" name="Shape 901"/>
        <p:cNvGrpSpPr/>
        <p:nvPr/>
      </p:nvGrpSpPr>
      <p:grpSpPr>
        <a:xfrm>
          <a:off x="0" y="0"/>
          <a:ext cx="0" cy="0"/>
          <a:chOff x="0" y="0"/>
          <a:chExt cx="0" cy="0"/>
        </a:xfrm>
      </p:grpSpPr>
      <p:sp>
        <p:nvSpPr>
          <p:cNvPr id="902" name="Google Shape;902;g7d32340ec8_0_45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03" name="Google Shape;903;g7d32340ec8_0_4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8" name="Shape 908"/>
        <p:cNvGrpSpPr/>
        <p:nvPr/>
      </p:nvGrpSpPr>
      <p:grpSpPr>
        <a:xfrm>
          <a:off x="0" y="0"/>
          <a:ext cx="0" cy="0"/>
          <a:chOff x="0" y="0"/>
          <a:chExt cx="0" cy="0"/>
        </a:xfrm>
      </p:grpSpPr>
      <p:sp>
        <p:nvSpPr>
          <p:cNvPr id="909" name="Google Shape;909;g7d32340ec8_0_20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0" name="Google Shape;910;g7d32340ec8_0_20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5" name="Shape 915"/>
        <p:cNvGrpSpPr/>
        <p:nvPr/>
      </p:nvGrpSpPr>
      <p:grpSpPr>
        <a:xfrm>
          <a:off x="0" y="0"/>
          <a:ext cx="0" cy="0"/>
          <a:chOff x="0" y="0"/>
          <a:chExt cx="0" cy="0"/>
        </a:xfrm>
      </p:grpSpPr>
      <p:sp>
        <p:nvSpPr>
          <p:cNvPr id="916" name="Google Shape;916;g7d32340ec8_0_31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17" name="Google Shape;917;g7d32340ec8_0_3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3" name="Shape 13"/>
        <p:cNvGrpSpPr/>
        <p:nvPr/>
      </p:nvGrpSpPr>
      <p:grpSpPr>
        <a:xfrm>
          <a:off x="0" y="0"/>
          <a:ext cx="0" cy="0"/>
          <a:chOff x="0" y="0"/>
          <a:chExt cx="0" cy="0"/>
        </a:xfrm>
      </p:grpSpPr>
      <p:sp>
        <p:nvSpPr>
          <p:cNvPr id="14" name="Google Shape;14;p2"/>
          <p:cNvSpPr txBox="1"/>
          <p:nvPr>
            <p:ph type="ctrTitle"/>
          </p:nvPr>
        </p:nvSpPr>
        <p:spPr>
          <a:xfrm>
            <a:off x="4886326" y="4135428"/>
            <a:ext cx="7305674" cy="952505"/>
          </a:xfrm>
          <a:prstGeom prst="rect">
            <a:avLst/>
          </a:prstGeom>
          <a:noFill/>
          <a:ln>
            <a:noFill/>
          </a:ln>
        </p:spPr>
        <p:txBody>
          <a:bodyPr spcFirstLastPara="1" wrap="square" lIns="0" tIns="0" rIns="91425" bIns="36000" anchor="ctr" anchorCtr="0">
            <a:noAutofit/>
          </a:bodyPr>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type="subTitle" idx="1"/>
          </p:nvPr>
        </p:nvSpPr>
        <p:spPr>
          <a:xfrm>
            <a:off x="5172074" y="5237160"/>
            <a:ext cx="7019925" cy="763590"/>
          </a:xfrm>
          <a:prstGeom prst="rect">
            <a:avLst/>
          </a:prstGeom>
          <a:noFill/>
          <a:ln>
            <a:noFill/>
          </a:ln>
        </p:spPr>
        <p:txBody>
          <a:bodyPr spcFirstLastPara="1" wrap="square" lIns="90000" tIns="46800" rIns="91425" bIns="45700" anchor="t" anchorCtr="0">
            <a:noAutofit/>
          </a:bodyPr>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50" name="Shape 50"/>
        <p:cNvGrpSpPr/>
        <p:nvPr/>
      </p:nvGrpSpPr>
      <p:grpSpPr>
        <a:xfrm>
          <a:off x="0" y="0"/>
          <a:ext cx="0" cy="0"/>
          <a:chOff x="0" y="0"/>
          <a:chExt cx="0" cy="0"/>
        </a:xfrm>
      </p:grpSpPr>
      <p:sp>
        <p:nvSpPr>
          <p:cNvPr id="51" name="Google Shape;51;p11"/>
          <p:cNvSpPr txBox="1"/>
          <p:nvPr>
            <p:ph type="title"/>
          </p:nvPr>
        </p:nvSpPr>
        <p:spPr>
          <a:xfrm>
            <a:off x="954000" y="324000"/>
            <a:ext cx="11232000" cy="907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1"/>
          <p:cNvSpPr/>
          <p:nvPr>
            <p:ph type="pic" idx="2"/>
          </p:nvPr>
        </p:nvSpPr>
        <p:spPr>
          <a:xfrm>
            <a:off x="5083172" y="1465729"/>
            <a:ext cx="6172200" cy="4777441"/>
          </a:xfrm>
          <a:prstGeom prst="rect">
            <a:avLst/>
          </a:prstGeom>
          <a:noFill/>
          <a:ln>
            <a:noFill/>
          </a:ln>
        </p:spPr>
        <p:txBody>
          <a:bodyPr spcFirstLastPara="1" wrap="square" lIns="90000" tIns="46800" rIns="91425" bIns="45700" anchor="t" anchorCtr="0">
            <a:noAutofit/>
          </a:bodyPr>
          <a:lstStyle>
            <a:lvl1pPr marR="0" lvl="0" algn="l" rtl="0">
              <a:lnSpc>
                <a:spcPct val="90000"/>
              </a:lnSpc>
              <a:spcBef>
                <a:spcPts val="1000"/>
              </a:spcBef>
              <a:spcAft>
                <a:spcPts val="0"/>
              </a:spcAft>
              <a:buClr>
                <a:srgbClr val="3F3F3F"/>
              </a:buClr>
              <a:buSzPts val="3200"/>
              <a:buFont typeface="Helvetica Neue Light"/>
              <a:buNone/>
              <a:defRPr sz="3200" b="0" i="0" u="none" strike="noStrike" cap="none">
                <a:solidFill>
                  <a:srgbClr val="3F3F3F"/>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rgbClr val="3F3F3F"/>
              </a:buClr>
              <a:buSzPts val="2800"/>
              <a:buFont typeface="Helvetica Neue Light"/>
              <a:buNone/>
              <a:defRPr sz="2800" b="0" i="0" u="none" strike="noStrike" cap="none">
                <a:solidFill>
                  <a:srgbClr val="3F3F3F"/>
                </a:solidFill>
                <a:latin typeface="Helvetica Neue Light"/>
                <a:ea typeface="Helvetica Neue Light"/>
                <a:cs typeface="Helvetica Neue Light"/>
                <a:sym typeface="Helvetica Neue Light"/>
              </a:defRPr>
            </a:lvl2pPr>
            <a:lvl3pPr marR="0" lvl="2" algn="l" rtl="0">
              <a:lnSpc>
                <a:spcPct val="90000"/>
              </a:lnSpc>
              <a:spcBef>
                <a:spcPts val="500"/>
              </a:spcBef>
              <a:spcAft>
                <a:spcPts val="0"/>
              </a:spcAft>
              <a:buClr>
                <a:srgbClr val="3F3F3F"/>
              </a:buClr>
              <a:buSzPts val="2400"/>
              <a:buFont typeface="Helvetica Neue Light"/>
              <a:buNone/>
              <a:defRPr sz="2400" b="0" i="0" u="none" strike="noStrike" cap="none">
                <a:solidFill>
                  <a:srgbClr val="3F3F3F"/>
                </a:solidFill>
                <a:latin typeface="Helvetica Neue Light"/>
                <a:ea typeface="Helvetica Neue Light"/>
                <a:cs typeface="Helvetica Neue Light"/>
                <a:sym typeface="Helvetica Neue Light"/>
              </a:defRPr>
            </a:lvl3pPr>
            <a:lvl4pPr marR="0" lvl="3" algn="l" rtl="0">
              <a:lnSpc>
                <a:spcPct val="90000"/>
              </a:lnSpc>
              <a:spcBef>
                <a:spcPts val="500"/>
              </a:spcBef>
              <a:spcAft>
                <a:spcPts val="0"/>
              </a:spcAft>
              <a:buClr>
                <a:srgbClr val="3F3F3F"/>
              </a:buClr>
              <a:buSzPts val="2000"/>
              <a:buFont typeface="Helvetica Neue Light"/>
              <a:buNone/>
              <a:defRPr sz="2000" b="0" i="0" u="none" strike="noStrike" cap="none">
                <a:solidFill>
                  <a:srgbClr val="3F3F3F"/>
                </a:solidFill>
                <a:latin typeface="Helvetica Neue Light"/>
                <a:ea typeface="Helvetica Neue Light"/>
                <a:cs typeface="Helvetica Neue Light"/>
                <a:sym typeface="Helvetica Neue Light"/>
              </a:defRPr>
            </a:lvl4pPr>
            <a:lvl5pPr marR="0" lvl="4" algn="l" rtl="0">
              <a:lnSpc>
                <a:spcPct val="90000"/>
              </a:lnSpc>
              <a:spcBef>
                <a:spcPts val="500"/>
              </a:spcBef>
              <a:spcAft>
                <a:spcPts val="0"/>
              </a:spcAft>
              <a:buClr>
                <a:srgbClr val="3F3F3F"/>
              </a:buClr>
              <a:buSzPts val="2000"/>
              <a:buFont typeface="Helvetica Neue Light"/>
              <a:buNone/>
              <a:defRPr sz="2000" b="0" i="0" u="none" strike="noStrike" cap="none">
                <a:solidFill>
                  <a:srgbClr val="3F3F3F"/>
                </a:solidFill>
                <a:latin typeface="Helvetica Neue Light"/>
                <a:ea typeface="Helvetica Neue Light"/>
                <a:cs typeface="Helvetica Neue Light"/>
                <a:sym typeface="Helvetica Neue Light"/>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a:ea typeface="Calibri"/>
                <a:cs typeface="Calibri"/>
                <a:sym typeface="Calibri"/>
              </a:defRPr>
            </a:lvl9pPr>
          </a:lstStyle>
          <a:p/>
        </p:txBody>
      </p:sp>
      <p:sp>
        <p:nvSpPr>
          <p:cNvPr id="53" name="Google Shape;53;p11"/>
          <p:cNvSpPr txBox="1"/>
          <p:nvPr>
            <p:ph type="body" idx="1"/>
          </p:nvPr>
        </p:nvSpPr>
        <p:spPr>
          <a:xfrm>
            <a:off x="973929" y="1465729"/>
            <a:ext cx="3898109" cy="4777441"/>
          </a:xfrm>
          <a:prstGeom prst="rect">
            <a:avLst/>
          </a:prstGeom>
          <a:noFill/>
          <a:ln>
            <a:noFill/>
          </a:ln>
        </p:spPr>
        <p:txBody>
          <a:bodyPr spcFirstLastPara="1" wrap="square" lIns="90000" tIns="46800" rIns="91425" bIns="45700" anchor="t" anchorCtr="0">
            <a:noAutofit/>
          </a:bodyPr>
          <a:lstStyle>
            <a:lvl1pPr marL="457200" lvl="0" indent="-228600" algn="l">
              <a:lnSpc>
                <a:spcPct val="90000"/>
              </a:lnSpc>
              <a:spcBef>
                <a:spcPts val="1000"/>
              </a:spcBef>
              <a:spcAft>
                <a:spcPts val="0"/>
              </a:spcAft>
              <a:buClr>
                <a:srgbClr val="3F3F3F"/>
              </a:buClr>
              <a:buSzPts val="1600"/>
              <a:buFont typeface="Helvetica Neue Light"/>
              <a:buNone/>
              <a:defRPr sz="1600"/>
            </a:lvl1pPr>
            <a:lvl2pPr marL="914400" lvl="1" indent="-228600" algn="l">
              <a:lnSpc>
                <a:spcPct val="90000"/>
              </a:lnSpc>
              <a:spcBef>
                <a:spcPts val="500"/>
              </a:spcBef>
              <a:spcAft>
                <a:spcPts val="0"/>
              </a:spcAft>
              <a:buClr>
                <a:srgbClr val="3F3F3F"/>
              </a:buClr>
              <a:buSzPts val="1400"/>
              <a:buFont typeface="Helvetica Neue Light"/>
              <a:buNone/>
              <a:defRPr sz="1400"/>
            </a:lvl2pPr>
            <a:lvl3pPr marL="1371600" lvl="2" indent="-228600" algn="l">
              <a:lnSpc>
                <a:spcPct val="90000"/>
              </a:lnSpc>
              <a:spcBef>
                <a:spcPts val="500"/>
              </a:spcBef>
              <a:spcAft>
                <a:spcPts val="0"/>
              </a:spcAft>
              <a:buClr>
                <a:srgbClr val="3F3F3F"/>
              </a:buClr>
              <a:buSzPts val="1200"/>
              <a:buFont typeface="Helvetica Neue Light"/>
              <a:buNone/>
              <a:defRPr sz="1200"/>
            </a:lvl3pPr>
            <a:lvl4pPr marL="1828800" lvl="3" indent="-228600" algn="l">
              <a:lnSpc>
                <a:spcPct val="90000"/>
              </a:lnSpc>
              <a:spcBef>
                <a:spcPts val="500"/>
              </a:spcBef>
              <a:spcAft>
                <a:spcPts val="0"/>
              </a:spcAft>
              <a:buClr>
                <a:srgbClr val="3F3F3F"/>
              </a:buClr>
              <a:buSzPts val="1000"/>
              <a:buFont typeface="Helvetica Neue Light"/>
              <a:buNone/>
              <a:defRPr sz="1000"/>
            </a:lvl4pPr>
            <a:lvl5pPr marL="2286000" lvl="4" indent="-228600" algn="l">
              <a:lnSpc>
                <a:spcPct val="90000"/>
              </a:lnSpc>
              <a:spcBef>
                <a:spcPts val="500"/>
              </a:spcBef>
              <a:spcAft>
                <a:spcPts val="0"/>
              </a:spcAft>
              <a:buClr>
                <a:srgbClr val="3F3F3F"/>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4" name="Google Shape;54;p11"/>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55" name="Shape 55"/>
        <p:cNvGrpSpPr/>
        <p:nvPr/>
      </p:nvGrpSpPr>
      <p:grpSpPr>
        <a:xfrm>
          <a:off x="0" y="0"/>
          <a:ext cx="0" cy="0"/>
          <a:chOff x="0" y="0"/>
          <a:chExt cx="0" cy="0"/>
        </a:xfrm>
      </p:grpSpPr>
      <p:sp>
        <p:nvSpPr>
          <p:cNvPr id="56" name="Google Shape;56;p12"/>
          <p:cNvSpPr txBox="1"/>
          <p:nvPr>
            <p:ph type="title"/>
          </p:nvPr>
        </p:nvSpPr>
        <p:spPr>
          <a:xfrm>
            <a:off x="952497" y="324000"/>
            <a:ext cx="11232000" cy="90805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2"/>
          <p:cNvSpPr txBox="1"/>
          <p:nvPr>
            <p:ph type="body" idx="1"/>
          </p:nvPr>
        </p:nvSpPr>
        <p:spPr>
          <a:xfrm rot="5400000">
            <a:off x="3744000" y="-1404000"/>
            <a:ext cx="4680000" cy="10512000"/>
          </a:xfrm>
          <a:prstGeom prst="rect">
            <a:avLst/>
          </a:prstGeom>
          <a:noFill/>
          <a:ln>
            <a:noFill/>
          </a:ln>
        </p:spPr>
        <p:txBody>
          <a:bodyPr spcFirstLastPara="1" wrap="square" lIns="90000" tIns="468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8" name="Google Shape;58;p12"/>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59" name="Shape 59"/>
        <p:cNvGrpSpPr/>
        <p:nvPr/>
      </p:nvGrpSpPr>
      <p:grpSpPr>
        <a:xfrm>
          <a:off x="0" y="0"/>
          <a:ext cx="0" cy="0"/>
          <a:chOff x="0" y="0"/>
          <a:chExt cx="0" cy="0"/>
        </a:xfrm>
      </p:grpSpPr>
      <p:sp>
        <p:nvSpPr>
          <p:cNvPr id="60" name="Google Shape;60;p13"/>
          <p:cNvSpPr txBox="1"/>
          <p:nvPr>
            <p:ph type="title"/>
          </p:nvPr>
        </p:nvSpPr>
        <p:spPr>
          <a:xfrm rot="5400000">
            <a:off x="7516957" y="2571338"/>
            <a:ext cx="4787601"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type="body" idx="1"/>
          </p:nvPr>
        </p:nvSpPr>
        <p:spPr>
          <a:xfrm rot="5400000">
            <a:off x="2307432" y="128167"/>
            <a:ext cx="4800600" cy="7529514"/>
          </a:xfrm>
          <a:prstGeom prst="rect">
            <a:avLst/>
          </a:prstGeom>
          <a:noFill/>
          <a:ln>
            <a:noFill/>
          </a:ln>
        </p:spPr>
        <p:txBody>
          <a:bodyPr spcFirstLastPara="1" wrap="square" lIns="90000" tIns="468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2" name="Google Shape;62;p13"/>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solidFill>
          <a:schemeClr val="lt1"/>
        </a:solidFill>
        <a:effectLst/>
      </p:bgPr>
    </p:bg>
    <p:spTree>
      <p:nvGrpSpPr>
        <p:cNvPr id="63" name="Shape 63"/>
        <p:cNvGrpSpPr/>
        <p:nvPr/>
      </p:nvGrpSpPr>
      <p:grpSpPr>
        <a:xfrm>
          <a:off x="0" y="0"/>
          <a:ext cx="0" cy="0"/>
          <a:chOff x="0" y="0"/>
          <a:chExt cx="0" cy="0"/>
        </a:xfrm>
      </p:grpSpPr>
      <p:sp>
        <p:nvSpPr>
          <p:cNvPr id="64" name="Google Shape;64;p14"/>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stretch>
            <a:fillRect/>
          </a:stretch>
        </a:blipFill>
        <a:effectLst/>
      </p:bgPr>
    </p:bg>
    <p:spTree>
      <p:nvGrpSpPr>
        <p:cNvPr id="65"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952497" y="324000"/>
            <a:ext cx="11232000" cy="90805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952497" y="324000"/>
            <a:ext cx="11232000" cy="90805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type="body" idx="1"/>
          </p:nvPr>
        </p:nvSpPr>
        <p:spPr>
          <a:xfrm>
            <a:off x="828000" y="1512000"/>
            <a:ext cx="10512000" cy="4680000"/>
          </a:xfrm>
          <a:prstGeom prst="rect">
            <a:avLst/>
          </a:prstGeom>
          <a:noFill/>
          <a:ln>
            <a:noFill/>
          </a:ln>
        </p:spPr>
        <p:txBody>
          <a:bodyPr spcFirstLastPara="1" wrap="square" lIns="90000" tIns="46800" rIns="91425" bIns="45700" anchor="t" anchorCtr="0">
            <a:noAutofit/>
          </a:bodyPr>
          <a:lstStyle>
            <a:lvl1pPr marL="457200" lvl="0" indent="-381000" algn="l">
              <a:lnSpc>
                <a:spcPct val="90000"/>
              </a:lnSpc>
              <a:spcBef>
                <a:spcPts val="1000"/>
              </a:spcBef>
              <a:spcAft>
                <a:spcPts val="0"/>
              </a:spcAft>
              <a:buClr>
                <a:srgbClr val="3F3F3F"/>
              </a:buClr>
              <a:buSzPts val="2400"/>
              <a:buFont typeface="Helvetica Neue Light"/>
              <a:buChar char="•"/>
              <a:defRPr sz="2400"/>
            </a:lvl1pPr>
            <a:lvl2pPr marL="914400" lvl="1" indent="-368300" algn="l">
              <a:lnSpc>
                <a:spcPct val="90000"/>
              </a:lnSpc>
              <a:spcBef>
                <a:spcPts val="500"/>
              </a:spcBef>
              <a:spcAft>
                <a:spcPts val="0"/>
              </a:spcAft>
              <a:buClr>
                <a:srgbClr val="3F3F3F"/>
              </a:buClr>
              <a:buSzPts val="2200"/>
              <a:buFont typeface="Helvetica Neue Light"/>
              <a:buChar char="•"/>
              <a:defRPr sz="2200"/>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3" name="Google Shape;23;p4"/>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stretch>
            <a:fillRect/>
          </a:stretch>
        </a:blipFill>
        <a:effectLst/>
      </p:bgPr>
    </p:bg>
    <p:spTree>
      <p:nvGrpSpPr>
        <p:cNvPr id="24" name="Shape 24"/>
        <p:cNvGrpSpPr/>
        <p:nvPr/>
      </p:nvGrpSpPr>
      <p:grpSpPr>
        <a:xfrm>
          <a:off x="0" y="0"/>
          <a:ext cx="0" cy="0"/>
          <a:chOff x="0" y="0"/>
          <a:chExt cx="0" cy="0"/>
        </a:xfrm>
      </p:grpSpPr>
      <p:sp>
        <p:nvSpPr>
          <p:cNvPr id="25" name="Google Shape;25;p5"/>
          <p:cNvSpPr txBox="1"/>
          <p:nvPr>
            <p:ph type="title"/>
          </p:nvPr>
        </p:nvSpPr>
        <p:spPr>
          <a:xfrm>
            <a:off x="829208" y="385645"/>
            <a:ext cx="8797678" cy="90805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type="body" idx="1"/>
          </p:nvPr>
        </p:nvSpPr>
        <p:spPr>
          <a:xfrm>
            <a:off x="1973263" y="4756150"/>
            <a:ext cx="4122737" cy="1336675"/>
          </a:xfrm>
          <a:prstGeom prst="rect">
            <a:avLst/>
          </a:prstGeom>
          <a:noFill/>
          <a:ln>
            <a:noFill/>
          </a:ln>
        </p:spPr>
        <p:txBody>
          <a:bodyPr spcFirstLastPara="1" wrap="square" lIns="90000" tIns="46800" rIns="91425" bIns="45700" anchor="t" anchorCtr="0">
            <a:noAutofit/>
          </a:bodyPr>
          <a:lstStyle>
            <a:lvl1pPr marL="457200" lvl="0" indent="-228600" algn="l">
              <a:lnSpc>
                <a:spcPct val="90000"/>
              </a:lnSpc>
              <a:spcBef>
                <a:spcPts val="1000"/>
              </a:spcBef>
              <a:spcAft>
                <a:spcPts val="0"/>
              </a:spcAft>
              <a:buClr>
                <a:srgbClr val="3F3F3F"/>
              </a:buClr>
              <a:buSzPts val="2400"/>
              <a:buFont typeface="Helvetica Neue Light"/>
              <a:buNone/>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952871" y="324000"/>
            <a:ext cx="11232000" cy="907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type="body" idx="1"/>
          </p:nvPr>
        </p:nvSpPr>
        <p:spPr>
          <a:xfrm>
            <a:off x="828000" y="1528306"/>
            <a:ext cx="10512000" cy="4680000"/>
          </a:xfrm>
          <a:prstGeom prst="rect">
            <a:avLst/>
          </a:prstGeom>
          <a:noFill/>
          <a:ln>
            <a:noFill/>
          </a:ln>
        </p:spPr>
        <p:txBody>
          <a:bodyPr spcFirstLastPara="1" wrap="square" lIns="90000" tIns="46800" rIns="91425" bIns="45700" anchor="t" anchorCtr="0">
            <a:noAutofit/>
          </a:bodyPr>
          <a:lstStyle>
            <a:lvl1pPr marL="457200" lvl="0" indent="-228600" algn="l">
              <a:lnSpc>
                <a:spcPct val="90000"/>
              </a:lnSpc>
              <a:spcBef>
                <a:spcPts val="1000"/>
              </a:spcBef>
              <a:spcAft>
                <a:spcPts val="0"/>
              </a:spcAft>
              <a:buClr>
                <a:srgbClr val="888888"/>
              </a:buClr>
              <a:buSzPts val="1800"/>
              <a:buFont typeface="Helvetica Neue Light"/>
              <a:buNone/>
              <a:defRPr sz="1800">
                <a:solidFill>
                  <a:srgbClr val="888888"/>
                </a:solidFill>
              </a:defRPr>
            </a:lvl1pPr>
            <a:lvl2pPr marL="914400" lvl="1" indent="-228600" algn="l">
              <a:lnSpc>
                <a:spcPct val="90000"/>
              </a:lnSpc>
              <a:spcBef>
                <a:spcPts val="500"/>
              </a:spcBef>
              <a:spcAft>
                <a:spcPts val="0"/>
              </a:spcAft>
              <a:buClr>
                <a:srgbClr val="888888"/>
              </a:buClr>
              <a:buSzPts val="2000"/>
              <a:buFont typeface="Helvetica Neue Light"/>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Helvetica Neue Light"/>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Helvetica Neue Light"/>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Helvetica Neue Light"/>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1" name="Shape 31"/>
        <p:cNvGrpSpPr/>
        <p:nvPr/>
      </p:nvGrpSpPr>
      <p:grpSpPr>
        <a:xfrm>
          <a:off x="0" y="0"/>
          <a:ext cx="0" cy="0"/>
          <a:chOff x="0" y="0"/>
          <a:chExt cx="0" cy="0"/>
        </a:xfrm>
      </p:grpSpPr>
      <p:sp>
        <p:nvSpPr>
          <p:cNvPr id="32" name="Google Shape;32;p7"/>
          <p:cNvSpPr txBox="1"/>
          <p:nvPr>
            <p:ph type="body" idx="1"/>
          </p:nvPr>
        </p:nvSpPr>
        <p:spPr>
          <a:xfrm>
            <a:off x="838200" y="1512000"/>
            <a:ext cx="5181600" cy="4781224"/>
          </a:xfrm>
          <a:prstGeom prst="rect">
            <a:avLst/>
          </a:prstGeom>
          <a:noFill/>
          <a:ln>
            <a:noFill/>
          </a:ln>
        </p:spPr>
        <p:txBody>
          <a:bodyPr spcFirstLastPara="1" wrap="square" lIns="90000" tIns="468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7"/>
          <p:cNvSpPr txBox="1"/>
          <p:nvPr>
            <p:ph type="body" idx="2"/>
          </p:nvPr>
        </p:nvSpPr>
        <p:spPr>
          <a:xfrm>
            <a:off x="6172200" y="1512000"/>
            <a:ext cx="5181600" cy="4781224"/>
          </a:xfrm>
          <a:prstGeom prst="rect">
            <a:avLst/>
          </a:prstGeom>
          <a:noFill/>
          <a:ln>
            <a:noFill/>
          </a:ln>
        </p:spPr>
        <p:txBody>
          <a:bodyPr spcFirstLastPara="1" wrap="square" lIns="90000" tIns="46800" rIns="91425" bIns="4570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4" name="Google Shape;34;p7"/>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35" name="Google Shape;35;p7"/>
          <p:cNvSpPr txBox="1"/>
          <p:nvPr>
            <p:ph type="title"/>
          </p:nvPr>
        </p:nvSpPr>
        <p:spPr>
          <a:xfrm>
            <a:off x="954933" y="322261"/>
            <a:ext cx="11232000" cy="907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954933" y="322261"/>
            <a:ext cx="11232000" cy="9072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type="body" idx="1"/>
          </p:nvPr>
        </p:nvSpPr>
        <p:spPr>
          <a:xfrm>
            <a:off x="839788" y="1512000"/>
            <a:ext cx="5157787" cy="823912"/>
          </a:xfrm>
          <a:prstGeom prst="rect">
            <a:avLst/>
          </a:prstGeom>
          <a:noFill/>
          <a:ln>
            <a:noFill/>
          </a:ln>
        </p:spPr>
        <p:txBody>
          <a:bodyPr spcFirstLastPara="1" wrap="square" lIns="90000" tIns="46800" rIns="91425" bIns="45700" anchor="ctr" anchorCtr="0">
            <a:noAutofit/>
          </a:bodyPr>
          <a:lstStyle>
            <a:lvl1pPr marL="457200" lvl="0" indent="-228600" algn="l">
              <a:lnSpc>
                <a:spcPct val="90000"/>
              </a:lnSpc>
              <a:spcBef>
                <a:spcPts val="1000"/>
              </a:spcBef>
              <a:spcAft>
                <a:spcPts val="0"/>
              </a:spcAft>
              <a:buClr>
                <a:srgbClr val="F17E3A"/>
              </a:buClr>
              <a:buSzPts val="2400"/>
              <a:buFont typeface="Helvetica Neue Light"/>
              <a:buNone/>
              <a:defRPr sz="2400" b="0">
                <a:solidFill>
                  <a:srgbClr val="F17E3A"/>
                </a:solidFill>
              </a:defRPr>
            </a:lvl1pPr>
            <a:lvl2pPr marL="914400" lvl="1" indent="-228600" algn="l">
              <a:lnSpc>
                <a:spcPct val="90000"/>
              </a:lnSpc>
              <a:spcBef>
                <a:spcPts val="500"/>
              </a:spcBef>
              <a:spcAft>
                <a:spcPts val="0"/>
              </a:spcAft>
              <a:buClr>
                <a:srgbClr val="3F3F3F"/>
              </a:buClr>
              <a:buSzPts val="2000"/>
              <a:buFont typeface="Helvetica Neue Light"/>
              <a:buNone/>
              <a:defRPr sz="2000" b="1"/>
            </a:lvl2pPr>
            <a:lvl3pPr marL="1371600" lvl="2" indent="-228600" algn="l">
              <a:lnSpc>
                <a:spcPct val="90000"/>
              </a:lnSpc>
              <a:spcBef>
                <a:spcPts val="500"/>
              </a:spcBef>
              <a:spcAft>
                <a:spcPts val="0"/>
              </a:spcAft>
              <a:buClr>
                <a:srgbClr val="3F3F3F"/>
              </a:buClr>
              <a:buSzPts val="1800"/>
              <a:buFont typeface="Helvetica Neue Light"/>
              <a:buNone/>
              <a:defRPr sz="1800" b="1"/>
            </a:lvl3pPr>
            <a:lvl4pPr marL="1828800" lvl="3" indent="-228600" algn="l">
              <a:lnSpc>
                <a:spcPct val="90000"/>
              </a:lnSpc>
              <a:spcBef>
                <a:spcPts val="500"/>
              </a:spcBef>
              <a:spcAft>
                <a:spcPts val="0"/>
              </a:spcAft>
              <a:buClr>
                <a:srgbClr val="3F3F3F"/>
              </a:buClr>
              <a:buSzPts val="1600"/>
              <a:buFont typeface="Helvetica Neue Light"/>
              <a:buNone/>
              <a:defRPr sz="1600" b="1"/>
            </a:lvl4pPr>
            <a:lvl5pPr marL="2286000" lvl="4" indent="-228600" algn="l">
              <a:lnSpc>
                <a:spcPct val="90000"/>
              </a:lnSpc>
              <a:spcBef>
                <a:spcPts val="500"/>
              </a:spcBef>
              <a:spcAft>
                <a:spcPts val="0"/>
              </a:spcAft>
              <a:buClr>
                <a:srgbClr val="3F3F3F"/>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8"/>
          <p:cNvSpPr txBox="1"/>
          <p:nvPr>
            <p:ph type="body" idx="2"/>
          </p:nvPr>
        </p:nvSpPr>
        <p:spPr>
          <a:xfrm>
            <a:off x="839788" y="2523567"/>
            <a:ext cx="5157787" cy="3767135"/>
          </a:xfrm>
          <a:prstGeom prst="rect">
            <a:avLst/>
          </a:prstGeom>
          <a:noFill/>
          <a:ln>
            <a:noFill/>
          </a:ln>
        </p:spPr>
        <p:txBody>
          <a:bodyPr spcFirstLastPara="1" wrap="square" lIns="90000" tIns="46800" rIns="91425" bIns="45700" anchor="t" anchorCtr="0">
            <a:noAutofit/>
          </a:bodyPr>
          <a:lstStyle>
            <a:lvl1pPr marL="457200" lvl="0" indent="-381000" algn="l">
              <a:lnSpc>
                <a:spcPct val="90000"/>
              </a:lnSpc>
              <a:spcBef>
                <a:spcPts val="1000"/>
              </a:spcBef>
              <a:spcAft>
                <a:spcPts val="0"/>
              </a:spcAft>
              <a:buClr>
                <a:srgbClr val="3F3F3F"/>
              </a:buClr>
              <a:buSzPts val="2400"/>
              <a:buFont typeface="Helvetica Neue Light"/>
              <a:buChar char="•"/>
              <a:defRPr>
                <a:solidFill>
                  <a:srgbClr val="3F3F3F"/>
                </a:solidFill>
              </a:defRPr>
            </a:lvl1pPr>
            <a:lvl2pPr marL="914400" lvl="1" indent="-368300" algn="l">
              <a:lnSpc>
                <a:spcPct val="90000"/>
              </a:lnSpc>
              <a:spcBef>
                <a:spcPts val="500"/>
              </a:spcBef>
              <a:spcAft>
                <a:spcPts val="0"/>
              </a:spcAft>
              <a:buClr>
                <a:srgbClr val="3F3F3F"/>
              </a:buClr>
              <a:buSzPts val="2200"/>
              <a:buFont typeface="Helvetica Neue Light"/>
              <a:buChar char="•"/>
              <a:defRPr>
                <a:solidFill>
                  <a:srgbClr val="3F3F3F"/>
                </a:solidFill>
              </a:defRPr>
            </a:lvl2pPr>
            <a:lvl3pPr marL="1371600" lvl="2" indent="-355600" algn="l">
              <a:lnSpc>
                <a:spcPct val="90000"/>
              </a:lnSpc>
              <a:spcBef>
                <a:spcPts val="500"/>
              </a:spcBef>
              <a:spcAft>
                <a:spcPts val="0"/>
              </a:spcAft>
              <a:buClr>
                <a:srgbClr val="3F3F3F"/>
              </a:buClr>
              <a:buSzPts val="2000"/>
              <a:buFont typeface="Helvetica Neue Light"/>
              <a:buChar char="•"/>
              <a:defRPr>
                <a:solidFill>
                  <a:srgbClr val="3F3F3F"/>
                </a:solidFill>
              </a:defRPr>
            </a:lvl3pPr>
            <a:lvl4pPr marL="1828800" lvl="3" indent="-342900" algn="l">
              <a:lnSpc>
                <a:spcPct val="90000"/>
              </a:lnSpc>
              <a:spcBef>
                <a:spcPts val="500"/>
              </a:spcBef>
              <a:spcAft>
                <a:spcPts val="0"/>
              </a:spcAft>
              <a:buClr>
                <a:srgbClr val="3F3F3F"/>
              </a:buClr>
              <a:buSzPts val="1800"/>
              <a:buFont typeface="Helvetica Neue Light"/>
              <a:buChar char="•"/>
              <a:defRPr>
                <a:solidFill>
                  <a:srgbClr val="3F3F3F"/>
                </a:solidFill>
              </a:defRPr>
            </a:lvl4pPr>
            <a:lvl5pPr marL="2286000" lvl="4" indent="-330200" algn="l">
              <a:lnSpc>
                <a:spcPct val="90000"/>
              </a:lnSpc>
              <a:spcBef>
                <a:spcPts val="500"/>
              </a:spcBef>
              <a:spcAft>
                <a:spcPts val="0"/>
              </a:spcAft>
              <a:buClr>
                <a:srgbClr val="3F3F3F"/>
              </a:buClr>
              <a:buSzPts val="1600"/>
              <a:buFont typeface="Helvetica Neue Light"/>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8"/>
          <p:cNvSpPr txBox="1"/>
          <p:nvPr>
            <p:ph type="body" idx="3"/>
          </p:nvPr>
        </p:nvSpPr>
        <p:spPr>
          <a:xfrm>
            <a:off x="6172200" y="1512000"/>
            <a:ext cx="5183188" cy="823912"/>
          </a:xfrm>
          <a:prstGeom prst="rect">
            <a:avLst/>
          </a:prstGeom>
          <a:noFill/>
          <a:ln>
            <a:noFill/>
          </a:ln>
        </p:spPr>
        <p:txBody>
          <a:bodyPr spcFirstLastPara="1" wrap="square" lIns="90000" tIns="46800" rIns="91425" bIns="45700" anchor="ctr" anchorCtr="0">
            <a:noAutofit/>
          </a:bodyPr>
          <a:lstStyle>
            <a:lvl1pPr marL="457200" lvl="0" indent="-228600" algn="l">
              <a:lnSpc>
                <a:spcPct val="90000"/>
              </a:lnSpc>
              <a:spcBef>
                <a:spcPts val="1000"/>
              </a:spcBef>
              <a:spcAft>
                <a:spcPts val="0"/>
              </a:spcAft>
              <a:buClr>
                <a:srgbClr val="F17E3A"/>
              </a:buClr>
              <a:buSzPts val="2400"/>
              <a:buFont typeface="Helvetica Neue Light"/>
              <a:buNone/>
              <a:defRPr sz="2400" b="0">
                <a:solidFill>
                  <a:srgbClr val="F17E3A"/>
                </a:solidFill>
              </a:defRPr>
            </a:lvl1pPr>
            <a:lvl2pPr marL="914400" lvl="1" indent="-228600" algn="l">
              <a:lnSpc>
                <a:spcPct val="90000"/>
              </a:lnSpc>
              <a:spcBef>
                <a:spcPts val="500"/>
              </a:spcBef>
              <a:spcAft>
                <a:spcPts val="0"/>
              </a:spcAft>
              <a:buClr>
                <a:srgbClr val="3F3F3F"/>
              </a:buClr>
              <a:buSzPts val="2000"/>
              <a:buFont typeface="Helvetica Neue Light"/>
              <a:buNone/>
              <a:defRPr sz="2000" b="1"/>
            </a:lvl2pPr>
            <a:lvl3pPr marL="1371600" lvl="2" indent="-228600" algn="l">
              <a:lnSpc>
                <a:spcPct val="90000"/>
              </a:lnSpc>
              <a:spcBef>
                <a:spcPts val="500"/>
              </a:spcBef>
              <a:spcAft>
                <a:spcPts val="0"/>
              </a:spcAft>
              <a:buClr>
                <a:srgbClr val="3F3F3F"/>
              </a:buClr>
              <a:buSzPts val="1800"/>
              <a:buFont typeface="Helvetica Neue Light"/>
              <a:buNone/>
              <a:defRPr sz="1800" b="1"/>
            </a:lvl3pPr>
            <a:lvl4pPr marL="1828800" lvl="3" indent="-228600" algn="l">
              <a:lnSpc>
                <a:spcPct val="90000"/>
              </a:lnSpc>
              <a:spcBef>
                <a:spcPts val="500"/>
              </a:spcBef>
              <a:spcAft>
                <a:spcPts val="0"/>
              </a:spcAft>
              <a:buClr>
                <a:srgbClr val="3F3F3F"/>
              </a:buClr>
              <a:buSzPts val="1600"/>
              <a:buFont typeface="Helvetica Neue Light"/>
              <a:buNone/>
              <a:defRPr sz="1600" b="1"/>
            </a:lvl4pPr>
            <a:lvl5pPr marL="2286000" lvl="4" indent="-228600" algn="l">
              <a:lnSpc>
                <a:spcPct val="90000"/>
              </a:lnSpc>
              <a:spcBef>
                <a:spcPts val="500"/>
              </a:spcBef>
              <a:spcAft>
                <a:spcPts val="0"/>
              </a:spcAft>
              <a:buClr>
                <a:srgbClr val="3F3F3F"/>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8"/>
          <p:cNvSpPr txBox="1"/>
          <p:nvPr>
            <p:ph type="body" idx="4"/>
          </p:nvPr>
        </p:nvSpPr>
        <p:spPr>
          <a:xfrm>
            <a:off x="6172200" y="2523565"/>
            <a:ext cx="5183188" cy="3767135"/>
          </a:xfrm>
          <a:prstGeom prst="rect">
            <a:avLst/>
          </a:prstGeom>
          <a:noFill/>
          <a:ln>
            <a:noFill/>
          </a:ln>
        </p:spPr>
        <p:txBody>
          <a:bodyPr spcFirstLastPara="1" wrap="square" lIns="90000" tIns="46800" rIns="91425" bIns="45700" anchor="t" anchorCtr="0">
            <a:noAutofit/>
          </a:bodyPr>
          <a:lstStyle>
            <a:lvl1pPr marL="457200" lvl="0" indent="-381000" algn="l">
              <a:lnSpc>
                <a:spcPct val="90000"/>
              </a:lnSpc>
              <a:spcBef>
                <a:spcPts val="1000"/>
              </a:spcBef>
              <a:spcAft>
                <a:spcPts val="0"/>
              </a:spcAft>
              <a:buClr>
                <a:srgbClr val="3F3F3F"/>
              </a:buClr>
              <a:buSzPts val="2400"/>
              <a:buFont typeface="Helvetica Neue Light"/>
              <a:buChar char="•"/>
              <a:defRPr>
                <a:solidFill>
                  <a:srgbClr val="3F3F3F"/>
                </a:solidFill>
              </a:defRPr>
            </a:lvl1pPr>
            <a:lvl2pPr marL="914400" lvl="1" indent="-368300" algn="l">
              <a:lnSpc>
                <a:spcPct val="90000"/>
              </a:lnSpc>
              <a:spcBef>
                <a:spcPts val="500"/>
              </a:spcBef>
              <a:spcAft>
                <a:spcPts val="0"/>
              </a:spcAft>
              <a:buClr>
                <a:srgbClr val="3F3F3F"/>
              </a:buClr>
              <a:buSzPts val="2200"/>
              <a:buFont typeface="Helvetica Neue Light"/>
              <a:buChar char="•"/>
              <a:defRPr>
                <a:solidFill>
                  <a:srgbClr val="3F3F3F"/>
                </a:solidFill>
              </a:defRPr>
            </a:lvl2pPr>
            <a:lvl3pPr marL="1371600" lvl="2" indent="-355600" algn="l">
              <a:lnSpc>
                <a:spcPct val="90000"/>
              </a:lnSpc>
              <a:spcBef>
                <a:spcPts val="500"/>
              </a:spcBef>
              <a:spcAft>
                <a:spcPts val="0"/>
              </a:spcAft>
              <a:buClr>
                <a:srgbClr val="3F3F3F"/>
              </a:buClr>
              <a:buSzPts val="2000"/>
              <a:buFont typeface="Helvetica Neue Light"/>
              <a:buChar char="•"/>
              <a:defRPr>
                <a:solidFill>
                  <a:srgbClr val="3F3F3F"/>
                </a:solidFill>
              </a:defRPr>
            </a:lvl3pPr>
            <a:lvl4pPr marL="1828800" lvl="3" indent="-342900" algn="l">
              <a:lnSpc>
                <a:spcPct val="90000"/>
              </a:lnSpc>
              <a:spcBef>
                <a:spcPts val="500"/>
              </a:spcBef>
              <a:spcAft>
                <a:spcPts val="0"/>
              </a:spcAft>
              <a:buClr>
                <a:srgbClr val="3F3F3F"/>
              </a:buClr>
              <a:buSzPts val="1800"/>
              <a:buFont typeface="Helvetica Neue Light"/>
              <a:buChar char="•"/>
              <a:defRPr>
                <a:solidFill>
                  <a:srgbClr val="3F3F3F"/>
                </a:solidFill>
              </a:defRPr>
            </a:lvl4pPr>
            <a:lvl5pPr marL="2286000" lvl="4" indent="-330200" algn="l">
              <a:lnSpc>
                <a:spcPct val="90000"/>
              </a:lnSpc>
              <a:spcBef>
                <a:spcPts val="500"/>
              </a:spcBef>
              <a:spcAft>
                <a:spcPts val="0"/>
              </a:spcAft>
              <a:buClr>
                <a:srgbClr val="3F3F3F"/>
              </a:buClr>
              <a:buSzPts val="1600"/>
              <a:buFont typeface="Helvetica Neue Light"/>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8"/>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43" name="Shape 43"/>
        <p:cNvGrpSpPr/>
        <p:nvPr/>
      </p:nvGrpSpPr>
      <p:grpSpPr>
        <a:xfrm>
          <a:off x="0" y="0"/>
          <a:ext cx="0" cy="0"/>
          <a:chOff x="0" y="0"/>
          <a:chExt cx="0" cy="0"/>
        </a:xfrm>
      </p:grpSpPr>
      <p:sp>
        <p:nvSpPr>
          <p:cNvPr id="44" name="Google Shape;44;p9"/>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45" name="Shape 45"/>
        <p:cNvGrpSpPr/>
        <p:nvPr/>
      </p:nvGrpSpPr>
      <p:grpSpPr>
        <a:xfrm>
          <a:off x="0" y="0"/>
          <a:ext cx="0" cy="0"/>
          <a:chOff x="0" y="0"/>
          <a:chExt cx="0" cy="0"/>
        </a:xfrm>
      </p:grpSpPr>
      <p:sp>
        <p:nvSpPr>
          <p:cNvPr id="46" name="Google Shape;46;p10"/>
          <p:cNvSpPr txBox="1"/>
          <p:nvPr>
            <p:ph type="title"/>
          </p:nvPr>
        </p:nvSpPr>
        <p:spPr>
          <a:xfrm>
            <a:off x="954000" y="324000"/>
            <a:ext cx="11232000" cy="907200"/>
          </a:xfrm>
          <a:prstGeom prst="rect">
            <a:avLst/>
          </a:prstGeom>
          <a:noFill/>
          <a:ln>
            <a:noFill/>
          </a:ln>
        </p:spPr>
        <p:txBody>
          <a:bodyPr spcFirstLastPara="1" wrap="square" lIns="91425" tIns="46800" rIns="91425" bIns="46800" anchor="ctr" anchorCtr="0">
            <a:noAutofit/>
          </a:bodyPr>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type="body" idx="1"/>
          </p:nvPr>
        </p:nvSpPr>
        <p:spPr>
          <a:xfrm>
            <a:off x="5180012" y="1512000"/>
            <a:ext cx="6172200" cy="4814047"/>
          </a:xfrm>
          <a:prstGeom prst="rect">
            <a:avLst/>
          </a:prstGeom>
          <a:noFill/>
          <a:ln>
            <a:noFill/>
          </a:ln>
        </p:spPr>
        <p:txBody>
          <a:bodyPr spcFirstLastPara="1" wrap="square" lIns="90000" tIns="46800" rIns="91425" bIns="45700" anchor="t" anchorCtr="0">
            <a:noAutofit/>
          </a:bodyPr>
          <a:lstStyle>
            <a:lvl1pPr marL="457200" lvl="0" indent="-381000" algn="l">
              <a:lnSpc>
                <a:spcPct val="90000"/>
              </a:lnSpc>
              <a:spcBef>
                <a:spcPts val="1000"/>
              </a:spcBef>
              <a:spcAft>
                <a:spcPts val="0"/>
              </a:spcAft>
              <a:buClr>
                <a:srgbClr val="3F3F3F"/>
              </a:buClr>
              <a:buSzPts val="2400"/>
              <a:buFont typeface="Helvetica Neue Light"/>
              <a:buChar char="•"/>
              <a:defRPr sz="2400"/>
            </a:lvl1pPr>
            <a:lvl2pPr marL="914400" lvl="1" indent="-368300" algn="l">
              <a:lnSpc>
                <a:spcPct val="90000"/>
              </a:lnSpc>
              <a:spcBef>
                <a:spcPts val="500"/>
              </a:spcBef>
              <a:spcAft>
                <a:spcPts val="0"/>
              </a:spcAft>
              <a:buClr>
                <a:srgbClr val="3F3F3F"/>
              </a:buClr>
              <a:buSzPts val="2200"/>
              <a:buFont typeface="Helvetica Neue Light"/>
              <a:buChar char="•"/>
              <a:defRPr sz="2200"/>
            </a:lvl2pPr>
            <a:lvl3pPr marL="1371600" lvl="2" indent="-355600" algn="l">
              <a:lnSpc>
                <a:spcPct val="90000"/>
              </a:lnSpc>
              <a:spcBef>
                <a:spcPts val="500"/>
              </a:spcBef>
              <a:spcAft>
                <a:spcPts val="0"/>
              </a:spcAft>
              <a:buClr>
                <a:srgbClr val="3F3F3F"/>
              </a:buClr>
              <a:buSzPts val="2000"/>
              <a:buFont typeface="Helvetica Neue Light"/>
              <a:buChar char="•"/>
              <a:defRPr sz="2000"/>
            </a:lvl3pPr>
            <a:lvl4pPr marL="1828800" lvl="3" indent="-342900" algn="l">
              <a:lnSpc>
                <a:spcPct val="90000"/>
              </a:lnSpc>
              <a:spcBef>
                <a:spcPts val="500"/>
              </a:spcBef>
              <a:spcAft>
                <a:spcPts val="0"/>
              </a:spcAft>
              <a:buClr>
                <a:srgbClr val="3F3F3F"/>
              </a:buClr>
              <a:buSzPts val="1800"/>
              <a:buFont typeface="Helvetica Neue Light"/>
              <a:buChar char="•"/>
              <a:defRPr sz="1800"/>
            </a:lvl4pPr>
            <a:lvl5pPr marL="2286000" lvl="4" indent="-330200" algn="l">
              <a:lnSpc>
                <a:spcPct val="90000"/>
              </a:lnSpc>
              <a:spcBef>
                <a:spcPts val="500"/>
              </a:spcBef>
              <a:spcAft>
                <a:spcPts val="0"/>
              </a:spcAft>
              <a:buClr>
                <a:srgbClr val="3F3F3F"/>
              </a:buClr>
              <a:buSzPts val="1600"/>
              <a:buFont typeface="Helvetica Neue Light"/>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48" name="Google Shape;48;p10"/>
          <p:cNvSpPr txBox="1"/>
          <p:nvPr>
            <p:ph type="body" idx="2"/>
          </p:nvPr>
        </p:nvSpPr>
        <p:spPr>
          <a:xfrm>
            <a:off x="958053" y="1512000"/>
            <a:ext cx="3932237" cy="4814047"/>
          </a:xfrm>
          <a:prstGeom prst="rect">
            <a:avLst/>
          </a:prstGeom>
          <a:noFill/>
          <a:ln>
            <a:noFill/>
          </a:ln>
        </p:spPr>
        <p:txBody>
          <a:bodyPr spcFirstLastPara="1" wrap="square" lIns="90000" tIns="46800" rIns="91425" bIns="45700" anchor="t" anchorCtr="0">
            <a:noAutofit/>
          </a:bodyPr>
          <a:lstStyle>
            <a:lvl1pPr marL="457200" lvl="0" indent="-228600" algn="l">
              <a:lnSpc>
                <a:spcPct val="90000"/>
              </a:lnSpc>
              <a:spcBef>
                <a:spcPts val="1000"/>
              </a:spcBef>
              <a:spcAft>
                <a:spcPts val="0"/>
              </a:spcAft>
              <a:buClr>
                <a:srgbClr val="3F3F3F"/>
              </a:buClr>
              <a:buSzPts val="1600"/>
              <a:buFont typeface="Helvetica Neue Light"/>
              <a:buNone/>
              <a:defRPr sz="1600"/>
            </a:lvl1pPr>
            <a:lvl2pPr marL="914400" lvl="1" indent="-228600" algn="l">
              <a:lnSpc>
                <a:spcPct val="90000"/>
              </a:lnSpc>
              <a:spcBef>
                <a:spcPts val="500"/>
              </a:spcBef>
              <a:spcAft>
                <a:spcPts val="0"/>
              </a:spcAft>
              <a:buClr>
                <a:srgbClr val="3F3F3F"/>
              </a:buClr>
              <a:buSzPts val="1400"/>
              <a:buFont typeface="Helvetica Neue Light"/>
              <a:buNone/>
              <a:defRPr sz="1400"/>
            </a:lvl2pPr>
            <a:lvl3pPr marL="1371600" lvl="2" indent="-228600" algn="l">
              <a:lnSpc>
                <a:spcPct val="90000"/>
              </a:lnSpc>
              <a:spcBef>
                <a:spcPts val="500"/>
              </a:spcBef>
              <a:spcAft>
                <a:spcPts val="0"/>
              </a:spcAft>
              <a:buClr>
                <a:srgbClr val="3F3F3F"/>
              </a:buClr>
              <a:buSzPts val="1200"/>
              <a:buFont typeface="Helvetica Neue Light"/>
              <a:buNone/>
              <a:defRPr sz="1200"/>
            </a:lvl3pPr>
            <a:lvl4pPr marL="1828800" lvl="3" indent="-228600" algn="l">
              <a:lnSpc>
                <a:spcPct val="90000"/>
              </a:lnSpc>
              <a:spcBef>
                <a:spcPts val="500"/>
              </a:spcBef>
              <a:spcAft>
                <a:spcPts val="0"/>
              </a:spcAft>
              <a:buClr>
                <a:srgbClr val="3F3F3F"/>
              </a:buClr>
              <a:buSzPts val="1000"/>
              <a:buFont typeface="Helvetica Neue Light"/>
              <a:buNone/>
              <a:defRPr sz="1000"/>
            </a:lvl4pPr>
            <a:lvl5pPr marL="2286000" lvl="4" indent="-228600" algn="l">
              <a:lnSpc>
                <a:spcPct val="90000"/>
              </a:lnSpc>
              <a:spcBef>
                <a:spcPts val="500"/>
              </a:spcBef>
              <a:spcAft>
                <a:spcPts val="0"/>
              </a:spcAft>
              <a:buClr>
                <a:srgbClr val="3F3F3F"/>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49" name="Google Shape;49;p10"/>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stretch>
            <a:fillRect/>
          </a:stretch>
        </a:blip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952497" y="324000"/>
            <a:ext cx="11232000" cy="90805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233445"/>
              </a:buClr>
              <a:buSzPts val="3200"/>
              <a:buFont typeface="Helvetica Neue Light"/>
              <a:buNone/>
              <a:defRPr sz="3200" b="0" i="0" u="none" strike="noStrike" cap="non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828000" y="1512000"/>
            <a:ext cx="10512000" cy="4680000"/>
          </a:xfrm>
          <a:prstGeom prst="rect">
            <a:avLst/>
          </a:prstGeom>
          <a:noFill/>
          <a:ln>
            <a:noFill/>
          </a:ln>
        </p:spPr>
        <p:txBody>
          <a:bodyPr spcFirstLastPara="1" wrap="square" lIns="90000" tIns="46800" rIns="91425" bIns="45700" anchor="t" anchorCtr="0">
            <a:noAutofit/>
          </a:bodyPr>
          <a:lstStyle>
            <a:lvl1pPr marL="457200" marR="0" lvl="0" indent="-381000" algn="l" rtl="0">
              <a:lnSpc>
                <a:spcPct val="90000"/>
              </a:lnSpc>
              <a:spcBef>
                <a:spcPts val="1000"/>
              </a:spcBef>
              <a:spcAft>
                <a:spcPts val="0"/>
              </a:spcAft>
              <a:buClr>
                <a:srgbClr val="3F3F3F"/>
              </a:buClr>
              <a:buSzPts val="2400"/>
              <a:buFont typeface="Helvetica Neue Light"/>
              <a:buChar char="•"/>
              <a:defRPr sz="2400" b="0" i="0" u="none" strike="noStrike" cap="none">
                <a:solidFill>
                  <a:srgbClr val="3F3F3F"/>
                </a:solidFill>
                <a:latin typeface="Helvetica Neue Light"/>
                <a:ea typeface="Helvetica Neue Light"/>
                <a:cs typeface="Helvetica Neue Light"/>
                <a:sym typeface="Helvetica Neue Light"/>
              </a:defRPr>
            </a:lvl1pPr>
            <a:lvl2pPr marL="914400" marR="0" lvl="1" indent="-368300" algn="l" rtl="0">
              <a:lnSpc>
                <a:spcPct val="90000"/>
              </a:lnSpc>
              <a:spcBef>
                <a:spcPts val="500"/>
              </a:spcBef>
              <a:spcAft>
                <a:spcPts val="0"/>
              </a:spcAft>
              <a:buClr>
                <a:srgbClr val="3F3F3F"/>
              </a:buClr>
              <a:buSzPts val="2200"/>
              <a:buFont typeface="Helvetica Neue Light"/>
              <a:buChar char="•"/>
              <a:defRPr sz="2200" b="0" i="0" u="none" strike="noStrike" cap="none">
                <a:solidFill>
                  <a:srgbClr val="3F3F3F"/>
                </a:solidFill>
                <a:latin typeface="Helvetica Neue Light"/>
                <a:ea typeface="Helvetica Neue Light"/>
                <a:cs typeface="Helvetica Neue Light"/>
                <a:sym typeface="Helvetica Neue Light"/>
              </a:defRPr>
            </a:lvl2pPr>
            <a:lvl3pPr marL="1371600" marR="0" lvl="2" indent="-355600" algn="l" rtl="0">
              <a:lnSpc>
                <a:spcPct val="90000"/>
              </a:lnSpc>
              <a:spcBef>
                <a:spcPts val="500"/>
              </a:spcBef>
              <a:spcAft>
                <a:spcPts val="0"/>
              </a:spcAft>
              <a:buClr>
                <a:srgbClr val="3F3F3F"/>
              </a:buClr>
              <a:buSzPts val="2000"/>
              <a:buFont typeface="Helvetica Neue Light"/>
              <a:buChar char="•"/>
              <a:defRPr sz="2000" b="0" i="0" u="none" strike="noStrike" cap="none">
                <a:solidFill>
                  <a:srgbClr val="3F3F3F"/>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rgbClr val="3F3F3F"/>
              </a:buClr>
              <a:buSzPts val="1800"/>
              <a:buFont typeface="Helvetica Neue Light"/>
              <a:buChar char="•"/>
              <a:defRPr sz="1800" b="0" i="0" u="none" strike="noStrike" cap="none">
                <a:solidFill>
                  <a:srgbClr val="3F3F3F"/>
                </a:solidFill>
                <a:latin typeface="Helvetica Neue Light"/>
                <a:ea typeface="Helvetica Neue Light"/>
                <a:cs typeface="Helvetica Neue Light"/>
                <a:sym typeface="Helvetica Neue Light"/>
              </a:defRPr>
            </a:lvl4pPr>
            <a:lvl5pPr marL="2286000" marR="0" lvl="4" indent="-330200" algn="l" rtl="0">
              <a:lnSpc>
                <a:spcPct val="90000"/>
              </a:lnSpc>
              <a:spcBef>
                <a:spcPts val="500"/>
              </a:spcBef>
              <a:spcAft>
                <a:spcPts val="0"/>
              </a:spcAft>
              <a:buClr>
                <a:srgbClr val="3F3F3F"/>
              </a:buClr>
              <a:buSzPts val="1600"/>
              <a:buFont typeface="Helvetica Neue Light"/>
              <a:buChar char="•"/>
              <a:defRPr sz="1600" b="0" i="0" u="none" strike="noStrike" cap="none">
                <a:solidFill>
                  <a:srgbClr val="3F3F3F"/>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a:ea typeface="Calibri"/>
                <a:cs typeface="Calibri"/>
                <a:sym typeface="Calibri"/>
              </a:defRPr>
            </a:lvl9pPr>
          </a:lstStyle>
          <a:p/>
        </p:txBody>
      </p:sp>
      <p:sp>
        <p:nvSpPr>
          <p:cNvPr id="12" name="Google Shape;12;p1"/>
          <p:cNvSpPr txBox="1"/>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1pPr>
            <a:lvl2pPr marL="0" marR="0" lvl="1"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2pPr>
            <a:lvl3pPr marL="0" marR="0" lvl="2"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3pPr>
            <a:lvl4pPr marL="0" marR="0" lvl="3"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4pPr>
            <a:lvl5pPr marL="0" marR="0" lvl="4"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5pPr>
            <a:lvl6pPr marL="0" marR="0" lvl="5"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6pPr>
            <a:lvl7pPr marL="0" marR="0" lvl="6"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7pPr>
            <a:lvl8pPr marL="0" marR="0" lvl="7"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8pPr>
            <a:lvl9pPr marL="0" marR="0" lvl="8"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hyperlink" Target="https://www.packer.io/docs/templates/communicator.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hyperlink" Target="https://github.com/rockholla/terraform-workshop/tree/master/exercises/12"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hyperlink" Target="https://www.hashicorp.com/blog/announcing-hashicorp-packer-1-5-with-hcl2-suppor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hyperlink" Target="https://www.packer.io/docs/templates/engine.html#functions"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hyperlink" Target="https://www.packer.io/docs/templates/engine.html#template-variabl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hyperlink" Target="https://github.com/rockholla/terraform-workshop/tree/master/exercises/13"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hyperlink" Target="https://packer.io/docs/provisioners/index.html"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hyperlink" Target="https://packer.io/docs/post-processors/index.htm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hyperlink" Target="https://github.com/rockholla/terraform-workshop/tree/master/exercises/14"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hyperlink" Target="https://github.com/rockholla/terraform-workshop/tree/master/exercises/15"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3.xml"/><Relationship Id="rId2" Type="http://schemas.openxmlformats.org/officeDocument/2006/relationships/hyperlink" Target="mailto:patrick+di@rockholla.org" TargetMode="External"/><Relationship Id="rId1" Type="http://schemas.openxmlformats.org/officeDocument/2006/relationships/hyperlink" Target="https://bit.ly/392g5gq" TargetMode="Externa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ctrTitle"/>
          </p:nvPr>
        </p:nvSpPr>
        <p:spPr/>
        <p:txBody>
          <a:bodyPr/>
          <a:p>
            <a:r>
              <a:rPr lang="en-US"/>
              <a:t>These slides not to be used for teaching but only for learning the materials</a:t>
            </a:r>
            <a:endParaRPr lang="en-US"/>
          </a:p>
        </p:txBody>
      </p:sp>
      <p:sp>
        <p:nvSpPr>
          <p:cNvPr id="3" name="Subtitle 2"/>
          <p:cNvSpPr/>
          <p:nvPr>
            <p:ph type="subTitle" idx="1"/>
          </p:nvPr>
        </p:nvSpPr>
        <p:spPr/>
        <p:txBody>
          <a:bodyPr/>
          <a:p>
            <a:endParaRPr lang="en-US"/>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18" name="Shape 918"/>
        <p:cNvGrpSpPr/>
        <p:nvPr/>
      </p:nvGrpSpPr>
      <p:grpSpPr>
        <a:xfrm>
          <a:off x="0" y="0"/>
          <a:ext cx="0" cy="0"/>
          <a:chOff x="0" y="0"/>
          <a:chExt cx="0" cy="0"/>
        </a:xfrm>
      </p:grpSpPr>
      <p:sp>
        <p:nvSpPr>
          <p:cNvPr id="919" name="Google Shape;919;p132"/>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Builders...like Terraform Providers</a:t>
            </a:r>
            <a:endParaRPr b="1">
              <a:latin typeface="Helvetica Neue"/>
              <a:ea typeface="Helvetica Neue"/>
              <a:cs typeface="Helvetica Neue"/>
              <a:sym typeface="Helvetica Neue"/>
            </a:endParaRPr>
          </a:p>
        </p:txBody>
      </p:sp>
      <p:sp>
        <p:nvSpPr>
          <p:cNvPr id="920" name="Google Shape;920;p132"/>
          <p:cNvSpPr txBox="1"/>
          <p:nvPr>
            <p:ph type="body" idx="1"/>
          </p:nvPr>
        </p:nvSpPr>
        <p:spPr>
          <a:xfrm>
            <a:off x="835500" y="1815900"/>
            <a:ext cx="10512000" cy="43455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sz="2200">
                <a:solidFill>
                  <a:srgbClr val="000000"/>
                </a:solidFill>
              </a:rPr>
              <a:t>We discussed how many Terraform providers are available over the last few days. They</a:t>
            </a:r>
            <a:r>
              <a:rPr lang="en-US" sz="2200">
                <a:solidFill>
                  <a:srgbClr val="000000"/>
                </a:solidFill>
              </a:rPr>
              <a:t>’re</a:t>
            </a:r>
            <a:r>
              <a:rPr lang="en-US" sz="2200">
                <a:solidFill>
                  <a:srgbClr val="000000"/>
                </a:solidFill>
              </a:rPr>
              <a:t> such a big part of the functionality that is ultimately provided by Terraform. Builders in Packer are similar, and are the heart of Packer’s capabilities in a similar extensibly-architected way. Some examples of available builders:</a:t>
            </a:r>
            <a:endParaRPr sz="2200">
              <a:solidFill>
                <a:srgbClr val="000000"/>
              </a:solidFill>
            </a:endParaRPr>
          </a:p>
          <a:p>
            <a:pPr marL="0" marR="0" lvl="0" indent="0" algn="l" rtl="0">
              <a:lnSpc>
                <a:spcPct val="90000"/>
              </a:lnSpc>
              <a:spcBef>
                <a:spcPts val="0"/>
              </a:spcBef>
              <a:spcAft>
                <a:spcPts val="0"/>
              </a:spcAft>
              <a:buNone/>
            </a:pPr>
            <a:endParaRPr sz="22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Azure</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AWS EC2</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Google Cloud</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Hyper-V</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QEMU/KVM</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Docker</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DigitalOcean</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Alicloud ECS</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21" name="Google Shape;921;p132"/>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25" name="Shape 925"/>
        <p:cNvGrpSpPr/>
        <p:nvPr/>
      </p:nvGrpSpPr>
      <p:grpSpPr>
        <a:xfrm>
          <a:off x="0" y="0"/>
          <a:ext cx="0" cy="0"/>
          <a:chOff x="0" y="0"/>
          <a:chExt cx="0" cy="0"/>
        </a:xfrm>
      </p:grpSpPr>
      <p:sp>
        <p:nvSpPr>
          <p:cNvPr id="926" name="Google Shape;926;p133"/>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Builders for AWS</a:t>
            </a:r>
            <a:endParaRPr sz="3000" b="1">
              <a:latin typeface="Helvetica Neue"/>
              <a:ea typeface="Helvetica Neue"/>
              <a:cs typeface="Helvetica Neue"/>
              <a:sym typeface="Helvetica Neue"/>
            </a:endParaRPr>
          </a:p>
        </p:txBody>
      </p:sp>
      <p:sp>
        <p:nvSpPr>
          <p:cNvPr id="927" name="Google Shape;927;p133"/>
          <p:cNvSpPr txBox="1"/>
          <p:nvPr>
            <p:ph type="body" idx="1"/>
          </p:nvPr>
        </p:nvSpPr>
        <p:spPr>
          <a:xfrm>
            <a:off x="835500" y="1806675"/>
            <a:ext cx="10512000" cy="4354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types of builders available for AWS/EC2:</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amazon-ebs</a:t>
            </a:r>
            <a:r>
              <a:rPr lang="en-US" sz="2000">
                <a:solidFill>
                  <a:srgbClr val="000000"/>
                </a:solidFill>
              </a:rPr>
              <a:t>: launch an EC2 instance with another EBS-backed AMI as its base, and create another AMI from it. The most common builder in AWS.</a:t>
            </a: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amazon-instance</a:t>
            </a:r>
            <a:r>
              <a:rPr lang="en-US" sz="2000">
                <a:solidFill>
                  <a:srgbClr val="000000"/>
                </a:solidFill>
              </a:rPr>
              <a:t>: similar to amazon-ebs, but exports the resulting image artifact to s3.</a:t>
            </a: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amazon-chroot</a:t>
            </a:r>
            <a:r>
              <a:rPr lang="en-US" sz="2000">
                <a:solidFill>
                  <a:srgbClr val="000000"/>
                </a:solidFill>
              </a:rPr>
              <a:t>: can use an already-running instance, provision its disk, and an AMI can be created from the disk while keeping the instance running afterward.</a:t>
            </a: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amazon-ebssurrogate</a:t>
            </a:r>
            <a:r>
              <a:rPr lang="en-US" sz="2000">
                <a:solidFill>
                  <a:srgbClr val="000000"/>
                </a:solidFill>
              </a:rPr>
              <a:t>: similar to chroot, but doesn’t require an existing instance</a:t>
            </a: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amazon-ebsvolume</a:t>
            </a:r>
            <a:r>
              <a:rPr lang="en-US" sz="2000">
                <a:solidFill>
                  <a:srgbClr val="000000"/>
                </a:solidFill>
              </a:rPr>
              <a:t>: the artifact is just an EBS volume instead of an AMI</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28" name="Google Shape;928;p133"/>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932" name="Shape 932"/>
        <p:cNvGrpSpPr/>
        <p:nvPr/>
      </p:nvGrpSpPr>
      <p:grpSpPr>
        <a:xfrm>
          <a:off x="0" y="0"/>
          <a:ext cx="0" cy="0"/>
          <a:chOff x="0" y="0"/>
          <a:chExt cx="0" cy="0"/>
        </a:xfrm>
      </p:grpSpPr>
      <p:sp>
        <p:nvSpPr>
          <p:cNvPr id="933" name="Google Shape;933;p134"/>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Let’s talk about communicators for a minute</a:t>
            </a:r>
            <a:endParaRPr sz="3000" b="1">
              <a:latin typeface="Helvetica Neue"/>
              <a:ea typeface="Helvetica Neue"/>
              <a:cs typeface="Helvetica Neue"/>
              <a:sym typeface="Helvetica Neue"/>
            </a:endParaRPr>
          </a:p>
        </p:txBody>
      </p:sp>
      <p:sp>
        <p:nvSpPr>
          <p:cNvPr id="934" name="Google Shape;934;p134"/>
          <p:cNvSpPr txBox="1"/>
          <p:nvPr>
            <p:ph type="body" idx="1"/>
          </p:nvPr>
        </p:nvSpPr>
        <p:spPr>
          <a:xfrm>
            <a:off x="835500" y="1806675"/>
            <a:ext cx="10512000" cy="4354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Packer defines something internally called a “communicator.” A single build is associated with a single communicator.</a:t>
            </a:r>
            <a:endParaRPr sz="2000">
              <a:solidFill>
                <a:srgbClr val="000000"/>
              </a:solidFill>
            </a:endParaRPr>
          </a:p>
          <a:p>
            <a:pPr marL="45720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A communicator is how Packer connects to a “remote” machine, the thing that will be provisioned to ultimately create the final, static artifact image</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most common communicator is SSH. WinRM is also possible, however. And custom communicators and customization of existing communicators are possibilities. Think, some custom socket communicator for a builder.</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More on communicators at </a:t>
            </a:r>
            <a:r>
              <a:rPr lang="en-US" sz="2000" u="sng">
                <a:solidFill>
                  <a:schemeClr val="hlink"/>
                </a:solidFill>
                <a:hlinkClick r:id="rId1"/>
              </a:rPr>
              <a:t>https://www.packer.io/docs/templates/communicator.html</a:t>
            </a:r>
            <a:r>
              <a:rPr lang="en-US" sz="2000">
                <a:solidFill>
                  <a:srgbClr val="000000"/>
                </a:solidFill>
              </a:rPr>
              <a:t> and we’ll discuss a bit more as well before the day is up.</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35" name="Google Shape;935;p134"/>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940" name="Shape 940"/>
        <p:cNvGrpSpPr/>
        <p:nvPr/>
      </p:nvGrpSpPr>
      <p:grpSpPr>
        <a:xfrm>
          <a:off x="0" y="0"/>
          <a:ext cx="0" cy="0"/>
          <a:chOff x="0" y="0"/>
          <a:chExt cx="0" cy="0"/>
        </a:xfrm>
      </p:grpSpPr>
      <p:sp>
        <p:nvSpPr>
          <p:cNvPr id="941" name="Google Shape;941;p135"/>
          <p:cNvSpPr txBox="1"/>
          <p:nvPr>
            <p:ph type="sldNum" idx="12"/>
          </p:nvPr>
        </p:nvSpPr>
        <p:spPr>
          <a:xfrm>
            <a:off x="11339999" y="6537324"/>
            <a:ext cx="834000" cy="298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942" name="Google Shape;942;p135"/>
          <p:cNvSpPr txBox="1"/>
          <p:nvPr/>
        </p:nvSpPr>
        <p:spPr>
          <a:xfrm>
            <a:off x="0" y="0"/>
            <a:ext cx="2259600" cy="6867300"/>
          </a:xfrm>
          <a:prstGeom prst="rect">
            <a:avLst/>
          </a:prstGeom>
          <a:solidFill>
            <a:srgbClr val="F17E3A"/>
          </a:solidFill>
          <a:ln>
            <a:noFill/>
          </a:ln>
        </p:spPr>
        <p:txBody>
          <a:bodyPr spcFirstLastPara="1" wrap="square" lIns="91425" tIns="91425" rIns="91425" bIns="91425" anchor="t" anchorCtr="0">
            <a:noAutofit/>
          </a:bodyPr>
          <a:lstStyle/>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r>
              <a:rPr lang="en-US">
                <a:solidFill>
                  <a:srgbClr val="FFFFFF"/>
                </a:solidFill>
                <a:latin typeface="Helvetica Neue Light"/>
                <a:ea typeface="Helvetica Neue Light"/>
                <a:cs typeface="Helvetica Neue Light"/>
                <a:sym typeface="Helvetica Neue Light"/>
              </a:rPr>
              <a:t>Big picture look at</a:t>
            </a: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r>
              <a:rPr lang="en-US" sz="2400" b="1">
                <a:solidFill>
                  <a:srgbClr val="FFFFFF"/>
                </a:solidFill>
                <a:latin typeface="Helvetica Neue"/>
                <a:ea typeface="Helvetica Neue"/>
                <a:cs typeface="Helvetica Neue"/>
                <a:sym typeface="Helvetica Neue"/>
              </a:rPr>
              <a:t>Packer Build </a:t>
            </a:r>
            <a:endParaRPr sz="2400" b="1">
              <a:solidFill>
                <a:srgbClr val="FFFFFF"/>
              </a:solidFill>
              <a:latin typeface="Helvetica Neue"/>
              <a:ea typeface="Helvetica Neue"/>
              <a:cs typeface="Helvetica Neue"/>
              <a:sym typeface="Helvetica Neue"/>
            </a:endParaRPr>
          </a:p>
          <a:p>
            <a:pPr marL="91440" marR="0" lvl="0" indent="0" algn="l" rtl="0">
              <a:lnSpc>
                <a:spcPct val="100000"/>
              </a:lnSpc>
              <a:spcBef>
                <a:spcPts val="0"/>
              </a:spcBef>
              <a:spcAft>
                <a:spcPts val="0"/>
              </a:spcAft>
              <a:buNone/>
            </a:pPr>
            <a:r>
              <a:rPr lang="en-US" sz="2400" b="1">
                <a:solidFill>
                  <a:srgbClr val="FFFFFF"/>
                </a:solidFill>
                <a:latin typeface="Helvetica Neue"/>
                <a:ea typeface="Helvetica Neue"/>
                <a:cs typeface="Helvetica Neue"/>
                <a:sym typeface="Helvetica Neue"/>
              </a:rPr>
              <a:t>Flows</a:t>
            </a:r>
            <a:endParaRPr sz="2400" b="1">
              <a:solidFill>
                <a:srgbClr val="FFFFFF"/>
              </a:solidFill>
              <a:latin typeface="Helvetica Neue"/>
              <a:ea typeface="Helvetica Neue"/>
              <a:cs typeface="Helvetica Neue"/>
              <a:sym typeface="Helvetica Neue"/>
            </a:endParaRPr>
          </a:p>
        </p:txBody>
      </p:sp>
      <p:pic>
        <p:nvPicPr>
          <p:cNvPr id="943" name="Google Shape;943;p135"/>
          <p:cNvPicPr preferRelativeResize="0"/>
          <p:nvPr/>
        </p:nvPicPr>
        <p:blipFill>
          <a:blip r:embed="rId1"/>
          <a:stretch>
            <a:fillRect/>
          </a:stretch>
        </p:blipFill>
        <p:spPr>
          <a:xfrm>
            <a:off x="2259600" y="381000"/>
            <a:ext cx="9932398" cy="61220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947" name="Shape 947"/>
        <p:cNvGrpSpPr/>
        <p:nvPr/>
      </p:nvGrpSpPr>
      <p:grpSpPr>
        <a:xfrm>
          <a:off x="0" y="0"/>
          <a:ext cx="0" cy="0"/>
          <a:chOff x="0" y="0"/>
          <a:chExt cx="0" cy="0"/>
        </a:xfrm>
      </p:grpSpPr>
      <p:sp>
        <p:nvSpPr>
          <p:cNvPr id="948" name="Google Shape;948;p136"/>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100" b="1">
                <a:latin typeface="Helvetica Neue"/>
                <a:ea typeface="Helvetica Neue"/>
                <a:cs typeface="Helvetica Neue"/>
                <a:sym typeface="Helvetica Neue"/>
              </a:rPr>
              <a:t>Exercise 12: First Packer Project</a:t>
            </a:r>
            <a:endParaRPr sz="3100" b="1">
              <a:latin typeface="Helvetica Neue"/>
              <a:ea typeface="Helvetica Neue"/>
              <a:cs typeface="Helvetica Neue"/>
              <a:sym typeface="Helvetica Neue"/>
            </a:endParaRPr>
          </a:p>
        </p:txBody>
      </p:sp>
      <p:sp>
        <p:nvSpPr>
          <p:cNvPr id="949" name="Google Shape;949;p136"/>
          <p:cNvSpPr txBox="1"/>
          <p:nvPr>
            <p:ph type="body" idx="1"/>
          </p:nvPr>
        </p:nvSpPr>
        <p:spPr>
          <a:xfrm>
            <a:off x="835500" y="1481700"/>
            <a:ext cx="10512000" cy="4680000"/>
          </a:xfrm>
          <a:prstGeom prst="rect">
            <a:avLst/>
          </a:prstGeom>
          <a:noFill/>
          <a:ln>
            <a:noFill/>
          </a:ln>
        </p:spPr>
        <p:txBody>
          <a:bodyPr spcFirstLastPara="1" wrap="square" lIns="0" tIns="46800" rIns="91425" bIns="45700" anchor="t" anchorCtr="0">
            <a:noAutofit/>
          </a:bodyPr>
          <a:lstStyle/>
          <a:p>
            <a:pPr marL="457200" marR="0" lvl="0" indent="0" algn="l" rtl="0">
              <a:lnSpc>
                <a:spcPct val="90000"/>
              </a:lnSpc>
              <a:spcBef>
                <a:spcPts val="0"/>
              </a:spcBef>
              <a:spcAft>
                <a:spcPts val="0"/>
              </a:spcAft>
              <a:buNone/>
            </a:pPr>
            <a:endParaRPr sz="6000">
              <a:solidFill>
                <a:srgbClr val="000000"/>
              </a:solidFill>
            </a:endParaRPr>
          </a:p>
          <a:p>
            <a:pPr marL="457200" marR="0" lvl="0" indent="0" algn="l" rtl="0">
              <a:lnSpc>
                <a:spcPct val="90000"/>
              </a:lnSpc>
              <a:spcBef>
                <a:spcPts val="0"/>
              </a:spcBef>
              <a:spcAft>
                <a:spcPts val="0"/>
              </a:spcAft>
              <a:buNone/>
            </a:pPr>
            <a:endParaRPr sz="6000">
              <a:solidFill>
                <a:srgbClr val="000000"/>
              </a:solidFill>
            </a:endParaRPr>
          </a:p>
          <a:p>
            <a:pPr marL="0" marR="0" lvl="0" indent="0" algn="ctr" rtl="0">
              <a:lnSpc>
                <a:spcPct val="90000"/>
              </a:lnSpc>
              <a:spcBef>
                <a:spcPts val="0"/>
              </a:spcBef>
              <a:spcAft>
                <a:spcPts val="0"/>
              </a:spcAft>
              <a:buNone/>
            </a:pPr>
            <a:r>
              <a:rPr lang="en-US" sz="6000" u="sng">
                <a:solidFill>
                  <a:schemeClr val="hlink"/>
                </a:solidFill>
                <a:hlinkClick r:id="rId1"/>
              </a:rPr>
              <a:t> Let’s get started!</a:t>
            </a:r>
            <a:endParaRPr sz="6000">
              <a:solidFill>
                <a:srgbClr val="000000"/>
              </a:solidFill>
            </a:endParaRPr>
          </a:p>
          <a:p>
            <a:pPr marL="0" marR="0" lvl="0" indent="0" algn="l" rtl="0">
              <a:lnSpc>
                <a:spcPct val="90000"/>
              </a:lnSpc>
              <a:spcBef>
                <a:spcPts val="0"/>
              </a:spcBef>
              <a:spcAft>
                <a:spcPts val="0"/>
              </a:spcAft>
              <a:buNone/>
            </a:pPr>
            <a:endParaRPr>
              <a:solidFill>
                <a:srgbClr val="000000"/>
              </a:solidFill>
            </a:endParaRPr>
          </a:p>
        </p:txBody>
      </p:sp>
      <p:sp>
        <p:nvSpPr>
          <p:cNvPr id="950" name="Google Shape;950;p136"/>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954" name="Shape 954"/>
        <p:cNvGrpSpPr/>
        <p:nvPr/>
      </p:nvGrpSpPr>
      <p:grpSpPr>
        <a:xfrm>
          <a:off x="0" y="0"/>
          <a:ext cx="0" cy="0"/>
          <a:chOff x="0" y="0"/>
          <a:chExt cx="0" cy="0"/>
        </a:xfrm>
      </p:grpSpPr>
      <p:sp>
        <p:nvSpPr>
          <p:cNvPr id="955" name="Google Shape;955;p137"/>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Back to HCL2 Momentarily</a:t>
            </a:r>
            <a:endParaRPr b="1">
              <a:latin typeface="Helvetica Neue"/>
              <a:ea typeface="Helvetica Neue"/>
              <a:cs typeface="Helvetica Neue"/>
              <a:sym typeface="Helvetica Neue"/>
            </a:endParaRPr>
          </a:p>
        </p:txBody>
      </p:sp>
      <p:sp>
        <p:nvSpPr>
          <p:cNvPr id="956" name="Google Shape;956;p137"/>
          <p:cNvSpPr txBox="1"/>
          <p:nvPr>
            <p:ph type="body" idx="1"/>
          </p:nvPr>
        </p:nvSpPr>
        <p:spPr>
          <a:xfrm>
            <a:off x="835500" y="1557100"/>
            <a:ext cx="10512000" cy="46044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a:solidFill>
                  <a:srgbClr val="000000"/>
                </a:solidFill>
              </a:rPr>
              <a:t>Remember we talked about HCL2 briefly at the beginning of the course in connection with the release of Terraform 0.12? HCL2 is relevant to Packer as well.</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a:solidFill>
                  <a:srgbClr val="000000"/>
                </a:solidFill>
              </a:rPr>
              <a:t>With Packer v1.5, HCL2-defined Packer templates are now supported. You don’t have to use JSON. </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u="sng">
                <a:solidFill>
                  <a:schemeClr val="hlink"/>
                </a:solidFill>
                <a:hlinkClick r:id="rId1"/>
              </a:rPr>
              <a:t>https://www.hashicorp.com/blog/announcing-hashicorp-packer-1-5-with-hcl2-support/</a:t>
            </a:r>
            <a:r>
              <a:rPr lang="en-US">
                <a:solidFill>
                  <a:srgbClr val="000000"/>
                </a:solidFill>
              </a:rPr>
              <a:t> </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a:solidFill>
                  <a:srgbClr val="000000"/>
                </a:solidFill>
              </a:rPr>
              <a:t>Remember that HCL and JSON are compatible, so Packer will continue to support raw JSON templates indefinitely. Again, we won’t cover HCL2 in this course, but knowing it exists and can be used with Packer is the important takeaway.</a:t>
            </a: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57" name="Google Shape;957;p137"/>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961" name="Shape 961"/>
        <p:cNvGrpSpPr/>
        <p:nvPr/>
      </p:nvGrpSpPr>
      <p:grpSpPr>
        <a:xfrm>
          <a:off x="0" y="0"/>
          <a:ext cx="0" cy="0"/>
          <a:chOff x="0" y="0"/>
          <a:chExt cx="0" cy="0"/>
        </a:xfrm>
      </p:grpSpPr>
      <p:sp>
        <p:nvSpPr>
          <p:cNvPr id="962" name="Google Shape;962;p138"/>
          <p:cNvSpPr txBox="1"/>
          <p:nvPr>
            <p:ph type="body" idx="1"/>
          </p:nvPr>
        </p:nvSpPr>
        <p:spPr>
          <a:xfrm>
            <a:off x="0" y="1232100"/>
            <a:ext cx="12192000" cy="5305200"/>
          </a:xfrm>
          <a:prstGeom prst="rect">
            <a:avLst/>
          </a:prstGeom>
          <a:solidFill>
            <a:srgbClr val="000000"/>
          </a:solidFill>
          <a:ln>
            <a:noFill/>
          </a:ln>
        </p:spPr>
        <p:txBody>
          <a:bodyPr spcFirstLastPara="1" wrap="square" lIns="457200" tIns="45700" rIns="457200" bIns="411475" anchor="t" anchorCtr="0">
            <a:noAutofit/>
          </a:bodyPr>
          <a:lstStyle/>
          <a:p>
            <a:pPr marL="0" lvl="0" indent="0" algn="l" rtl="0">
              <a:spcBef>
                <a:spcPts val="0"/>
              </a:spcBef>
              <a:spcAft>
                <a:spcPts val="0"/>
              </a:spcAft>
              <a:buNone/>
            </a:pPr>
            <a:endParaRPr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folder/sources.pkr.hcl</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source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"amazon-ebs"</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"example"</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ami_name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"packer-partyparrot-{{timestamp}}"</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region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"us-east-1"</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instance_type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"t2.micro"</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source_ami_filter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filters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virtualization-type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"hvm"</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name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"ubuntu/images/*ubuntu-xenial-16.04-amd64-server-*"</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root-device-type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"ebs"</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owners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"amazon"</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most_recent = </a:t>
            </a:r>
            <a:r>
              <a:rPr lang="en-US" sz="1050">
                <a:solidFill>
                  <a:srgbClr val="AE81FF"/>
                </a:solidFill>
                <a:highlight>
                  <a:srgbClr val="000000"/>
                </a:highlight>
                <a:latin typeface="Courier New" panose="02070309020205020404"/>
                <a:ea typeface="Courier New" panose="02070309020205020404"/>
                <a:cs typeface="Courier New" panose="02070309020205020404"/>
                <a:sym typeface="Courier New" panose="02070309020205020404"/>
              </a:rPr>
              <a:t>true</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communicator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"ssh"</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ssh_username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"ubuntu"</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folder/build.pkr.hcl</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A build starts sources and runs provisioning steps on those sources.</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build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sources =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there can be multiple sources per build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"source.amazon-ebs.example"</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All provisioners and post-processors have a 1:1 correspondence to their</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current layout. The argument name (ie: inline) must to be unquoted</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r>
              <a:rPr lang="en-US" sz="1050">
                <a:solidFill>
                  <a:srgbClr val="75715E"/>
                </a:solidFill>
                <a:highlight>
                  <a:srgbClr val="000000"/>
                </a:highlight>
                <a:latin typeface="Courier New" panose="02070309020205020404"/>
                <a:ea typeface="Courier New" panose="02070309020205020404"/>
                <a:cs typeface="Courier New" panose="02070309020205020404"/>
                <a:sym typeface="Courier New" panose="02070309020205020404"/>
              </a:rPr>
              <a:t># and can be set using the equal sign operator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provisioner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"shell"</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inline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"sleep 5"</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provisioner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"shell-local"</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inline = [</a:t>
            </a:r>
            <a:r>
              <a:rPr lang="en-US" sz="1050">
                <a:solidFill>
                  <a:srgbClr val="E6DB74"/>
                </a:solidFill>
                <a:highlight>
                  <a:srgbClr val="000000"/>
                </a:highlight>
                <a:latin typeface="Courier New" panose="02070309020205020404"/>
                <a:ea typeface="Courier New" panose="02070309020205020404"/>
                <a:cs typeface="Courier New" panose="02070309020205020404"/>
                <a:sym typeface="Courier New" panose="02070309020205020404"/>
              </a:rPr>
              <a:t>"echo the address is: $PACKER_HTTP_ADDR and build name is: $PACKER_BUILD_NAME"</a:t>
            </a: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  }</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r>
              <a:rPr lang="en-US"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rPr>
              <a:t>}</a:t>
            </a:r>
            <a:endParaRPr sz="1050">
              <a:solidFill>
                <a:srgbClr val="FFFFFF"/>
              </a:solidFill>
              <a:highlight>
                <a:srgbClr val="000000"/>
              </a:highlight>
              <a:latin typeface="Courier New" panose="02070309020205020404"/>
              <a:ea typeface="Courier New" panose="02070309020205020404"/>
              <a:cs typeface="Courier New" panose="02070309020205020404"/>
              <a:sym typeface="Courier New" panose="02070309020205020404"/>
            </a:endParaRPr>
          </a:p>
          <a:p>
            <a:pPr marL="0" lvl="0" indent="0" algn="l" rtl="0">
              <a:spcBef>
                <a:spcPts val="0"/>
              </a:spcBef>
              <a:spcAft>
                <a:spcPts val="0"/>
              </a:spcAft>
              <a:buNone/>
            </a:pPr>
            <a:endParaRPr sz="3000" b="1">
              <a:solidFill>
                <a:srgbClr val="888888"/>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963" name="Google Shape;963;p138"/>
          <p:cNvSpPr txBox="1"/>
          <p:nvPr>
            <p:ph type="title"/>
          </p:nvPr>
        </p:nvSpPr>
        <p:spPr>
          <a:xfrm>
            <a:off x="959997" y="293700"/>
            <a:ext cx="11232000" cy="908100"/>
          </a:xfrm>
          <a:prstGeom prst="rect">
            <a:avLst/>
          </a:prstGeom>
          <a:noFill/>
          <a:ln>
            <a:noFill/>
          </a:ln>
        </p:spPr>
        <p:txBody>
          <a:bodyPr spcFirstLastPara="1" wrap="square" lIns="91425" tIns="91425"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A Packer Template using HCL2</a:t>
            </a:r>
            <a:endParaRPr b="1">
              <a:latin typeface="Helvetica Neue"/>
              <a:ea typeface="Helvetica Neue"/>
              <a:cs typeface="Helvetica Neue"/>
              <a:sym typeface="Helvetica Neue"/>
            </a:endParaRPr>
          </a:p>
        </p:txBody>
      </p:sp>
      <p:sp>
        <p:nvSpPr>
          <p:cNvPr id="964" name="Google Shape;964;p138"/>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968" name="Shape 968"/>
        <p:cNvGrpSpPr/>
        <p:nvPr/>
      </p:nvGrpSpPr>
      <p:grpSpPr>
        <a:xfrm>
          <a:off x="0" y="0"/>
          <a:ext cx="0" cy="0"/>
          <a:chOff x="0" y="0"/>
          <a:chExt cx="0" cy="0"/>
        </a:xfrm>
      </p:grpSpPr>
      <p:sp>
        <p:nvSpPr>
          <p:cNvPr id="969" name="Google Shape;969;p139"/>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Diving Deeper into Packer Variable Capabilities</a:t>
            </a:r>
            <a:endParaRPr sz="3000" b="1">
              <a:latin typeface="Helvetica Neue"/>
              <a:ea typeface="Helvetica Neue"/>
              <a:cs typeface="Helvetica Neue"/>
              <a:sym typeface="Helvetica Neue"/>
            </a:endParaRPr>
          </a:p>
        </p:txBody>
      </p:sp>
      <p:sp>
        <p:nvSpPr>
          <p:cNvPr id="970" name="Google Shape;970;p139"/>
          <p:cNvSpPr txBox="1"/>
          <p:nvPr>
            <p:ph type="body" idx="1"/>
          </p:nvPr>
        </p:nvSpPr>
        <p:spPr>
          <a:xfrm>
            <a:off x="835500" y="1719675"/>
            <a:ext cx="10512000" cy="4441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sz="2200">
                <a:solidFill>
                  <a:srgbClr val="000000"/>
                </a:solidFill>
              </a:rPr>
              <a:t>We were able to initially see variables in action in the previous exercise. To get a more complete understanding of dynamic Packer value options, let’s dive just a little deeper:</a:t>
            </a:r>
            <a:endParaRPr sz="2200">
              <a:solidFill>
                <a:srgbClr val="000000"/>
              </a:solidFill>
            </a:endParaRPr>
          </a:p>
          <a:p>
            <a:pPr marL="0" marR="0" lvl="0" indent="0" algn="l" rtl="0">
              <a:lnSpc>
                <a:spcPct val="90000"/>
              </a:lnSpc>
              <a:spcBef>
                <a:spcPts val="0"/>
              </a:spcBef>
              <a:spcAft>
                <a:spcPts val="0"/>
              </a:spcAft>
              <a:buNone/>
            </a:pPr>
            <a:endParaRPr sz="22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User Variables</a:t>
            </a:r>
            <a:r>
              <a:rPr lang="en-US" sz="2000">
                <a:solidFill>
                  <a:srgbClr val="000000"/>
                </a:solidFill>
              </a:rPr>
              <a:t>: this is the template root variables block, allowing us to pass in these values</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Environment Variables</a:t>
            </a:r>
            <a:r>
              <a:rPr lang="en-US" sz="2000">
                <a:solidFill>
                  <a:srgbClr val="000000"/>
                </a:solidFill>
              </a:rPr>
              <a:t>: we also saw this in our exercise, we can use syntax like the following in setting default values for user variables: </a:t>
            </a:r>
            <a:r>
              <a:rPr lang="en-US" sz="2000">
                <a:solidFill>
                  <a:srgbClr val="000000"/>
                </a:solidFill>
                <a:latin typeface="Courier"/>
                <a:ea typeface="Courier"/>
                <a:cs typeface="Courier"/>
                <a:sym typeface="Courier"/>
              </a:rPr>
              <a:t>“my_variable”: “{{env `MY_VARIABLE`}}”</a:t>
            </a:r>
            <a:r>
              <a:rPr lang="en-US" sz="2000">
                <a:solidFill>
                  <a:schemeClr val="dk1"/>
                </a:solidFill>
              </a:rPr>
              <a:t>. Note that environment variables can ONLY be used in setting default values for user variables.</a:t>
            </a:r>
            <a:endParaRPr sz="2000">
              <a:solidFill>
                <a:schemeClr val="dk1"/>
              </a:solidFill>
            </a:endParaRPr>
          </a:p>
          <a:p>
            <a:pPr marL="457200" marR="0" lvl="0" indent="-355600" algn="l" rtl="0">
              <a:lnSpc>
                <a:spcPct val="90000"/>
              </a:lnSpc>
              <a:spcBef>
                <a:spcPts val="0"/>
              </a:spcBef>
              <a:spcAft>
                <a:spcPts val="0"/>
              </a:spcAft>
              <a:buClr>
                <a:srgbClr val="000000"/>
              </a:buClr>
              <a:buSzPts val="2000"/>
              <a:buChar char="•"/>
            </a:pPr>
            <a:r>
              <a:rPr lang="en-US" sz="2000" b="1">
                <a:solidFill>
                  <a:schemeClr val="dk1"/>
                </a:solidFill>
                <a:latin typeface="Helvetica Neue"/>
                <a:ea typeface="Helvetica Neue"/>
                <a:cs typeface="Helvetica Neue"/>
                <a:sym typeface="Helvetica Neue"/>
              </a:rPr>
              <a:t>Consul Values</a:t>
            </a:r>
            <a:r>
              <a:rPr lang="en-US" sz="2000">
                <a:solidFill>
                  <a:schemeClr val="dk1"/>
                </a:solidFill>
              </a:rPr>
              <a:t>: Packer exposes a custom templating-engine capability of using consul keys. Again, like environment variables, only available/interpolated in variable defaults: </a:t>
            </a:r>
            <a:r>
              <a:rPr lang="en-US" sz="2000">
                <a:solidFill>
                  <a:schemeClr val="dk1"/>
                </a:solidFill>
                <a:latin typeface="Courier New" panose="02070309020205020404"/>
                <a:ea typeface="Courier New" panose="02070309020205020404"/>
                <a:cs typeface="Courier New" panose="02070309020205020404"/>
                <a:sym typeface="Courier New" panose="02070309020205020404"/>
              </a:rPr>
              <a:t>“my_variable”: “{{ consul_key “my_ns/my_variable” }}”</a:t>
            </a:r>
            <a:endParaRPr sz="20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marR="0" lvl="0" indent="-355600" algn="l" rtl="0">
              <a:lnSpc>
                <a:spcPct val="90000"/>
              </a:lnSpc>
              <a:spcBef>
                <a:spcPts val="0"/>
              </a:spcBef>
              <a:spcAft>
                <a:spcPts val="0"/>
              </a:spcAft>
              <a:buClr>
                <a:srgbClr val="000000"/>
              </a:buClr>
              <a:buSzPts val="2000"/>
              <a:buChar char="•"/>
            </a:pPr>
            <a:r>
              <a:rPr lang="en-US" sz="2000" b="1">
                <a:solidFill>
                  <a:schemeClr val="dk1"/>
                </a:solidFill>
                <a:latin typeface="Helvetica Neue"/>
                <a:ea typeface="Helvetica Neue"/>
                <a:cs typeface="Helvetica Neue"/>
                <a:sym typeface="Helvetica Neue"/>
              </a:rPr>
              <a:t>Vault Values</a:t>
            </a:r>
            <a:r>
              <a:rPr lang="en-US" sz="2000">
                <a:solidFill>
                  <a:schemeClr val="dk1"/>
                </a:solidFill>
              </a:rPr>
              <a:t>: And similarly, a built-in way to get values from Vault: </a:t>
            </a:r>
            <a:r>
              <a:rPr lang="en-US" sz="2000">
                <a:solidFill>
                  <a:schemeClr val="dk1"/>
                </a:solidFill>
                <a:latin typeface="Courier New" panose="02070309020205020404"/>
                <a:ea typeface="Courier New" panose="02070309020205020404"/>
                <a:cs typeface="Courier New" panose="02070309020205020404"/>
                <a:sym typeface="Courier New" panose="02070309020205020404"/>
              </a:rPr>
              <a:t>“my_variable”: “{{ vault `my/vault/space` `my_variable` }}”</a:t>
            </a:r>
            <a:endParaRPr sz="20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i="1">
              <a:solidFill>
                <a:srgbClr val="999999"/>
              </a:solidFill>
            </a:endParaRPr>
          </a:p>
        </p:txBody>
      </p:sp>
      <p:sp>
        <p:nvSpPr>
          <p:cNvPr id="971" name="Google Shape;971;p139"/>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975" name="Shape 975"/>
        <p:cNvGrpSpPr/>
        <p:nvPr/>
      </p:nvGrpSpPr>
      <p:grpSpPr>
        <a:xfrm>
          <a:off x="0" y="0"/>
          <a:ext cx="0" cy="0"/>
          <a:chOff x="0" y="0"/>
          <a:chExt cx="0" cy="0"/>
        </a:xfrm>
      </p:grpSpPr>
      <p:sp>
        <p:nvSpPr>
          <p:cNvPr id="976" name="Google Shape;976;p140"/>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How do I pass array values in as a variable?</a:t>
            </a:r>
            <a:endParaRPr sz="3000" b="1">
              <a:latin typeface="Helvetica Neue"/>
              <a:ea typeface="Helvetica Neue"/>
              <a:cs typeface="Helvetica Neue"/>
              <a:sym typeface="Helvetica Neue"/>
            </a:endParaRPr>
          </a:p>
        </p:txBody>
      </p:sp>
      <p:sp>
        <p:nvSpPr>
          <p:cNvPr id="977" name="Google Shape;977;p140"/>
          <p:cNvSpPr txBox="1"/>
          <p:nvPr>
            <p:ph type="body" idx="1"/>
          </p:nvPr>
        </p:nvSpPr>
        <p:spPr>
          <a:xfrm>
            <a:off x="835500" y="1719675"/>
            <a:ext cx="10512000" cy="4441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sz="2200">
                <a:solidFill>
                  <a:srgbClr val="000000"/>
                </a:solidFill>
              </a:rPr>
              <a:t>Some builder properties need array values. A good example is the </a:t>
            </a:r>
            <a:r>
              <a:rPr lang="en-US" sz="2200" b="1">
                <a:solidFill>
                  <a:srgbClr val="000000"/>
                </a:solidFill>
                <a:latin typeface="Courier New" panose="02070309020205020404"/>
                <a:ea typeface="Courier New" panose="02070309020205020404"/>
                <a:cs typeface="Courier New" panose="02070309020205020404"/>
                <a:sym typeface="Courier New" panose="02070309020205020404"/>
              </a:rPr>
              <a:t>amazon-ebs</a:t>
            </a:r>
            <a:r>
              <a:rPr lang="en-US" sz="2200">
                <a:solidFill>
                  <a:srgbClr val="000000"/>
                </a:solidFill>
              </a:rPr>
              <a:t> builder’s </a:t>
            </a:r>
            <a:r>
              <a:rPr lang="en-US" sz="2200" b="1">
                <a:solidFill>
                  <a:srgbClr val="000000"/>
                </a:solidFill>
                <a:latin typeface="Courier New" panose="02070309020205020404"/>
                <a:ea typeface="Courier New" panose="02070309020205020404"/>
                <a:cs typeface="Courier New" panose="02070309020205020404"/>
                <a:sym typeface="Courier New" panose="02070309020205020404"/>
              </a:rPr>
              <a:t>ami_regions</a:t>
            </a:r>
            <a:r>
              <a:rPr lang="en-US" sz="2200">
                <a:solidFill>
                  <a:srgbClr val="000000"/>
                </a:solidFill>
              </a:rPr>
              <a:t> property. The answer is simply to pass in a comma-delimited value to the variable:</a:t>
            </a:r>
            <a:endParaRPr sz="2200">
              <a:solidFill>
                <a:srgbClr val="000000"/>
              </a:solidFill>
            </a:endParaRPr>
          </a:p>
          <a:p>
            <a:pPr marL="0" marR="0" lvl="0" indent="0" algn="l" rtl="0">
              <a:lnSpc>
                <a:spcPct val="90000"/>
              </a:lnSpc>
              <a:spcBef>
                <a:spcPts val="0"/>
              </a:spcBef>
              <a:spcAft>
                <a:spcPts val="0"/>
              </a:spcAft>
              <a:buNone/>
            </a:pPr>
            <a:endParaRPr sz="20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0" algn="l" rtl="0">
              <a:lnSpc>
                <a:spcPct val="115000"/>
              </a:lnSpc>
              <a:spcBef>
                <a:spcPts val="0"/>
              </a:spcBef>
              <a:spcAft>
                <a:spcPts val="0"/>
              </a:spcAft>
              <a:buNone/>
            </a:pPr>
            <a:endParaRPr i="1">
              <a:solidFill>
                <a:srgbClr val="999999"/>
              </a:solidFill>
            </a:endParaRPr>
          </a:p>
        </p:txBody>
      </p:sp>
      <p:sp>
        <p:nvSpPr>
          <p:cNvPr id="978" name="Google Shape;978;p140"/>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
        <p:nvSpPr>
          <p:cNvPr id="979" name="Google Shape;979;p140"/>
          <p:cNvSpPr txBox="1"/>
          <p:nvPr/>
        </p:nvSpPr>
        <p:spPr>
          <a:xfrm>
            <a:off x="960000" y="2908775"/>
            <a:ext cx="9898200" cy="333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"variables"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"destination_regions"</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"us-west-1,us-west-2"</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"builders"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"amazon-ebs"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"region"</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"us-east-1"</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6AA84F"/>
                </a:solidFill>
                <a:latin typeface="Courier"/>
                <a:ea typeface="Courier"/>
                <a:cs typeface="Courier"/>
                <a:sym typeface="Courier"/>
              </a:rPr>
              <a:t>	  </a:t>
            </a:r>
            <a:r>
              <a:rPr lang="en-US" sz="1600" b="1">
                <a:solidFill>
                  <a:srgbClr val="FB8C00"/>
                </a:solidFill>
                <a:latin typeface="Courier"/>
                <a:ea typeface="Courier"/>
                <a:cs typeface="Courier"/>
                <a:sym typeface="Courier"/>
              </a:rPr>
              <a:t>"ami_regions"</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"{{user `destination_regions`}}"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600" b="1">
                <a:solidFill>
                  <a:srgbClr val="CFE2F3"/>
                </a:solidFill>
                <a:latin typeface="Courier"/>
                <a:ea typeface="Courier"/>
                <a:cs typeface="Courier"/>
                <a:sym typeface="Courier"/>
              </a:rPr>
              <a:t>}</a:t>
            </a:r>
            <a:endParaRPr b="1">
              <a:solidFill>
                <a:srgbClr val="FF9900"/>
              </a:solidFill>
              <a:latin typeface="Courier"/>
              <a:ea typeface="Courier"/>
              <a:cs typeface="Courier"/>
              <a:sym typeface="Couri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983" name="Shape 983"/>
        <p:cNvGrpSpPr/>
        <p:nvPr/>
      </p:nvGrpSpPr>
      <p:grpSpPr>
        <a:xfrm>
          <a:off x="0" y="0"/>
          <a:ext cx="0" cy="0"/>
          <a:chOff x="0" y="0"/>
          <a:chExt cx="0" cy="0"/>
        </a:xfrm>
      </p:grpSpPr>
      <p:sp>
        <p:nvSpPr>
          <p:cNvPr id="984" name="Google Shape;984;p141"/>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How to provide variable values to Packer</a:t>
            </a:r>
            <a:endParaRPr sz="3000" b="1">
              <a:latin typeface="Helvetica Neue"/>
              <a:ea typeface="Helvetica Neue"/>
              <a:cs typeface="Helvetica Neue"/>
              <a:sym typeface="Helvetica Neue"/>
            </a:endParaRPr>
          </a:p>
        </p:txBody>
      </p:sp>
      <p:sp>
        <p:nvSpPr>
          <p:cNvPr id="985" name="Google Shape;985;p141"/>
          <p:cNvSpPr txBox="1"/>
          <p:nvPr>
            <p:ph type="body" idx="1"/>
          </p:nvPr>
        </p:nvSpPr>
        <p:spPr>
          <a:xfrm>
            <a:off x="835500" y="1806675"/>
            <a:ext cx="10512000" cy="4354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sz="2200">
                <a:solidFill>
                  <a:srgbClr val="000000"/>
                </a:solidFill>
              </a:rPr>
              <a:t>We were able to see one way to provide variable values to Packer in the previous exercise, via the CLI </a:t>
            </a:r>
            <a:r>
              <a:rPr lang="en-US" sz="2200">
                <a:solidFill>
                  <a:srgbClr val="000000"/>
                </a:solidFill>
                <a:latin typeface="Courier New" panose="02070309020205020404"/>
                <a:ea typeface="Courier New" panose="02070309020205020404"/>
                <a:cs typeface="Courier New" panose="02070309020205020404"/>
                <a:sym typeface="Courier New" panose="02070309020205020404"/>
              </a:rPr>
              <a:t>-var</a:t>
            </a:r>
            <a:r>
              <a:rPr lang="en-US" sz="2200">
                <a:solidFill>
                  <a:srgbClr val="000000"/>
                </a:solidFill>
              </a:rPr>
              <a:t> argument</a:t>
            </a:r>
            <a:endParaRPr sz="2200">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sz="1600">
                <a:solidFill>
                  <a:srgbClr val="000000"/>
                </a:solidFill>
                <a:latin typeface="Courier New" panose="02070309020205020404"/>
                <a:ea typeface="Courier New" panose="02070309020205020404"/>
                <a:cs typeface="Courier New" panose="02070309020205020404"/>
                <a:sym typeface="Courier New" panose="02070309020205020404"/>
              </a:rPr>
              <a:t>packer build -var ‘my_variable=my_value’ ./template.json</a:t>
            </a:r>
            <a:endParaRPr sz="1600">
              <a:solidFill>
                <a:srgbClr val="000000"/>
              </a:solidFill>
              <a:latin typeface="Courier New" panose="02070309020205020404"/>
              <a:ea typeface="Courier New" panose="02070309020205020404"/>
              <a:cs typeface="Courier New" panose="02070309020205020404"/>
              <a:sym typeface="Courier New" panose="02070309020205020404"/>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sz="2200">
                <a:solidFill>
                  <a:srgbClr val="000000"/>
                </a:solidFill>
              </a:rPr>
              <a:t>You could also pass the CLI a file that contains a json variables file</a:t>
            </a:r>
            <a:endParaRPr sz="22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86" name="Google Shape;986;p141"/>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
        <p:nvSpPr>
          <p:cNvPr id="987" name="Google Shape;987;p141"/>
          <p:cNvSpPr txBox="1"/>
          <p:nvPr/>
        </p:nvSpPr>
        <p:spPr>
          <a:xfrm>
            <a:off x="835500" y="3867425"/>
            <a:ext cx="9898200" cy="23781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panose="020B0604020202020204"/>
              <a:buNone/>
            </a:pP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 cat ./variables.json</a:t>
            </a: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a:t>
            </a: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  </a:t>
            </a:r>
            <a:r>
              <a:rPr lang="en-US" sz="1800" b="1">
                <a:solidFill>
                  <a:srgbClr val="FB8C00"/>
                </a:solidFill>
                <a:latin typeface="Courier"/>
                <a:ea typeface="Courier"/>
                <a:cs typeface="Courier"/>
                <a:sym typeface="Courier"/>
              </a:rPr>
              <a:t>"my_variable"</a:t>
            </a:r>
            <a:r>
              <a:rPr lang="en-US" sz="1800" b="1">
                <a:solidFill>
                  <a:srgbClr val="CFE2F3"/>
                </a:solidFill>
                <a:latin typeface="Courier"/>
                <a:ea typeface="Courier"/>
                <a:cs typeface="Courier"/>
                <a:sym typeface="Courier"/>
              </a:rPr>
              <a:t>: </a:t>
            </a:r>
            <a:r>
              <a:rPr lang="en-US" sz="1800" b="1">
                <a:solidFill>
                  <a:srgbClr val="6AA84F"/>
                </a:solidFill>
                <a:latin typeface="Courier"/>
                <a:ea typeface="Courier"/>
                <a:cs typeface="Courier"/>
                <a:sym typeface="Courier"/>
              </a:rPr>
              <a:t>"value"</a:t>
            </a: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a:t>
            </a:r>
            <a:endParaRPr sz="18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1800" b="1">
                <a:solidFill>
                  <a:srgbClr val="CFE2F3"/>
                </a:solidFill>
                <a:latin typeface="Courier"/>
                <a:ea typeface="Courier"/>
                <a:cs typeface="Courier"/>
                <a:sym typeface="Courier"/>
              </a:rPr>
              <a:t>$ packer build -var-file=./variables.json ./template.json</a:t>
            </a:r>
            <a:endParaRPr sz="1800" b="1">
              <a:solidFill>
                <a:srgbClr val="FF9900"/>
              </a:solidFill>
              <a:latin typeface="Courier"/>
              <a:ea typeface="Courier"/>
              <a:cs typeface="Courier"/>
              <a:sym typeface="Couri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62" name="Shape 862"/>
        <p:cNvGrpSpPr/>
        <p:nvPr/>
      </p:nvGrpSpPr>
      <p:grpSpPr>
        <a:xfrm>
          <a:off x="0" y="0"/>
          <a:ext cx="0" cy="0"/>
          <a:chOff x="0" y="0"/>
          <a:chExt cx="0" cy="0"/>
        </a:xfrm>
      </p:grpSpPr>
      <p:sp>
        <p:nvSpPr>
          <p:cNvPr id="863" name="Google Shape;863;p124"/>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What is Packer and why use it?</a:t>
            </a:r>
            <a:endParaRPr b="1">
              <a:latin typeface="Helvetica Neue"/>
              <a:ea typeface="Helvetica Neue"/>
              <a:cs typeface="Helvetica Neue"/>
              <a:sym typeface="Helvetica Neue"/>
            </a:endParaRPr>
          </a:p>
        </p:txBody>
      </p:sp>
      <p:sp>
        <p:nvSpPr>
          <p:cNvPr id="864" name="Google Shape;864;p124"/>
          <p:cNvSpPr txBox="1"/>
          <p:nvPr>
            <p:ph type="body" idx="1"/>
          </p:nvPr>
        </p:nvSpPr>
        <p:spPr>
          <a:xfrm>
            <a:off x="835500" y="1332550"/>
            <a:ext cx="10512000" cy="48291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In short, Packer allows you to pre-build machine/VM images for various platform types.</a:t>
            </a:r>
            <a:endParaRPr sz="2000">
              <a:solidFill>
                <a:srgbClr val="000000"/>
              </a:solidFill>
            </a:endParaRPr>
          </a:p>
          <a:p>
            <a:pPr marL="457200" marR="0" lvl="0" indent="0" algn="l" rtl="0">
              <a:lnSpc>
                <a:spcPct val="90000"/>
              </a:lnSpc>
              <a:spcBef>
                <a:spcPts val="0"/>
              </a:spcBef>
              <a:spcAft>
                <a:spcPts val="0"/>
              </a:spcAft>
              <a:buNone/>
            </a:pPr>
            <a:r>
              <a:rPr lang="en-US" sz="2000">
                <a:solidFill>
                  <a:srgbClr val="000000"/>
                </a:solidFill>
              </a:rPr>
              <a:t>	</a:t>
            </a:r>
            <a:endParaRPr sz="2000">
              <a:solidFill>
                <a:srgbClr val="000000"/>
              </a:solidFill>
            </a:endParaRPr>
          </a:p>
          <a:p>
            <a:pPr marL="457200" lvl="0" indent="-355600" algn="l" rtl="0">
              <a:lnSpc>
                <a:spcPct val="115000"/>
              </a:lnSpc>
              <a:spcBef>
                <a:spcPts val="0"/>
              </a:spcBef>
              <a:spcAft>
                <a:spcPts val="0"/>
              </a:spcAft>
              <a:buClr>
                <a:schemeClr val="dk1"/>
              </a:buClr>
              <a:buSzPts val="2000"/>
              <a:buChar char="●"/>
            </a:pPr>
            <a:r>
              <a:rPr lang="en-US" sz="2000">
                <a:solidFill>
                  <a:schemeClr val="dk1"/>
                </a:solidFill>
              </a:rPr>
              <a:t>Hashicorp says:</a:t>
            </a:r>
            <a:endParaRPr sz="2000">
              <a:solidFill>
                <a:schemeClr val="dk1"/>
              </a:solidFill>
            </a:endParaRPr>
          </a:p>
          <a:p>
            <a:pPr marL="457200" lvl="0" indent="0" algn="l" rtl="0">
              <a:lnSpc>
                <a:spcPct val="115000"/>
              </a:lnSpc>
              <a:spcBef>
                <a:spcPts val="0"/>
              </a:spcBef>
              <a:spcAft>
                <a:spcPts val="0"/>
              </a:spcAft>
              <a:buClr>
                <a:schemeClr val="dk1"/>
              </a:buClr>
              <a:buSzPts val="1100"/>
              <a:buFont typeface="Arial" panose="020B0604020202020204"/>
              <a:buNone/>
            </a:pPr>
            <a:r>
              <a:rPr lang="en-US" sz="1800" i="1">
                <a:solidFill>
                  <a:srgbClr val="999999"/>
                </a:solidFill>
              </a:rPr>
              <a:t>Packer is an open source tool for creating identical machine images for multiple platforms from a single source configuration. Packer is lightweight, runs on every major operating system, and is highly performant, creating machine images for multiple platforms in parallel. Packer does not replace configuration management like Chef or Puppet. In fact, when building images, Packer is able to use tools like Chef or Puppet to install software onto the image.</a:t>
            </a:r>
            <a:endParaRPr sz="1800" i="1">
              <a:solidFill>
                <a:srgbClr val="999999"/>
              </a:solidFill>
            </a:endParaRPr>
          </a:p>
          <a:p>
            <a:pPr marL="457200" lvl="0" indent="0" algn="l" rtl="0">
              <a:lnSpc>
                <a:spcPct val="115000"/>
              </a:lnSpc>
              <a:spcBef>
                <a:spcPts val="0"/>
              </a:spcBef>
              <a:spcAft>
                <a:spcPts val="0"/>
              </a:spcAft>
              <a:buClr>
                <a:schemeClr val="dk1"/>
              </a:buClr>
              <a:buSzPts val="1100"/>
              <a:buFont typeface="Arial" panose="020B0604020202020204"/>
              <a:buNone/>
            </a:pPr>
            <a:endParaRPr sz="1800" i="1">
              <a:solidFill>
                <a:srgbClr val="999999"/>
              </a:solidFill>
            </a:endParaRPr>
          </a:p>
          <a:p>
            <a:pPr marL="457200" lvl="0" indent="0" algn="l" rtl="0">
              <a:lnSpc>
                <a:spcPct val="115000"/>
              </a:lnSpc>
              <a:spcBef>
                <a:spcPts val="0"/>
              </a:spcBef>
              <a:spcAft>
                <a:spcPts val="0"/>
              </a:spcAft>
              <a:buClr>
                <a:schemeClr val="dk1"/>
              </a:buClr>
              <a:buSzPts val="1100"/>
              <a:buFont typeface="Arial" panose="020B0604020202020204"/>
              <a:buNone/>
            </a:pPr>
            <a:r>
              <a:rPr lang="en-US" sz="1800" i="1">
                <a:solidFill>
                  <a:srgbClr val="999999"/>
                </a:solidFill>
              </a:rPr>
              <a:t>A machine image is a single static unit that contains a pre-configured operating system and installed software which is used to quickly create new running machines. Machine image formats change for each platform. Some examples include AMIs for EC2, VMDK/VMX files for VMware, OVF exports for VirtualBox, etc.</a:t>
            </a:r>
            <a:endParaRPr sz="1800" i="1">
              <a:solidFill>
                <a:srgbClr val="999999"/>
              </a:solidFill>
            </a:endParaRPr>
          </a:p>
          <a:p>
            <a:pPr marL="457200" lvl="0" indent="0" algn="l" rtl="0">
              <a:lnSpc>
                <a:spcPct val="115000"/>
              </a:lnSpc>
              <a:spcBef>
                <a:spcPts val="0"/>
              </a:spcBef>
              <a:spcAft>
                <a:spcPts val="0"/>
              </a:spcAft>
              <a:buNone/>
            </a:pPr>
            <a:endParaRPr i="1">
              <a:solidFill>
                <a:srgbClr val="999999"/>
              </a:solidFill>
            </a:endParaRPr>
          </a:p>
        </p:txBody>
      </p:sp>
      <p:sp>
        <p:nvSpPr>
          <p:cNvPr id="865" name="Google Shape;865;p124"/>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991" name="Shape 991"/>
        <p:cNvGrpSpPr/>
        <p:nvPr/>
      </p:nvGrpSpPr>
      <p:grpSpPr>
        <a:xfrm>
          <a:off x="0" y="0"/>
          <a:ext cx="0" cy="0"/>
          <a:chOff x="0" y="0"/>
          <a:chExt cx="0" cy="0"/>
        </a:xfrm>
      </p:grpSpPr>
      <p:sp>
        <p:nvSpPr>
          <p:cNvPr id="992" name="Google Shape;992;p142"/>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Dealing with sensitive variable values</a:t>
            </a:r>
            <a:endParaRPr sz="3000" b="1">
              <a:latin typeface="Helvetica Neue"/>
              <a:ea typeface="Helvetica Neue"/>
              <a:cs typeface="Helvetica Neue"/>
              <a:sym typeface="Helvetica Neue"/>
            </a:endParaRPr>
          </a:p>
        </p:txBody>
      </p:sp>
      <p:sp>
        <p:nvSpPr>
          <p:cNvPr id="993" name="Google Shape;993;p142"/>
          <p:cNvSpPr txBox="1"/>
          <p:nvPr>
            <p:ph type="body" idx="1"/>
          </p:nvPr>
        </p:nvSpPr>
        <p:spPr>
          <a:xfrm>
            <a:off x="835500" y="1806675"/>
            <a:ext cx="10512000" cy="4354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a:solidFill>
                  <a:srgbClr val="000000"/>
                </a:solidFill>
              </a:rPr>
              <a:t>Packer provides a way to deal with values passed as variables that might contain sensitive content. This support is solely about ensuring that logs and such don’t persist the value in any way:</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94" name="Google Shape;994;p142"/>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
        <p:nvSpPr>
          <p:cNvPr id="995" name="Google Shape;995;p142"/>
          <p:cNvSpPr txBox="1"/>
          <p:nvPr/>
        </p:nvSpPr>
        <p:spPr>
          <a:xfrm>
            <a:off x="886275" y="3037800"/>
            <a:ext cx="9898200" cy="29034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panose="020B0604020202020204"/>
              <a:buNone/>
            </a:pP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"variables"</a:t>
            </a: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"password"</a:t>
            </a:r>
            <a:r>
              <a:rPr lang="en-US" sz="2000" b="1">
                <a:solidFill>
                  <a:srgbClr val="CFE2F3"/>
                </a:solidFill>
                <a:latin typeface="Courier"/>
                <a:ea typeface="Courier"/>
                <a:cs typeface="Courier"/>
                <a:sym typeface="Courier"/>
              </a:rPr>
              <a:t>: </a:t>
            </a:r>
            <a:r>
              <a:rPr lang="en-US" sz="2000" b="1">
                <a:solidFill>
                  <a:srgbClr val="8E7CC3"/>
                </a:solidFill>
                <a:latin typeface="Courier"/>
                <a:ea typeface="Courier"/>
                <a:cs typeface="Courier"/>
                <a:sym typeface="Courier"/>
              </a:rPr>
              <a:t>null</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"builders"</a:t>
            </a: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"sensitive-variables"</a:t>
            </a:r>
            <a:r>
              <a:rPr lang="en-US" sz="2000" b="1">
                <a:solidFill>
                  <a:srgbClr val="CFE2F3"/>
                </a:solidFill>
                <a:latin typeface="Courier"/>
                <a:ea typeface="Courier"/>
                <a:cs typeface="Courier"/>
                <a:sym typeface="Courier"/>
              </a:rPr>
              <a:t>: [</a:t>
            </a:r>
            <a:r>
              <a:rPr lang="en-US" sz="2000" b="1">
                <a:solidFill>
                  <a:srgbClr val="6AA84F"/>
                </a:solidFill>
                <a:latin typeface="Courier"/>
                <a:ea typeface="Courier"/>
                <a:cs typeface="Courier"/>
                <a:sym typeface="Courier"/>
              </a:rPr>
              <a:t>"password"</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lnSpc>
                <a:spcPct val="90000"/>
              </a:lnSpc>
              <a:spcBef>
                <a:spcPts val="0"/>
              </a:spcBef>
              <a:spcAft>
                <a:spcPts val="0"/>
              </a:spcAft>
              <a:buClr>
                <a:schemeClr val="dk1"/>
              </a:buClr>
              <a:buSzPts val="1100"/>
              <a:buFont typeface="Arial" panose="020B0604020202020204"/>
              <a:buNone/>
            </a:pPr>
            <a:r>
              <a:rPr lang="en-US" sz="2000" b="1">
                <a:solidFill>
                  <a:srgbClr val="CFE2F3"/>
                </a:solidFill>
                <a:latin typeface="Courier"/>
                <a:ea typeface="Courier"/>
                <a:cs typeface="Courier"/>
                <a:sym typeface="Courier"/>
              </a:rPr>
              <a:t>}</a:t>
            </a:r>
            <a:endParaRPr sz="2000" b="1">
              <a:solidFill>
                <a:srgbClr val="FF9900"/>
              </a:solidFill>
              <a:latin typeface="Courier"/>
              <a:ea typeface="Courier"/>
              <a:cs typeface="Courier"/>
              <a:sym typeface="Couri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999" name="Shape 999"/>
        <p:cNvGrpSpPr/>
        <p:nvPr/>
      </p:nvGrpSpPr>
      <p:grpSpPr>
        <a:xfrm>
          <a:off x="0" y="0"/>
          <a:ext cx="0" cy="0"/>
          <a:chOff x="0" y="0"/>
          <a:chExt cx="0" cy="0"/>
        </a:xfrm>
      </p:grpSpPr>
      <p:sp>
        <p:nvSpPr>
          <p:cNvPr id="1000" name="Google Shape;1000;p143"/>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Templating Engine</a:t>
            </a:r>
            <a:endParaRPr sz="3000" b="1">
              <a:latin typeface="Helvetica Neue"/>
              <a:ea typeface="Helvetica Neue"/>
              <a:cs typeface="Helvetica Neue"/>
              <a:sym typeface="Helvetica Neue"/>
            </a:endParaRPr>
          </a:p>
        </p:txBody>
      </p:sp>
      <p:sp>
        <p:nvSpPr>
          <p:cNvPr id="1001" name="Google Shape;1001;p143"/>
          <p:cNvSpPr txBox="1"/>
          <p:nvPr>
            <p:ph type="body" idx="1"/>
          </p:nvPr>
        </p:nvSpPr>
        <p:spPr>
          <a:xfrm>
            <a:off x="835500" y="1908075"/>
            <a:ext cx="10512000" cy="42534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sz="3600">
                <a:solidFill>
                  <a:srgbClr val="000000"/>
                </a:solidFill>
              </a:rPr>
              <a:t>Packer templates are JSON that are passed through a modified Go templating engine to ultimately create the resulting values passed along to builder APIs</a:t>
            </a:r>
            <a:endParaRPr sz="3600">
              <a:solidFill>
                <a:srgbClr val="000000"/>
              </a:solidFill>
            </a:endParaRPr>
          </a:p>
          <a:p>
            <a:pPr marL="0" marR="0" lvl="0" indent="0" algn="l" rtl="0">
              <a:lnSpc>
                <a:spcPct val="90000"/>
              </a:lnSpc>
              <a:spcBef>
                <a:spcPts val="0"/>
              </a:spcBef>
              <a:spcAft>
                <a:spcPts val="0"/>
              </a:spcAft>
              <a:buNone/>
            </a:pPr>
            <a:endParaRPr sz="3600">
              <a:solidFill>
                <a:srgbClr val="000000"/>
              </a:solidFill>
            </a:endParaRPr>
          </a:p>
          <a:p>
            <a:pPr marL="0" marR="0" lvl="0" indent="0" algn="l" rtl="0">
              <a:lnSpc>
                <a:spcPct val="90000"/>
              </a:lnSpc>
              <a:spcBef>
                <a:spcPts val="0"/>
              </a:spcBef>
              <a:spcAft>
                <a:spcPts val="0"/>
              </a:spcAft>
              <a:buNone/>
            </a:pPr>
            <a:r>
              <a:rPr lang="en-US" sz="3600">
                <a:solidFill>
                  <a:srgbClr val="000000"/>
                </a:solidFill>
              </a:rPr>
              <a:t>We’ve talked about the general structure of templates, but let’s look at some further capabilities specifically related to dynamic values</a:t>
            </a:r>
            <a:endParaRPr sz="3600">
              <a:solidFill>
                <a:srgbClr val="000000"/>
              </a:solidFill>
            </a:endParaRPr>
          </a:p>
          <a:p>
            <a:pPr marL="457200" lvl="0" indent="0" algn="l" rtl="0">
              <a:lnSpc>
                <a:spcPct val="115000"/>
              </a:lnSpc>
              <a:spcBef>
                <a:spcPts val="0"/>
              </a:spcBef>
              <a:spcAft>
                <a:spcPts val="0"/>
              </a:spcAft>
              <a:buNone/>
            </a:pPr>
            <a:endParaRPr sz="3600" i="1">
              <a:solidFill>
                <a:srgbClr val="999999"/>
              </a:solidFill>
            </a:endParaRPr>
          </a:p>
        </p:txBody>
      </p:sp>
      <p:sp>
        <p:nvSpPr>
          <p:cNvPr id="1002" name="Google Shape;1002;p143"/>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006" name="Shape 1006"/>
        <p:cNvGrpSpPr/>
        <p:nvPr/>
      </p:nvGrpSpPr>
      <p:grpSpPr>
        <a:xfrm>
          <a:off x="0" y="0"/>
          <a:ext cx="0" cy="0"/>
          <a:chOff x="0" y="0"/>
          <a:chExt cx="0" cy="0"/>
        </a:xfrm>
      </p:grpSpPr>
      <p:sp>
        <p:nvSpPr>
          <p:cNvPr id="1007" name="Google Shape;1007;p144"/>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Templating Engine</a:t>
            </a:r>
            <a:endParaRPr sz="3000" b="1">
              <a:latin typeface="Helvetica Neue"/>
              <a:ea typeface="Helvetica Neue"/>
              <a:cs typeface="Helvetica Neue"/>
              <a:sym typeface="Helvetica Neue"/>
            </a:endParaRPr>
          </a:p>
        </p:txBody>
      </p:sp>
      <p:sp>
        <p:nvSpPr>
          <p:cNvPr id="1008" name="Google Shape;1008;p144"/>
          <p:cNvSpPr txBox="1"/>
          <p:nvPr>
            <p:ph type="body" idx="1"/>
          </p:nvPr>
        </p:nvSpPr>
        <p:spPr>
          <a:xfrm>
            <a:off x="835500" y="1908075"/>
            <a:ext cx="10512000" cy="4253400"/>
          </a:xfrm>
          <a:prstGeom prst="rect">
            <a:avLst/>
          </a:prstGeom>
          <a:noFill/>
          <a:ln>
            <a:noFill/>
          </a:ln>
        </p:spPr>
        <p:txBody>
          <a:bodyPr spcFirstLastPara="1" wrap="square" lIns="0" tIns="46800" rIns="91425" bIns="45700" anchor="t" anchorCtr="0">
            <a:noAutofit/>
          </a:bodyPr>
          <a:lstStyle/>
          <a:p>
            <a:pPr marL="0" lvl="0" indent="0" algn="l" rtl="0">
              <a:lnSpc>
                <a:spcPct val="115000"/>
              </a:lnSpc>
              <a:spcBef>
                <a:spcPts val="0"/>
              </a:spcBef>
              <a:spcAft>
                <a:spcPts val="0"/>
              </a:spcAft>
              <a:buNone/>
            </a:pPr>
            <a:r>
              <a:rPr lang="en-US">
                <a:solidFill>
                  <a:srgbClr val="000000"/>
                </a:solidFill>
              </a:rPr>
              <a:t>Packer JSON templates are just JSON, except:</a:t>
            </a:r>
            <a:endParaRPr>
              <a:solidFill>
                <a:srgbClr val="000000"/>
              </a:solidFill>
            </a:endParaRPr>
          </a:p>
          <a:p>
            <a:pPr marL="0" lvl="0" indent="0" algn="l" rtl="0">
              <a:lnSpc>
                <a:spcPct val="115000"/>
              </a:lnSpc>
              <a:spcBef>
                <a:spcPts val="0"/>
              </a:spcBef>
              <a:spcAft>
                <a:spcPts val="0"/>
              </a:spcAft>
              <a:buNone/>
            </a:pPr>
            <a:endParaRPr>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a:solidFill>
                  <a:srgbClr val="000000"/>
                </a:solidFill>
              </a:rPr>
              <a:t>anything gets passed through the Packer CLI templating engine if it’s surrounded in </a:t>
            </a:r>
            <a:r>
              <a:rPr lang="en-US">
                <a:solidFill>
                  <a:srgbClr val="000000"/>
                </a:solidFill>
                <a:latin typeface="Courier New" panose="02070309020205020404"/>
                <a:ea typeface="Courier New" panose="02070309020205020404"/>
                <a:cs typeface="Courier New" panose="02070309020205020404"/>
                <a:sym typeface="Courier New" panose="02070309020205020404"/>
              </a:rPr>
              <a:t>{{ ... }}</a:t>
            </a:r>
            <a:endParaRPr>
              <a:solidFill>
                <a:srgbClr val="000000"/>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a:solidFill>
                <a:srgbClr val="000000"/>
              </a:solidFill>
              <a:latin typeface="Courier New" panose="02070309020205020404"/>
              <a:ea typeface="Courier New" panose="02070309020205020404"/>
              <a:cs typeface="Courier New" panose="02070309020205020404"/>
              <a:sym typeface="Courier New" panose="02070309020205020404"/>
            </a:endParaRPr>
          </a:p>
          <a:p>
            <a:pPr marL="457200" lvl="0" indent="-381000" algn="l" rtl="0">
              <a:lnSpc>
                <a:spcPct val="115000"/>
              </a:lnSpc>
              <a:spcBef>
                <a:spcPts val="0"/>
              </a:spcBef>
              <a:spcAft>
                <a:spcPts val="0"/>
              </a:spcAft>
              <a:buClr>
                <a:srgbClr val="000000"/>
              </a:buClr>
              <a:buSzPts val="2400"/>
              <a:buFont typeface="Courier New" panose="02070309020205020404"/>
              <a:buChar char="●"/>
            </a:pPr>
            <a:r>
              <a:rPr lang="en-US">
                <a:solidFill>
                  <a:schemeClr val="dk1"/>
                </a:solidFill>
              </a:rPr>
              <a:t>built-in functions are available, and can be used like </a:t>
            </a:r>
            <a:r>
              <a:rPr lang="en-US">
                <a:solidFill>
                  <a:schemeClr val="dk1"/>
                </a:solidFill>
                <a:latin typeface="Courier New" panose="02070309020205020404"/>
                <a:ea typeface="Courier New" panose="02070309020205020404"/>
                <a:cs typeface="Courier New" panose="02070309020205020404"/>
                <a:sym typeface="Courier New" panose="02070309020205020404"/>
              </a:rPr>
              <a:t>{{ timestamp }}</a:t>
            </a:r>
            <a:endParaRPr>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381000" algn="l" rtl="0">
              <a:lnSpc>
                <a:spcPct val="115000"/>
              </a:lnSpc>
              <a:spcBef>
                <a:spcPts val="0"/>
              </a:spcBef>
              <a:spcAft>
                <a:spcPts val="0"/>
              </a:spcAft>
              <a:buClr>
                <a:schemeClr val="dk1"/>
              </a:buClr>
              <a:buSzPts val="2400"/>
              <a:buChar char="●"/>
            </a:pPr>
            <a:r>
              <a:rPr lang="en-US">
                <a:solidFill>
                  <a:schemeClr val="dk1"/>
                </a:solidFill>
              </a:rPr>
              <a:t>variables (not Packer user variables, rather Packer internal variables) are available for use with syntax like </a:t>
            </a:r>
            <a:r>
              <a:rPr lang="en-US">
                <a:solidFill>
                  <a:schemeClr val="dk1"/>
                </a:solidFill>
                <a:latin typeface="Courier New" panose="02070309020205020404"/>
                <a:ea typeface="Courier New" panose="02070309020205020404"/>
                <a:cs typeface="Courier New" panose="02070309020205020404"/>
                <a:sym typeface="Courier New" panose="02070309020205020404"/>
              </a:rPr>
              <a:t>{{ .Variable }}</a:t>
            </a:r>
            <a:endParaRPr>
              <a:solidFill>
                <a:schemeClr val="dk1"/>
              </a:solidFill>
              <a:latin typeface="Courier New" panose="02070309020205020404"/>
              <a:ea typeface="Courier New" panose="02070309020205020404"/>
              <a:cs typeface="Courier New" panose="02070309020205020404"/>
              <a:sym typeface="Courier New" panose="02070309020205020404"/>
            </a:endParaRPr>
          </a:p>
        </p:txBody>
      </p:sp>
      <p:sp>
        <p:nvSpPr>
          <p:cNvPr id="1009" name="Google Shape;1009;p144"/>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013" name="Shape 1013"/>
        <p:cNvGrpSpPr/>
        <p:nvPr/>
      </p:nvGrpSpPr>
      <p:grpSpPr>
        <a:xfrm>
          <a:off x="0" y="0"/>
          <a:ext cx="0" cy="0"/>
          <a:chOff x="0" y="0"/>
          <a:chExt cx="0" cy="0"/>
        </a:xfrm>
      </p:grpSpPr>
      <p:sp>
        <p:nvSpPr>
          <p:cNvPr id="1014" name="Google Shape;1014;p145"/>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Templating Engine: Functions</a:t>
            </a:r>
            <a:endParaRPr sz="3000" b="1">
              <a:latin typeface="Helvetica Neue"/>
              <a:ea typeface="Helvetica Neue"/>
              <a:cs typeface="Helvetica Neue"/>
              <a:sym typeface="Helvetica Neue"/>
            </a:endParaRPr>
          </a:p>
        </p:txBody>
      </p:sp>
      <p:sp>
        <p:nvSpPr>
          <p:cNvPr id="1015" name="Google Shape;1015;p145"/>
          <p:cNvSpPr txBox="1"/>
          <p:nvPr>
            <p:ph type="body" idx="1"/>
          </p:nvPr>
        </p:nvSpPr>
        <p:spPr>
          <a:xfrm>
            <a:off x="835500" y="1908075"/>
            <a:ext cx="10512000" cy="4253400"/>
          </a:xfrm>
          <a:prstGeom prst="rect">
            <a:avLst/>
          </a:prstGeom>
          <a:noFill/>
          <a:ln>
            <a:noFill/>
          </a:ln>
        </p:spPr>
        <p:txBody>
          <a:bodyPr spcFirstLastPara="1" wrap="square" lIns="0" tIns="46800" rIns="91425" bIns="45700" anchor="t" anchorCtr="0">
            <a:noAutofit/>
          </a:bodyPr>
          <a:lstStyle/>
          <a:p>
            <a:pPr marL="0" lvl="0" indent="0" algn="l" rtl="0">
              <a:lnSpc>
                <a:spcPct val="115000"/>
              </a:lnSpc>
              <a:spcBef>
                <a:spcPts val="0"/>
              </a:spcBef>
              <a:spcAft>
                <a:spcPts val="0"/>
              </a:spcAft>
              <a:buNone/>
            </a:pPr>
            <a:r>
              <a:rPr lang="en-US">
                <a:solidFill>
                  <a:srgbClr val="000000"/>
                </a:solidFill>
              </a:rPr>
              <a:t>A number of built-in functions exist and are available for use in templates. Some examples include</a:t>
            </a:r>
            <a:endParaRPr>
              <a:solidFill>
                <a:srgbClr val="000000"/>
              </a:solidFill>
            </a:endParaRPr>
          </a:p>
          <a:p>
            <a:pPr marL="0" lvl="0" indent="0" algn="l" rtl="0">
              <a:lnSpc>
                <a:spcPct val="115000"/>
              </a:lnSpc>
              <a:spcBef>
                <a:spcPts val="0"/>
              </a:spcBef>
              <a:spcAft>
                <a:spcPts val="0"/>
              </a:spcAft>
              <a:buNone/>
            </a:pPr>
            <a:endParaRPr>
              <a:solidFill>
                <a:srgbClr val="000000"/>
              </a:solidFill>
            </a:endParaRPr>
          </a:p>
          <a:p>
            <a:pPr marL="457200" lvl="0" indent="-368300" algn="l" rtl="0">
              <a:lnSpc>
                <a:spcPct val="115000"/>
              </a:lnSpc>
              <a:spcBef>
                <a:spcPts val="0"/>
              </a:spcBef>
              <a:spcAft>
                <a:spcPts val="0"/>
              </a:spcAft>
              <a:buClr>
                <a:srgbClr val="000000"/>
              </a:buClr>
              <a:buSzPts val="2200"/>
              <a:buChar char="●"/>
            </a:pPr>
            <a:r>
              <a:rPr lang="en-US" sz="2200">
                <a:solidFill>
                  <a:srgbClr val="000000"/>
                </a:solidFill>
                <a:latin typeface="Courier New" panose="02070309020205020404"/>
                <a:ea typeface="Courier New" panose="02070309020205020404"/>
                <a:cs typeface="Courier New" panose="02070309020205020404"/>
                <a:sym typeface="Courier New" panose="02070309020205020404"/>
              </a:rPr>
              <a:t>env</a:t>
            </a:r>
            <a:r>
              <a:rPr lang="en-US" sz="2200">
                <a:solidFill>
                  <a:srgbClr val="000000"/>
                </a:solidFill>
              </a:rPr>
              <a:t>: capable of accessing a local machine environment variable: </a:t>
            </a:r>
            <a:r>
              <a:rPr lang="en-US" sz="2200">
                <a:solidFill>
                  <a:srgbClr val="000000"/>
                </a:solidFill>
                <a:latin typeface="Courier New" panose="02070309020205020404"/>
                <a:ea typeface="Courier New" panose="02070309020205020404"/>
                <a:cs typeface="Courier New" panose="02070309020205020404"/>
                <a:sym typeface="Courier New" panose="02070309020205020404"/>
              </a:rPr>
              <a:t>{{ env `MY_VARIABLE` }}</a:t>
            </a:r>
            <a:r>
              <a:rPr lang="en-US" sz="2200">
                <a:solidFill>
                  <a:schemeClr val="dk1"/>
                </a:solidFill>
              </a:rPr>
              <a:t>, again only usable in variable declarations/defaults</a:t>
            </a:r>
            <a:endParaRPr sz="2200">
              <a:solidFill>
                <a:schemeClr val="dk1"/>
              </a:solidFill>
            </a:endParaRPr>
          </a:p>
          <a:p>
            <a:pPr marL="0" lvl="0" indent="0" algn="l" rtl="0">
              <a:lnSpc>
                <a:spcPct val="115000"/>
              </a:lnSpc>
              <a:spcBef>
                <a:spcPts val="0"/>
              </a:spcBef>
              <a:spcAft>
                <a:spcPts val="0"/>
              </a:spcAft>
              <a:buNone/>
            </a:pP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latin typeface="Courier New" panose="02070309020205020404"/>
                <a:ea typeface="Courier New" panose="02070309020205020404"/>
                <a:cs typeface="Courier New" panose="02070309020205020404"/>
                <a:sym typeface="Courier New" panose="02070309020205020404"/>
              </a:rPr>
              <a:t>replace</a:t>
            </a:r>
            <a:r>
              <a:rPr lang="en-US" sz="2200">
                <a:solidFill>
                  <a:schemeClr val="dk1"/>
                </a:solidFill>
              </a:rPr>
              <a:t>: this is where you start to get into stuff where you have to figure it out yourself with Hashicorp: </a:t>
            </a:r>
            <a:r>
              <a:rPr lang="en-US" sz="2200">
                <a:solidFill>
                  <a:schemeClr val="dk1"/>
                </a:solidFill>
                <a:latin typeface="Courier New" panose="02070309020205020404"/>
                <a:ea typeface="Courier New" panose="02070309020205020404"/>
                <a:cs typeface="Courier New" panose="02070309020205020404"/>
                <a:sym typeface="Courier New" panose="02070309020205020404"/>
              </a:rPr>
              <a:t>{{ user `content` | replace \"var\" \"VAR\" -1 }}</a:t>
            </a:r>
            <a:endParaRPr sz="2200">
              <a:solidFill>
                <a:schemeClr val="dk1"/>
              </a:solidFill>
              <a:latin typeface="Courier New" panose="02070309020205020404"/>
              <a:ea typeface="Courier New" panose="02070309020205020404"/>
              <a:cs typeface="Courier New" panose="02070309020205020404"/>
              <a:sym typeface="Courier New" panose="02070309020205020404"/>
            </a:endParaRPr>
          </a:p>
          <a:p>
            <a:pPr marL="0" lvl="0" indent="0" algn="l" rtl="0">
              <a:lnSpc>
                <a:spcPct val="115000"/>
              </a:lnSpc>
              <a:spcBef>
                <a:spcPts val="0"/>
              </a:spcBef>
              <a:spcAft>
                <a:spcPts val="0"/>
              </a:spcAft>
              <a:buNone/>
            </a:pPr>
            <a:endParaRPr sz="2200">
              <a:solidFill>
                <a:schemeClr val="dk1"/>
              </a:solidFill>
              <a:latin typeface="Courier New" panose="02070309020205020404"/>
              <a:ea typeface="Courier New" panose="02070309020205020404"/>
              <a:cs typeface="Courier New" panose="02070309020205020404"/>
              <a:sym typeface="Courier New" panose="02070309020205020404"/>
            </a:endParaRPr>
          </a:p>
          <a:p>
            <a:pPr marL="457200" lvl="0" indent="-368300" algn="l" rtl="0">
              <a:lnSpc>
                <a:spcPct val="115000"/>
              </a:lnSpc>
              <a:spcBef>
                <a:spcPts val="0"/>
              </a:spcBef>
              <a:spcAft>
                <a:spcPts val="0"/>
              </a:spcAft>
              <a:buClr>
                <a:schemeClr val="dk1"/>
              </a:buClr>
              <a:buSzPts val="2200"/>
              <a:buChar char="●"/>
            </a:pPr>
            <a:r>
              <a:rPr lang="en-US" sz="2200" u="sng">
                <a:solidFill>
                  <a:schemeClr val="hlink"/>
                </a:solidFill>
                <a:hlinkClick r:id="rId1"/>
              </a:rPr>
              <a:t>https://www.packer.io/docs/templates/engine.html#functions</a:t>
            </a:r>
            <a:r>
              <a:rPr lang="en-US" sz="2200">
                <a:solidFill>
                  <a:schemeClr val="dk1"/>
                </a:solidFill>
              </a:rPr>
              <a:t> </a:t>
            </a:r>
            <a:endParaRPr sz="2200">
              <a:solidFill>
                <a:schemeClr val="dk1"/>
              </a:solidFill>
            </a:endParaRPr>
          </a:p>
        </p:txBody>
      </p:sp>
      <p:sp>
        <p:nvSpPr>
          <p:cNvPr id="1016" name="Google Shape;1016;p145"/>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020" name="Shape 1020"/>
        <p:cNvGrpSpPr/>
        <p:nvPr/>
      </p:nvGrpSpPr>
      <p:grpSpPr>
        <a:xfrm>
          <a:off x="0" y="0"/>
          <a:ext cx="0" cy="0"/>
          <a:chOff x="0" y="0"/>
          <a:chExt cx="0" cy="0"/>
        </a:xfrm>
      </p:grpSpPr>
      <p:sp>
        <p:nvSpPr>
          <p:cNvPr id="1021" name="Google Shape;1021;p146"/>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Templating Engine: Internal Vars</a:t>
            </a:r>
            <a:endParaRPr sz="3000" b="1">
              <a:latin typeface="Helvetica Neue"/>
              <a:ea typeface="Helvetica Neue"/>
              <a:cs typeface="Helvetica Neue"/>
              <a:sym typeface="Helvetica Neue"/>
            </a:endParaRPr>
          </a:p>
        </p:txBody>
      </p:sp>
      <p:sp>
        <p:nvSpPr>
          <p:cNvPr id="1022" name="Google Shape;1022;p146"/>
          <p:cNvSpPr txBox="1"/>
          <p:nvPr>
            <p:ph type="body" idx="1"/>
          </p:nvPr>
        </p:nvSpPr>
        <p:spPr>
          <a:xfrm>
            <a:off x="835500" y="1908075"/>
            <a:ext cx="10512000" cy="4253400"/>
          </a:xfrm>
          <a:prstGeom prst="rect">
            <a:avLst/>
          </a:prstGeom>
          <a:noFill/>
          <a:ln>
            <a:noFill/>
          </a:ln>
        </p:spPr>
        <p:txBody>
          <a:bodyPr spcFirstLastPara="1" wrap="square" lIns="0" tIns="46800" rIns="91425" bIns="45700" anchor="t" anchorCtr="0">
            <a:noAutofit/>
          </a:bodyPr>
          <a:lstStyle/>
          <a:p>
            <a:pPr marL="0" lvl="0" indent="0" algn="l" rtl="0">
              <a:lnSpc>
                <a:spcPct val="115000"/>
              </a:lnSpc>
              <a:spcBef>
                <a:spcPts val="0"/>
              </a:spcBef>
              <a:spcAft>
                <a:spcPts val="0"/>
              </a:spcAft>
              <a:buNone/>
            </a:pPr>
            <a:r>
              <a:rPr lang="en-US">
                <a:solidFill>
                  <a:srgbClr val="000000"/>
                </a:solidFill>
              </a:rPr>
              <a:t>Packer is built in Golang, the last bit of templating is to explore what things Packer exposes via Go templating, so less custom to Packer, more about just the templating engine Packer is using under the hood:</a:t>
            </a:r>
            <a:endParaRPr>
              <a:solidFill>
                <a:srgbClr val="000000"/>
              </a:solidFill>
            </a:endParaRPr>
          </a:p>
          <a:p>
            <a:pPr marL="0" lvl="0" indent="0" algn="l" rtl="0">
              <a:lnSpc>
                <a:spcPct val="115000"/>
              </a:lnSpc>
              <a:spcBef>
                <a:spcPts val="0"/>
              </a:spcBef>
              <a:spcAft>
                <a:spcPts val="0"/>
              </a:spcAft>
              <a:buNone/>
            </a:pPr>
            <a:endParaRPr>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a:solidFill>
                  <a:srgbClr val="000000"/>
                </a:solidFill>
                <a:latin typeface="Courier New" panose="02070309020205020404"/>
                <a:ea typeface="Courier New" panose="02070309020205020404"/>
                <a:cs typeface="Courier New" panose="02070309020205020404"/>
                <a:sym typeface="Courier New" panose="02070309020205020404"/>
              </a:rPr>
              <a:t>{{ .Vars }}</a:t>
            </a:r>
            <a:r>
              <a:rPr lang="en-US">
                <a:solidFill>
                  <a:srgbClr val="000000"/>
                </a:solidFill>
              </a:rPr>
              <a:t> and </a:t>
            </a:r>
            <a:r>
              <a:rPr lang="en-US">
                <a:solidFill>
                  <a:srgbClr val="000000"/>
                </a:solidFill>
                <a:latin typeface="Courier New" panose="02070309020205020404"/>
                <a:ea typeface="Courier New" panose="02070309020205020404"/>
                <a:cs typeface="Courier New" panose="02070309020205020404"/>
                <a:sym typeface="Courier New" panose="02070309020205020404"/>
              </a:rPr>
              <a:t>{{ .Path }}</a:t>
            </a:r>
            <a:r>
              <a:rPr lang="en-US">
                <a:solidFill>
                  <a:srgbClr val="000000"/>
                </a:solidFill>
              </a:rPr>
              <a:t> are the documented ones, and you can use them accordingly based on </a:t>
            </a:r>
            <a:r>
              <a:rPr lang="en-US" u="sng">
                <a:solidFill>
                  <a:schemeClr val="hlink"/>
                </a:solidFill>
                <a:hlinkClick r:id="rId1"/>
              </a:rPr>
              <a:t>https://www.packer.io/docs/templates/engine.html#template-variables</a:t>
            </a:r>
            <a:endParaRPr>
              <a:solidFill>
                <a:srgbClr val="000000"/>
              </a:solidFill>
            </a:endParaRPr>
          </a:p>
          <a:p>
            <a:pPr marL="457200" lvl="0" indent="-381000" algn="l" rtl="0">
              <a:lnSpc>
                <a:spcPct val="115000"/>
              </a:lnSpc>
              <a:spcBef>
                <a:spcPts val="0"/>
              </a:spcBef>
              <a:spcAft>
                <a:spcPts val="0"/>
              </a:spcAft>
              <a:buClr>
                <a:srgbClr val="000000"/>
              </a:buClr>
              <a:buSzPts val="2400"/>
              <a:buChar char="●"/>
            </a:pPr>
            <a:r>
              <a:rPr lang="en-US">
                <a:solidFill>
                  <a:srgbClr val="000000"/>
                </a:solidFill>
              </a:rPr>
              <a:t>These start to go beyond introduction-level, so we’ll leave it at that for now</a:t>
            </a:r>
            <a:endParaRPr>
              <a:solidFill>
                <a:srgbClr val="000000"/>
              </a:solidFill>
            </a:endParaRPr>
          </a:p>
        </p:txBody>
      </p:sp>
      <p:sp>
        <p:nvSpPr>
          <p:cNvPr id="1023" name="Google Shape;1023;p146"/>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027" name="Shape 1027"/>
        <p:cNvGrpSpPr/>
        <p:nvPr/>
      </p:nvGrpSpPr>
      <p:grpSpPr>
        <a:xfrm>
          <a:off x="0" y="0"/>
          <a:ext cx="0" cy="0"/>
          <a:chOff x="0" y="0"/>
          <a:chExt cx="0" cy="0"/>
        </a:xfrm>
      </p:grpSpPr>
      <p:sp>
        <p:nvSpPr>
          <p:cNvPr id="1028" name="Google Shape;1028;p147"/>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The Packer CLI</a:t>
            </a:r>
            <a:endParaRPr sz="3000" b="1">
              <a:latin typeface="Helvetica Neue"/>
              <a:ea typeface="Helvetica Neue"/>
              <a:cs typeface="Helvetica Neue"/>
              <a:sym typeface="Helvetica Neue"/>
            </a:endParaRPr>
          </a:p>
        </p:txBody>
      </p:sp>
      <p:sp>
        <p:nvSpPr>
          <p:cNvPr id="1029" name="Google Shape;1029;p147"/>
          <p:cNvSpPr txBox="1"/>
          <p:nvPr>
            <p:ph type="body" idx="1"/>
          </p:nvPr>
        </p:nvSpPr>
        <p:spPr>
          <a:xfrm>
            <a:off x="835500" y="2359750"/>
            <a:ext cx="10512000" cy="38016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sz="3600">
                <a:solidFill>
                  <a:srgbClr val="000000"/>
                </a:solidFill>
              </a:rPr>
              <a:t>There are a handful of things available to us via the Packer CLI. We’ll most commonly use things like the </a:t>
            </a:r>
            <a:r>
              <a:rPr lang="en-US" sz="3600">
                <a:solidFill>
                  <a:srgbClr val="000000"/>
                </a:solidFill>
                <a:latin typeface="Courier New" panose="02070309020205020404"/>
                <a:ea typeface="Courier New" panose="02070309020205020404"/>
                <a:cs typeface="Courier New" panose="02070309020205020404"/>
                <a:sym typeface="Courier New" panose="02070309020205020404"/>
              </a:rPr>
              <a:t>build</a:t>
            </a:r>
            <a:r>
              <a:rPr lang="en-US" sz="3600">
                <a:solidFill>
                  <a:srgbClr val="000000"/>
                </a:solidFill>
              </a:rPr>
              <a:t> command, but let’s take a look at some of the others</a:t>
            </a:r>
            <a:endParaRPr sz="3600">
              <a:solidFill>
                <a:srgbClr val="000000"/>
              </a:solidFill>
            </a:endParaRPr>
          </a:p>
          <a:p>
            <a:pPr marL="457200" lvl="0" indent="0" algn="l" rtl="0">
              <a:lnSpc>
                <a:spcPct val="115000"/>
              </a:lnSpc>
              <a:spcBef>
                <a:spcPts val="0"/>
              </a:spcBef>
              <a:spcAft>
                <a:spcPts val="0"/>
              </a:spcAft>
              <a:buNone/>
            </a:pPr>
            <a:endParaRPr sz="3600" i="1">
              <a:solidFill>
                <a:srgbClr val="999999"/>
              </a:solidFill>
            </a:endParaRPr>
          </a:p>
        </p:txBody>
      </p:sp>
      <p:sp>
        <p:nvSpPr>
          <p:cNvPr id="1030" name="Google Shape;1030;p147"/>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034" name="Shape 1034"/>
        <p:cNvGrpSpPr/>
        <p:nvPr/>
      </p:nvGrpSpPr>
      <p:grpSpPr>
        <a:xfrm>
          <a:off x="0" y="0"/>
          <a:ext cx="0" cy="0"/>
          <a:chOff x="0" y="0"/>
          <a:chExt cx="0" cy="0"/>
        </a:xfrm>
      </p:grpSpPr>
      <p:sp>
        <p:nvSpPr>
          <p:cNvPr id="1035" name="Google Shape;1035;p148"/>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packer --help</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Usage: packer [--version] [--help] &lt;command&gt; [&lt;args&gt;]</a:t>
            </a: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Available commands are:</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build       build image(s) from template</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console     creates a console for testing variable interpolation</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fix         fixes templates from old versions of packer</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inspect     see components of a template</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validate    check that a template is valid</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version     Prints the Packer version</a:t>
            </a: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18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36" name="Google Shape;1036;p148"/>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The Packer CLI</a:t>
            </a:r>
            <a:endParaRPr b="1">
              <a:latin typeface="Helvetica Neue"/>
              <a:ea typeface="Helvetica Neue"/>
              <a:cs typeface="Helvetica Neue"/>
              <a:sym typeface="Helvetica Neue"/>
            </a:endParaRPr>
          </a:p>
        </p:txBody>
      </p:sp>
      <p:sp>
        <p:nvSpPr>
          <p:cNvPr id="1037" name="Google Shape;1037;p148"/>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041" name="Shape 1041"/>
        <p:cNvGrpSpPr/>
        <p:nvPr/>
      </p:nvGrpSpPr>
      <p:grpSpPr>
        <a:xfrm>
          <a:off x="0" y="0"/>
          <a:ext cx="0" cy="0"/>
          <a:chOff x="0" y="0"/>
          <a:chExt cx="0" cy="0"/>
        </a:xfrm>
      </p:grpSpPr>
      <p:sp>
        <p:nvSpPr>
          <p:cNvPr id="1042" name="Google Shape;1042;p149"/>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600" b="1">
                <a:solidFill>
                  <a:srgbClr val="CFE2F3"/>
                </a:solidFill>
                <a:latin typeface="Courier"/>
                <a:ea typeface="Courier"/>
                <a:cs typeface="Courier"/>
                <a:sym typeface="Courier"/>
              </a:rPr>
              <a:t>$ packer console -var username=force ./template.json</a:t>
            </a:r>
            <a:endParaRPr sz="2600" b="1">
              <a:solidFill>
                <a:srgbClr val="CFE2F3"/>
              </a:solidFill>
              <a:latin typeface="Courier"/>
              <a:ea typeface="Courier"/>
              <a:cs typeface="Courier"/>
              <a:sym typeface="Courier"/>
            </a:endParaRPr>
          </a:p>
          <a:p>
            <a:pPr marL="0" lvl="0" indent="0" algn="l" rtl="0">
              <a:spcBef>
                <a:spcPts val="0"/>
              </a:spcBef>
              <a:spcAft>
                <a:spcPts val="0"/>
              </a:spcAft>
              <a:buNone/>
            </a:pPr>
            <a:r>
              <a:rPr lang="en-US" sz="2600" b="1">
                <a:solidFill>
                  <a:srgbClr val="CFE2F3"/>
                </a:solidFill>
                <a:latin typeface="Courier"/>
                <a:ea typeface="Courier"/>
                <a:cs typeface="Courier"/>
                <a:sym typeface="Courier"/>
              </a:rPr>
              <a:t>&gt; {{ user `username` }}</a:t>
            </a:r>
            <a:endParaRPr sz="2600" b="1">
              <a:solidFill>
                <a:srgbClr val="CFE2F3"/>
              </a:solidFill>
              <a:latin typeface="Courier"/>
              <a:ea typeface="Courier"/>
              <a:cs typeface="Courier"/>
              <a:sym typeface="Courier"/>
            </a:endParaRPr>
          </a:p>
          <a:p>
            <a:pPr marL="0" lvl="0" indent="0" algn="l" rtl="0">
              <a:spcBef>
                <a:spcPts val="0"/>
              </a:spcBef>
              <a:spcAft>
                <a:spcPts val="0"/>
              </a:spcAft>
              <a:buNone/>
            </a:pPr>
            <a:r>
              <a:rPr lang="en-US" sz="2600" b="1">
                <a:solidFill>
                  <a:srgbClr val="CFE2F3"/>
                </a:solidFill>
                <a:latin typeface="Courier"/>
                <a:ea typeface="Courier"/>
                <a:cs typeface="Courier"/>
                <a:sym typeface="Courier"/>
              </a:rPr>
              <a:t>&gt; force</a:t>
            </a:r>
            <a:endParaRPr sz="2600" b="1">
              <a:solidFill>
                <a:srgbClr val="CFE2F3"/>
              </a:solidFill>
              <a:latin typeface="Courier"/>
              <a:ea typeface="Courier"/>
              <a:cs typeface="Courier"/>
              <a:sym typeface="Courier"/>
            </a:endParaRPr>
          </a:p>
          <a:p>
            <a:pPr marL="0" lvl="0" indent="0" algn="l" rtl="0">
              <a:spcBef>
                <a:spcPts val="0"/>
              </a:spcBef>
              <a:spcAft>
                <a:spcPts val="0"/>
              </a:spcAft>
              <a:buNone/>
            </a:pPr>
            <a:r>
              <a:rPr lang="en-US" sz="2600" b="1">
                <a:solidFill>
                  <a:srgbClr val="CFE2F3"/>
                </a:solidFill>
                <a:latin typeface="Courier"/>
                <a:ea typeface="Courier"/>
                <a:cs typeface="Courier"/>
                <a:sym typeface="Courier"/>
              </a:rPr>
              <a:t>&gt; exit</a:t>
            </a:r>
            <a:endParaRPr sz="26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18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43" name="Google Shape;1043;p149"/>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The Packer CLI: </a:t>
            </a:r>
            <a:r>
              <a:rPr lang="en-US" b="1">
                <a:latin typeface="Courier New" panose="02070309020205020404"/>
                <a:ea typeface="Courier New" panose="02070309020205020404"/>
                <a:cs typeface="Courier New" panose="02070309020205020404"/>
                <a:sym typeface="Courier New" panose="02070309020205020404"/>
              </a:rPr>
              <a:t>console</a:t>
            </a:r>
            <a:endParaRPr b="1">
              <a:latin typeface="Courier New" panose="02070309020205020404"/>
              <a:ea typeface="Courier New" panose="02070309020205020404"/>
              <a:cs typeface="Courier New" panose="02070309020205020404"/>
              <a:sym typeface="Courier New" panose="02070309020205020404"/>
            </a:endParaRPr>
          </a:p>
        </p:txBody>
      </p:sp>
      <p:sp>
        <p:nvSpPr>
          <p:cNvPr id="1044" name="Google Shape;1044;p149"/>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048" name="Shape 1048"/>
        <p:cNvGrpSpPr/>
        <p:nvPr/>
      </p:nvGrpSpPr>
      <p:grpSpPr>
        <a:xfrm>
          <a:off x="0" y="0"/>
          <a:ext cx="0" cy="0"/>
          <a:chOff x="0" y="0"/>
          <a:chExt cx="0" cy="0"/>
        </a:xfrm>
      </p:grpSpPr>
      <p:sp>
        <p:nvSpPr>
          <p:cNvPr id="1049" name="Google Shape;1049;p150"/>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r>
              <a:rPr lang="en-US" sz="1600" b="1">
                <a:solidFill>
                  <a:srgbClr val="CFE2F3"/>
                </a:solidFill>
                <a:latin typeface="Courier"/>
                <a:ea typeface="Courier"/>
                <a:cs typeface="Courier"/>
                <a:sym typeface="Courier"/>
              </a:rPr>
              <a:t>$ packer inspect ./template.json</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Required variables: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username</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Optional variables and their defaults: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aws_access_key = {{env `AWS_ACCESS_KEY_ID`}}</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aws_secret_key = {{env `AWS_SECRET_ACCESS_KEY`}}</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Builders: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 user `username` }}-first-ami (amazon-ebs)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Provisioners:</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&lt;No provisioners&gt;</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Note: If your build names contain user variables or template</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functions such as 'timestamp', these are processed at build time,</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and therefore only show in their raw form here.</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18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50" name="Google Shape;1050;p150"/>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The Packer CLI: </a:t>
            </a:r>
            <a:r>
              <a:rPr lang="en-US" b="1">
                <a:latin typeface="Courier"/>
                <a:ea typeface="Courier"/>
                <a:cs typeface="Courier"/>
                <a:sym typeface="Courier"/>
              </a:rPr>
              <a:t>inspect</a:t>
            </a:r>
            <a:endParaRPr b="1">
              <a:latin typeface="Courier"/>
              <a:ea typeface="Courier"/>
              <a:cs typeface="Courier"/>
              <a:sym typeface="Courier"/>
            </a:endParaRPr>
          </a:p>
        </p:txBody>
      </p:sp>
      <p:sp>
        <p:nvSpPr>
          <p:cNvPr id="1051" name="Google Shape;1051;p150"/>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055" name="Shape 1055"/>
        <p:cNvGrpSpPr/>
        <p:nvPr/>
      </p:nvGrpSpPr>
      <p:grpSpPr>
        <a:xfrm>
          <a:off x="0" y="0"/>
          <a:ext cx="0" cy="0"/>
          <a:chOff x="0" y="0"/>
          <a:chExt cx="0" cy="0"/>
        </a:xfrm>
      </p:grpSpPr>
      <p:sp>
        <p:nvSpPr>
          <p:cNvPr id="1056" name="Google Shape;1056;p151"/>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packer validate ./template.json</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Error initializing core: 1 error occurred:</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 required variable not set: username</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packer validate -var username=force ./template.json</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Template validated successfully</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sz="18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57" name="Google Shape;1057;p151"/>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The Packer CLI: </a:t>
            </a:r>
            <a:r>
              <a:rPr lang="en-US" b="1">
                <a:latin typeface="Courier"/>
                <a:ea typeface="Courier"/>
                <a:cs typeface="Courier"/>
                <a:sym typeface="Courier"/>
              </a:rPr>
              <a:t>validate</a:t>
            </a:r>
            <a:endParaRPr b="1">
              <a:latin typeface="Courier"/>
              <a:ea typeface="Courier"/>
              <a:cs typeface="Courier"/>
              <a:sym typeface="Courier"/>
            </a:endParaRPr>
          </a:p>
        </p:txBody>
      </p:sp>
      <p:sp>
        <p:nvSpPr>
          <p:cNvPr id="1058" name="Google Shape;1058;p151"/>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69" name="Shape 869"/>
        <p:cNvGrpSpPr/>
        <p:nvPr/>
      </p:nvGrpSpPr>
      <p:grpSpPr>
        <a:xfrm>
          <a:off x="0" y="0"/>
          <a:ext cx="0" cy="0"/>
          <a:chOff x="0" y="0"/>
          <a:chExt cx="0" cy="0"/>
        </a:xfrm>
      </p:grpSpPr>
      <p:sp>
        <p:nvSpPr>
          <p:cNvPr id="870" name="Google Shape;870;p125"/>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What is Packer and why use it?</a:t>
            </a:r>
            <a:endParaRPr b="1">
              <a:latin typeface="Helvetica Neue"/>
              <a:ea typeface="Helvetica Neue"/>
              <a:cs typeface="Helvetica Neue"/>
              <a:sym typeface="Helvetica Neue"/>
            </a:endParaRPr>
          </a:p>
        </p:txBody>
      </p:sp>
      <p:sp>
        <p:nvSpPr>
          <p:cNvPr id="871" name="Google Shape;871;p125"/>
          <p:cNvSpPr txBox="1"/>
          <p:nvPr>
            <p:ph type="body" idx="1"/>
          </p:nvPr>
        </p:nvSpPr>
        <p:spPr>
          <a:xfrm>
            <a:off x="835500" y="1332550"/>
            <a:ext cx="10512000" cy="48291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Let’s look even further at some use-cases to get a better idea of why and when you’d use Packer:</a:t>
            </a:r>
            <a:endParaRPr sz="2000">
              <a:solidFill>
                <a:srgbClr val="000000"/>
              </a:solidFill>
            </a:endParaRPr>
          </a:p>
          <a:p>
            <a:pPr marL="457200" marR="0" lvl="0" indent="0" algn="l" rtl="0">
              <a:lnSpc>
                <a:spcPct val="90000"/>
              </a:lnSpc>
              <a:spcBef>
                <a:spcPts val="0"/>
              </a:spcBef>
              <a:spcAft>
                <a:spcPts val="0"/>
              </a:spcAft>
              <a:buNone/>
            </a:pPr>
            <a:endParaRPr sz="200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US" sz="1800">
                <a:solidFill>
                  <a:srgbClr val="000000"/>
                </a:solidFill>
              </a:rPr>
              <a:t>Maximizing infrastructure provisioning efficiency: make use of build time instead of run time by pre-building. Can you think of cases where we would </a:t>
            </a:r>
            <a:r>
              <a:rPr lang="en-US" sz="1800" b="1" i="1">
                <a:solidFill>
                  <a:srgbClr val="000000"/>
                </a:solidFill>
                <a:latin typeface="Helvetica Neue"/>
                <a:ea typeface="Helvetica Neue"/>
                <a:cs typeface="Helvetica Neue"/>
                <a:sym typeface="Helvetica Neue"/>
              </a:rPr>
              <a:t>need</a:t>
            </a:r>
            <a:r>
              <a:rPr lang="en-US" sz="1800">
                <a:solidFill>
                  <a:srgbClr val="000000"/>
                </a:solidFill>
              </a:rPr>
              <a:t> to pre-build images instead of provisioning machines as they come up in production?</a:t>
            </a:r>
            <a:endParaRPr sz="1800">
              <a:solidFill>
                <a:srgbClr val="000000"/>
              </a:solidFill>
            </a:endParaRPr>
          </a:p>
          <a:p>
            <a:pPr marL="914400" marR="0" lvl="0" indent="0" algn="l" rtl="0">
              <a:lnSpc>
                <a:spcPct val="90000"/>
              </a:lnSpc>
              <a:spcBef>
                <a:spcPts val="0"/>
              </a:spcBef>
              <a:spcAft>
                <a:spcPts val="0"/>
              </a:spcAft>
              <a:buNone/>
            </a:pPr>
            <a:endParaRPr sz="180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US" sz="1800">
                <a:solidFill>
                  <a:srgbClr val="000000"/>
                </a:solidFill>
              </a:rPr>
              <a:t>Automated machines in delivery pipelines: being able to build machines in their entirety in isolation makes Packer a great tool for testing and development scenarios</a:t>
            </a:r>
            <a:endParaRPr sz="1800">
              <a:solidFill>
                <a:srgbClr val="000000"/>
              </a:solidFill>
            </a:endParaRPr>
          </a:p>
          <a:p>
            <a:pPr marL="914400" marR="0" lvl="0" indent="0" algn="l" rtl="0">
              <a:lnSpc>
                <a:spcPct val="90000"/>
              </a:lnSpc>
              <a:spcBef>
                <a:spcPts val="0"/>
              </a:spcBef>
              <a:spcAft>
                <a:spcPts val="0"/>
              </a:spcAft>
              <a:buNone/>
            </a:pPr>
            <a:endParaRPr sz="180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US" sz="1800">
                <a:solidFill>
                  <a:srgbClr val="000000"/>
                </a:solidFill>
              </a:rPr>
              <a:t>Identical local and other development machines for testing/dev environment parity with production</a:t>
            </a:r>
            <a:endParaRPr sz="1800">
              <a:solidFill>
                <a:srgbClr val="000000"/>
              </a:solidFill>
            </a:endParaRPr>
          </a:p>
          <a:p>
            <a:pPr marL="914400" marR="0" lvl="0" indent="0" algn="l" rtl="0">
              <a:lnSpc>
                <a:spcPct val="90000"/>
              </a:lnSpc>
              <a:spcBef>
                <a:spcPts val="0"/>
              </a:spcBef>
              <a:spcAft>
                <a:spcPts val="0"/>
              </a:spcAft>
              <a:buNone/>
            </a:pPr>
            <a:endParaRPr sz="1800">
              <a:solidFill>
                <a:srgbClr val="000000"/>
              </a:solidFill>
            </a:endParaRPr>
          </a:p>
          <a:p>
            <a:pPr marL="914400" marR="0" lvl="1" indent="-342900" algn="l" rtl="0">
              <a:lnSpc>
                <a:spcPct val="90000"/>
              </a:lnSpc>
              <a:spcBef>
                <a:spcPts val="0"/>
              </a:spcBef>
              <a:spcAft>
                <a:spcPts val="0"/>
              </a:spcAft>
              <a:buClr>
                <a:srgbClr val="000000"/>
              </a:buClr>
              <a:buSzPts val="1800"/>
              <a:buChar char="○"/>
            </a:pPr>
            <a:r>
              <a:rPr lang="en-US" sz="1800">
                <a:solidFill>
                  <a:srgbClr val="000000"/>
                </a:solidFill>
              </a:rPr>
              <a:t>Distributable machine artifacts for demo and other purposes: because you can easily build a machine image from common source, this allows you to distribute machine image artifacts quite easily for any number of different scenarios, such as providing another team or client with some work-in-progress for updates to your infrastructure.</a:t>
            </a:r>
            <a:endParaRPr sz="18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872" name="Google Shape;872;p125"/>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062" name="Shape 1062"/>
        <p:cNvGrpSpPr/>
        <p:nvPr/>
      </p:nvGrpSpPr>
      <p:grpSpPr>
        <a:xfrm>
          <a:off x="0" y="0"/>
          <a:ext cx="0" cy="0"/>
          <a:chOff x="0" y="0"/>
          <a:chExt cx="0" cy="0"/>
        </a:xfrm>
      </p:grpSpPr>
      <p:sp>
        <p:nvSpPr>
          <p:cNvPr id="1063" name="Google Shape;1063;p152"/>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100" b="1">
                <a:latin typeface="Helvetica Neue"/>
                <a:ea typeface="Helvetica Neue"/>
                <a:cs typeface="Helvetica Neue"/>
                <a:sym typeface="Helvetica Neue"/>
              </a:rPr>
              <a:t>Exercise 13: Messing with Packer</a:t>
            </a:r>
            <a:endParaRPr sz="3100" b="1">
              <a:latin typeface="Helvetica Neue"/>
              <a:ea typeface="Helvetica Neue"/>
              <a:cs typeface="Helvetica Neue"/>
              <a:sym typeface="Helvetica Neue"/>
            </a:endParaRPr>
          </a:p>
        </p:txBody>
      </p:sp>
      <p:sp>
        <p:nvSpPr>
          <p:cNvPr id="1064" name="Google Shape;1064;p152"/>
          <p:cNvSpPr txBox="1"/>
          <p:nvPr>
            <p:ph type="body" idx="1"/>
          </p:nvPr>
        </p:nvSpPr>
        <p:spPr>
          <a:xfrm>
            <a:off x="835500" y="1481700"/>
            <a:ext cx="10512000" cy="4680000"/>
          </a:xfrm>
          <a:prstGeom prst="rect">
            <a:avLst/>
          </a:prstGeom>
          <a:noFill/>
          <a:ln>
            <a:noFill/>
          </a:ln>
        </p:spPr>
        <p:txBody>
          <a:bodyPr spcFirstLastPara="1" wrap="square" lIns="0" tIns="46800" rIns="91425" bIns="45700" anchor="t" anchorCtr="0">
            <a:noAutofit/>
          </a:bodyPr>
          <a:lstStyle/>
          <a:p>
            <a:pPr marL="457200" marR="0" lvl="0" indent="0" algn="l" rtl="0">
              <a:lnSpc>
                <a:spcPct val="90000"/>
              </a:lnSpc>
              <a:spcBef>
                <a:spcPts val="0"/>
              </a:spcBef>
              <a:spcAft>
                <a:spcPts val="0"/>
              </a:spcAft>
              <a:buNone/>
            </a:pPr>
            <a:endParaRPr sz="6000">
              <a:solidFill>
                <a:srgbClr val="000000"/>
              </a:solidFill>
            </a:endParaRPr>
          </a:p>
          <a:p>
            <a:pPr marL="457200" marR="0" lvl="0" indent="0" algn="l" rtl="0">
              <a:lnSpc>
                <a:spcPct val="90000"/>
              </a:lnSpc>
              <a:spcBef>
                <a:spcPts val="0"/>
              </a:spcBef>
              <a:spcAft>
                <a:spcPts val="0"/>
              </a:spcAft>
              <a:buNone/>
            </a:pPr>
            <a:endParaRPr sz="6000">
              <a:solidFill>
                <a:srgbClr val="000000"/>
              </a:solidFill>
            </a:endParaRPr>
          </a:p>
          <a:p>
            <a:pPr marL="0" marR="0" lvl="0" indent="0" algn="ctr" rtl="0">
              <a:lnSpc>
                <a:spcPct val="90000"/>
              </a:lnSpc>
              <a:spcBef>
                <a:spcPts val="0"/>
              </a:spcBef>
              <a:spcAft>
                <a:spcPts val="0"/>
              </a:spcAft>
              <a:buNone/>
            </a:pPr>
            <a:r>
              <a:rPr lang="en-US" sz="6000" u="sng">
                <a:solidFill>
                  <a:schemeClr val="hlink"/>
                </a:solidFill>
                <a:hlinkClick r:id="rId1"/>
              </a:rPr>
              <a:t> Let’s get started!</a:t>
            </a:r>
            <a:endParaRPr sz="6000">
              <a:solidFill>
                <a:srgbClr val="000000"/>
              </a:solidFill>
            </a:endParaRPr>
          </a:p>
          <a:p>
            <a:pPr marL="0" marR="0" lvl="0" indent="0" algn="l" rtl="0">
              <a:lnSpc>
                <a:spcPct val="90000"/>
              </a:lnSpc>
              <a:spcBef>
                <a:spcPts val="0"/>
              </a:spcBef>
              <a:spcAft>
                <a:spcPts val="0"/>
              </a:spcAft>
              <a:buNone/>
            </a:pPr>
            <a:endParaRPr>
              <a:solidFill>
                <a:srgbClr val="000000"/>
              </a:solidFill>
            </a:endParaRPr>
          </a:p>
        </p:txBody>
      </p:sp>
      <p:sp>
        <p:nvSpPr>
          <p:cNvPr id="1065" name="Google Shape;1065;p152"/>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069" name="Shape 1069"/>
        <p:cNvGrpSpPr/>
        <p:nvPr/>
      </p:nvGrpSpPr>
      <p:grpSpPr>
        <a:xfrm>
          <a:off x="0" y="0"/>
          <a:ext cx="0" cy="0"/>
          <a:chOff x="0" y="0"/>
          <a:chExt cx="0" cy="0"/>
        </a:xfrm>
      </p:grpSpPr>
      <p:sp>
        <p:nvSpPr>
          <p:cNvPr id="1070" name="Google Shape;1070;p153"/>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Provisioners</a:t>
            </a:r>
            <a:endParaRPr sz="3000" b="1">
              <a:latin typeface="Helvetica Neue"/>
              <a:ea typeface="Helvetica Neue"/>
              <a:cs typeface="Helvetica Neue"/>
              <a:sym typeface="Helvetica Neue"/>
            </a:endParaRPr>
          </a:p>
        </p:txBody>
      </p:sp>
      <p:sp>
        <p:nvSpPr>
          <p:cNvPr id="1071" name="Google Shape;1071;p153"/>
          <p:cNvSpPr txBox="1"/>
          <p:nvPr>
            <p:ph type="body" idx="1"/>
          </p:nvPr>
        </p:nvSpPr>
        <p:spPr>
          <a:xfrm>
            <a:off x="835500" y="1806675"/>
            <a:ext cx="10512000" cy="4354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a:solidFill>
                  <a:srgbClr val="000000"/>
                </a:solidFill>
              </a:rPr>
              <a:t>Packer provisioners are as diverse and complex as builders. Packer supports provisioners in much the same way that Terraform does. In fact, they use the same code underneath via generic Hashicorp plugin architecture. Some available provisioners include</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Ansible</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Chef</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Shell</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Salt</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Puppet</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Powershell</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a:solidFill>
                  <a:srgbClr val="000000"/>
                </a:solidFill>
              </a:rPr>
              <a:t>...</a:t>
            </a:r>
            <a:endParaRPr sz="22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072" name="Google Shape;1072;p153"/>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076" name="Shape 1076"/>
        <p:cNvGrpSpPr/>
        <p:nvPr/>
      </p:nvGrpSpPr>
      <p:grpSpPr>
        <a:xfrm>
          <a:off x="0" y="0"/>
          <a:ext cx="0" cy="0"/>
          <a:chOff x="0" y="0"/>
          <a:chExt cx="0" cy="0"/>
        </a:xfrm>
      </p:grpSpPr>
      <p:sp>
        <p:nvSpPr>
          <p:cNvPr id="1077" name="Google Shape;1077;p154"/>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Understanding “local” provisioners</a:t>
            </a:r>
            <a:endParaRPr sz="3000" b="1">
              <a:latin typeface="Helvetica Neue"/>
              <a:ea typeface="Helvetica Neue"/>
              <a:cs typeface="Helvetica Neue"/>
              <a:sym typeface="Helvetica Neue"/>
            </a:endParaRPr>
          </a:p>
        </p:txBody>
      </p:sp>
      <p:sp>
        <p:nvSpPr>
          <p:cNvPr id="1078" name="Google Shape;1078;p154"/>
          <p:cNvSpPr txBox="1"/>
          <p:nvPr>
            <p:ph type="body" idx="1"/>
          </p:nvPr>
        </p:nvSpPr>
        <p:spPr>
          <a:xfrm>
            <a:off x="835500" y="1815625"/>
            <a:ext cx="10512000" cy="4345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sz="2200">
                <a:solidFill>
                  <a:srgbClr val="000000"/>
                </a:solidFill>
              </a:rPr>
              <a:t>“local” can be confusing in relation to the few provisioners that refer to this term. In fact, the term “local” means different things for different provisioners, which, is the primary source of the confusion.</a:t>
            </a:r>
            <a:endParaRPr sz="2200">
              <a:solidFill>
                <a:srgbClr val="000000"/>
              </a:solidFill>
            </a:endParaRPr>
          </a:p>
          <a:p>
            <a:pPr marL="0" marR="0" lvl="0" indent="0" algn="l" rtl="0">
              <a:lnSpc>
                <a:spcPct val="90000"/>
              </a:lnSpc>
              <a:spcBef>
                <a:spcPts val="0"/>
              </a:spcBef>
              <a:spcAft>
                <a:spcPts val="0"/>
              </a:spcAft>
              <a:buNone/>
            </a:pP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b="1">
                <a:solidFill>
                  <a:srgbClr val="000000"/>
                </a:solidFill>
                <a:latin typeface="Helvetica Neue"/>
                <a:ea typeface="Helvetica Neue"/>
                <a:cs typeface="Helvetica Neue"/>
                <a:sym typeface="Helvetica Neue"/>
              </a:rPr>
              <a:t>Ansible Local</a:t>
            </a:r>
            <a:r>
              <a:rPr lang="en-US" sz="2200">
                <a:solidFill>
                  <a:srgbClr val="000000"/>
                </a:solidFill>
              </a:rPr>
              <a:t>: Ansible will be executed on the builder machine, remote to the Packer CLI, local to the builder machine.</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b="1">
                <a:solidFill>
                  <a:srgbClr val="000000"/>
                </a:solidFill>
                <a:latin typeface="Helvetica Neue"/>
                <a:ea typeface="Helvetica Neue"/>
                <a:cs typeface="Helvetica Neue"/>
                <a:sym typeface="Helvetica Neue"/>
              </a:rPr>
              <a:t>Ansible (Remote)</a:t>
            </a:r>
            <a:r>
              <a:rPr lang="en-US" sz="2200">
                <a:solidFill>
                  <a:srgbClr val="000000"/>
                </a:solidFill>
              </a:rPr>
              <a:t>: Ansible will be executed on the machine running the Packer CLI, remote to the builder machine.</a:t>
            </a:r>
            <a:endParaRPr sz="2200">
              <a:solidFill>
                <a:srgbClr val="000000"/>
              </a:solidFill>
            </a:endParaRPr>
          </a:p>
          <a:p>
            <a:pPr marL="457200" marR="0" lvl="0" indent="-368300" algn="l" rtl="0">
              <a:lnSpc>
                <a:spcPct val="90000"/>
              </a:lnSpc>
              <a:spcBef>
                <a:spcPts val="0"/>
              </a:spcBef>
              <a:spcAft>
                <a:spcPts val="0"/>
              </a:spcAft>
              <a:buClr>
                <a:srgbClr val="000000"/>
              </a:buClr>
              <a:buSzPts val="2200"/>
              <a:buChar char="●"/>
            </a:pPr>
            <a:r>
              <a:rPr lang="en-US" sz="2200" b="1">
                <a:solidFill>
                  <a:srgbClr val="000000"/>
                </a:solidFill>
                <a:latin typeface="Helvetica Neue"/>
                <a:ea typeface="Helvetica Neue"/>
                <a:cs typeface="Helvetica Neue"/>
                <a:sym typeface="Helvetica Neue"/>
              </a:rPr>
              <a:t>Shell (Local)</a:t>
            </a:r>
            <a:r>
              <a:rPr lang="en-US" sz="2200">
                <a:solidFill>
                  <a:srgbClr val="000000"/>
                </a:solidFill>
              </a:rPr>
              <a:t>: The shell script is execute on the machine running the Packer CLI, remote to the builder machine, local to Packer.</a:t>
            </a:r>
            <a:endParaRPr sz="2200">
              <a:solidFill>
                <a:srgbClr val="000000"/>
              </a:solidFill>
            </a:endParaRPr>
          </a:p>
          <a:p>
            <a:pPr marL="0" marR="0" lvl="0" indent="0" algn="l" rtl="0">
              <a:lnSpc>
                <a:spcPct val="90000"/>
              </a:lnSpc>
              <a:spcBef>
                <a:spcPts val="0"/>
              </a:spcBef>
              <a:spcAft>
                <a:spcPts val="0"/>
              </a:spcAft>
              <a:buNone/>
            </a:pPr>
            <a:endParaRPr sz="2200">
              <a:solidFill>
                <a:srgbClr val="000000"/>
              </a:solidFill>
            </a:endParaRPr>
          </a:p>
          <a:p>
            <a:pPr marL="0" marR="0" lvl="0" indent="0" algn="l" rtl="0">
              <a:lnSpc>
                <a:spcPct val="90000"/>
              </a:lnSpc>
              <a:spcBef>
                <a:spcPts val="0"/>
              </a:spcBef>
              <a:spcAft>
                <a:spcPts val="0"/>
              </a:spcAft>
              <a:buNone/>
            </a:pPr>
            <a:r>
              <a:rPr lang="en-US" sz="2200">
                <a:solidFill>
                  <a:srgbClr val="000000"/>
                </a:solidFill>
              </a:rPr>
              <a:t>reference: </a:t>
            </a:r>
            <a:r>
              <a:rPr lang="en-US" sz="2200" u="sng">
                <a:solidFill>
                  <a:schemeClr val="hlink"/>
                </a:solidFill>
                <a:hlinkClick r:id="rId1"/>
              </a:rPr>
              <a:t>https://packer.io/docs/provisioners/index.html</a:t>
            </a:r>
            <a:r>
              <a:rPr lang="en-US" sz="2200">
                <a:solidFill>
                  <a:srgbClr val="000000"/>
                </a:solidFill>
              </a:rPr>
              <a:t> </a:t>
            </a:r>
            <a:endParaRPr sz="2200">
              <a:solidFill>
                <a:srgbClr val="000000"/>
              </a:solidFill>
            </a:endParaRPr>
          </a:p>
          <a:p>
            <a:pPr marL="457200" lvl="0" indent="0" algn="l" rtl="0">
              <a:lnSpc>
                <a:spcPct val="115000"/>
              </a:lnSpc>
              <a:spcBef>
                <a:spcPts val="0"/>
              </a:spcBef>
              <a:spcAft>
                <a:spcPts val="0"/>
              </a:spcAft>
              <a:buNone/>
            </a:pPr>
            <a:endParaRPr sz="2200" i="1">
              <a:solidFill>
                <a:srgbClr val="999999"/>
              </a:solidFill>
            </a:endParaRPr>
          </a:p>
        </p:txBody>
      </p:sp>
      <p:sp>
        <p:nvSpPr>
          <p:cNvPr id="1079" name="Google Shape;1079;p154"/>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083" name="Shape 1083"/>
        <p:cNvGrpSpPr/>
        <p:nvPr/>
      </p:nvGrpSpPr>
      <p:grpSpPr>
        <a:xfrm>
          <a:off x="0" y="0"/>
          <a:ext cx="0" cy="0"/>
          <a:chOff x="0" y="0"/>
          <a:chExt cx="0" cy="0"/>
        </a:xfrm>
      </p:grpSpPr>
      <p:sp>
        <p:nvSpPr>
          <p:cNvPr id="1084" name="Google Shape;1084;p155"/>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"_comment"</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"will create an EC2 instance and will run `echo ‘building...'` in it"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"builders"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"amazon-ebs"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"access_key"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"secret_key"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"region"</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"us-east-1"</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"source_ami"</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"ami-fce3c696"</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"instance_type"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"t2.micro"</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"ssh_username"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"ubuntu"</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"ami_name"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"packer {{timestamp}}"</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"provisioners"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"shell"</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"inline"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"echo ‘building</a:t>
            </a:r>
            <a:r>
              <a:rPr lang="en-US" sz="1600" b="1">
                <a:solidFill>
                  <a:srgbClr val="6AA84F"/>
                </a:solidFill>
                <a:latin typeface="Courier"/>
                <a:ea typeface="Courier"/>
                <a:cs typeface="Courier"/>
                <a:sym typeface="Courier"/>
              </a:rPr>
              <a:t>...'</a:t>
            </a:r>
            <a:r>
              <a:rPr lang="en-US" sz="1600" b="1">
                <a:solidFill>
                  <a:srgbClr val="6AA84F"/>
                </a:solidFill>
                <a:latin typeface="Courier"/>
                <a:ea typeface="Courier"/>
                <a:cs typeface="Courier"/>
                <a:sym typeface="Courier"/>
              </a:rPr>
              <a:t>"]</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85" name="Google Shape;1085;p155"/>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A simple (shell) provisioner</a:t>
            </a:r>
            <a:endParaRPr b="1">
              <a:latin typeface="Helvetica Neue"/>
              <a:ea typeface="Helvetica Neue"/>
              <a:cs typeface="Helvetica Neue"/>
              <a:sym typeface="Helvetica Neue"/>
            </a:endParaRPr>
          </a:p>
        </p:txBody>
      </p:sp>
      <p:sp>
        <p:nvSpPr>
          <p:cNvPr id="1086" name="Google Shape;1086;p155"/>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090" name="Shape 1090"/>
        <p:cNvGrpSpPr/>
        <p:nvPr/>
      </p:nvGrpSpPr>
      <p:grpSpPr>
        <a:xfrm>
          <a:off x="0" y="0"/>
          <a:ext cx="0" cy="0"/>
          <a:chOff x="0" y="0"/>
          <a:chExt cx="0" cy="0"/>
        </a:xfrm>
      </p:grpSpPr>
      <p:sp>
        <p:nvSpPr>
          <p:cNvPr id="1091" name="Google Shape;1091;p156"/>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"_comment"</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"will create an EC2 instance and will run `echo ‘building...'` in it"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"builders"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"amazon-ebs"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"access_key"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"secret_key"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"region"</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"us-east-1"</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"source_ami"</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"ami-fce3c696"</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"instance_type"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"t2.micro"</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"ssh_username"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"ubuntu"</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"ami_name"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"packer {{timestamp}}"</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"provisioners"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"shell"</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"script"</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"./script.sh"</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092" name="Google Shape;1092;p156"/>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Another shell provisioner, but using a script file</a:t>
            </a:r>
            <a:endParaRPr sz="3000" b="1">
              <a:latin typeface="Helvetica Neue"/>
              <a:ea typeface="Helvetica Neue"/>
              <a:cs typeface="Helvetica Neue"/>
              <a:sym typeface="Helvetica Neue"/>
            </a:endParaRPr>
          </a:p>
        </p:txBody>
      </p:sp>
      <p:sp>
        <p:nvSpPr>
          <p:cNvPr id="1093" name="Google Shape;1093;p156"/>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097" name="Shape 1097"/>
        <p:cNvGrpSpPr/>
        <p:nvPr/>
      </p:nvGrpSpPr>
      <p:grpSpPr>
        <a:xfrm>
          <a:off x="0" y="0"/>
          <a:ext cx="0" cy="0"/>
          <a:chOff x="0" y="0"/>
          <a:chExt cx="0" cy="0"/>
        </a:xfrm>
      </p:grpSpPr>
      <p:sp>
        <p:nvSpPr>
          <p:cNvPr id="1098" name="Google Shape;1098;p157"/>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Common provisioner capabilities &amp; options</a:t>
            </a:r>
            <a:endParaRPr sz="3000" b="1">
              <a:latin typeface="Helvetica Neue"/>
              <a:ea typeface="Helvetica Neue"/>
              <a:cs typeface="Helvetica Neue"/>
              <a:sym typeface="Helvetica Neue"/>
            </a:endParaRPr>
          </a:p>
        </p:txBody>
      </p:sp>
      <p:sp>
        <p:nvSpPr>
          <p:cNvPr id="1099" name="Google Shape;1099;p157"/>
          <p:cNvSpPr txBox="1"/>
          <p:nvPr>
            <p:ph type="body" idx="1"/>
          </p:nvPr>
        </p:nvSpPr>
        <p:spPr>
          <a:xfrm>
            <a:off x="835500" y="1580225"/>
            <a:ext cx="10512000" cy="4581300"/>
          </a:xfrm>
          <a:prstGeom prst="rect">
            <a:avLst/>
          </a:prstGeom>
          <a:noFill/>
          <a:ln>
            <a:noFill/>
          </a:ln>
        </p:spPr>
        <p:txBody>
          <a:bodyPr spcFirstLastPara="1" wrap="square" lIns="0" tIns="46800" rIns="91425" bIns="45700" anchor="t" anchorCtr="0">
            <a:noAutofit/>
          </a:bodyPr>
          <a:lstStyle/>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Run only for particular builds</a:t>
            </a:r>
            <a:r>
              <a:rPr lang="en-US" sz="2300">
                <a:solidFill>
                  <a:srgbClr val="000000"/>
                </a:solidFill>
              </a:rPr>
              <a:t>: sometimes a particular provisioner is only applicable for one or a few of your builds in a template</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Error handling</a:t>
            </a:r>
            <a:r>
              <a:rPr lang="en-US" sz="2300">
                <a:solidFill>
                  <a:srgbClr val="000000"/>
                </a:solidFill>
              </a:rPr>
              <a:t>: you can perform cleanup/finishing tasks if provisioners fail</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Build-specific overrides</a:t>
            </a:r>
            <a:r>
              <a:rPr lang="en-US" sz="2300">
                <a:solidFill>
                  <a:srgbClr val="000000"/>
                </a:solidFill>
              </a:rPr>
              <a:t>: pass in variables, or define the provisioner slightly differently depending on the build executing it</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Waiting between provisioners</a:t>
            </a:r>
            <a:r>
              <a:rPr lang="en-US" sz="2300">
                <a:solidFill>
                  <a:srgbClr val="000000"/>
                </a:solidFill>
              </a:rPr>
              <a:t>: all provisioning steps all you to pause for a bit before running that step</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Char char="●"/>
            </a:pPr>
            <a:r>
              <a:rPr lang="en-US" sz="2300" b="1">
                <a:solidFill>
                  <a:srgbClr val="000000"/>
                </a:solidFill>
                <a:latin typeface="Helvetica Neue"/>
                <a:ea typeface="Helvetica Neue"/>
                <a:cs typeface="Helvetica Neue"/>
                <a:sym typeface="Helvetica Neue"/>
              </a:rPr>
              <a:t>Setting a timeout</a:t>
            </a:r>
            <a:r>
              <a:rPr lang="en-US" sz="2300">
                <a:solidFill>
                  <a:srgbClr val="000000"/>
                </a:solidFill>
              </a:rPr>
              <a:t>: in the case of knowing that your provisioning step should complete in some reasonable amount of time, you can define a timeout for that step</a:t>
            </a:r>
            <a:endParaRPr sz="23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100" name="Google Shape;1100;p157"/>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104" name="Shape 1104"/>
        <p:cNvGrpSpPr/>
        <p:nvPr/>
      </p:nvGrpSpPr>
      <p:grpSpPr>
        <a:xfrm>
          <a:off x="0" y="0"/>
          <a:ext cx="0" cy="0"/>
          <a:chOff x="0" y="0"/>
          <a:chExt cx="0" cy="0"/>
        </a:xfrm>
      </p:grpSpPr>
      <p:sp>
        <p:nvSpPr>
          <p:cNvPr id="1105" name="Google Shape;1105;p158"/>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"provisioners"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"script"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"./virtualbox-iso-provisioner.sh"</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6AA84F"/>
                </a:solidFill>
                <a:latin typeface="Courier"/>
                <a:ea typeface="Courier"/>
                <a:cs typeface="Courier"/>
                <a:sym typeface="Courier"/>
              </a:rPr>
              <a:t>      </a:t>
            </a:r>
            <a:r>
              <a:rPr lang="en-US" b="1">
                <a:solidFill>
                  <a:srgbClr val="FB8C00"/>
                </a:solidFill>
                <a:latin typeface="Courier"/>
                <a:ea typeface="Courier"/>
                <a:cs typeface="Courier"/>
                <a:sym typeface="Courier"/>
              </a:rPr>
              <a:t>"only": </a:t>
            </a:r>
            <a:r>
              <a:rPr lang="en-US" b="1">
                <a:solidFill>
                  <a:srgbClr val="CFE2F3"/>
                </a:solidFill>
                <a:latin typeface="Courier"/>
                <a:ea typeface="Courier"/>
                <a:cs typeface="Courier"/>
                <a:sym typeface="Courier"/>
              </a:rPr>
              <a:t>[</a:t>
            </a:r>
            <a:r>
              <a:rPr lang="en-US" b="1">
                <a:solidFill>
                  <a:srgbClr val="6AA84F"/>
                </a:solidFill>
                <a:latin typeface="Courier"/>
                <a:ea typeface="Courier"/>
                <a:cs typeface="Courier"/>
                <a:sym typeface="Courier"/>
              </a:rPr>
              <a:t>"virtualbox-iso"</a:t>
            </a:r>
            <a:r>
              <a:rPr lang="en-US" b="1">
                <a:solidFill>
                  <a:srgbClr val="CFE2F3"/>
                </a:solidFill>
                <a:latin typeface="Courier"/>
                <a:ea typeface="Courier"/>
                <a:cs typeface="Courier"/>
                <a:sym typeface="Courier"/>
              </a:rPr>
              <a:t>]</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06" name="Google Shape;1106;p158"/>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Run on Specific Builds</a:t>
            </a:r>
            <a:endParaRPr sz="3000" b="1">
              <a:latin typeface="Helvetica Neue"/>
              <a:ea typeface="Helvetica Neue"/>
              <a:cs typeface="Helvetica Neue"/>
              <a:sym typeface="Helvetica Neue"/>
            </a:endParaRPr>
          </a:p>
        </p:txBody>
      </p:sp>
      <p:sp>
        <p:nvSpPr>
          <p:cNvPr id="1107" name="Google Shape;1107;p158"/>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111" name="Shape 1111"/>
        <p:cNvGrpSpPr/>
        <p:nvPr/>
      </p:nvGrpSpPr>
      <p:grpSpPr>
        <a:xfrm>
          <a:off x="0" y="0"/>
          <a:ext cx="0" cy="0"/>
          <a:chOff x="0" y="0"/>
          <a:chExt cx="0" cy="0"/>
        </a:xfrm>
      </p:grpSpPr>
      <p:sp>
        <p:nvSpPr>
          <p:cNvPr id="1112" name="Google Shape;1112;p159"/>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"provisioners"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"script"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"./provisioner.sh"</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"error-cleanup-provisioner"</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"shell-local"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"inline": </a:t>
            </a:r>
            <a:r>
              <a:rPr lang="en-US" b="1">
                <a:solidFill>
                  <a:srgbClr val="CFE2F3"/>
                </a:solidFill>
                <a:latin typeface="Courier"/>
                <a:ea typeface="Courier"/>
                <a:cs typeface="Courier"/>
                <a:sym typeface="Courier"/>
              </a:rPr>
              <a:t>[</a:t>
            </a:r>
            <a:r>
              <a:rPr lang="en-US" b="1">
                <a:solidFill>
                  <a:srgbClr val="6AA84F"/>
                </a:solidFill>
                <a:latin typeface="Courier"/>
                <a:ea typeface="Courier"/>
                <a:cs typeface="Courier"/>
                <a:sym typeface="Courier"/>
              </a:rPr>
              <a:t>"touch errored"</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13" name="Google Shape;1113;p159"/>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Error Handling</a:t>
            </a:r>
            <a:endParaRPr sz="3000" b="1">
              <a:latin typeface="Helvetica Neue"/>
              <a:ea typeface="Helvetica Neue"/>
              <a:cs typeface="Helvetica Neue"/>
              <a:sym typeface="Helvetica Neue"/>
            </a:endParaRPr>
          </a:p>
        </p:txBody>
      </p:sp>
      <p:sp>
        <p:nvSpPr>
          <p:cNvPr id="1114" name="Google Shape;1114;p159"/>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118" name="Shape 1118"/>
        <p:cNvGrpSpPr/>
        <p:nvPr/>
      </p:nvGrpSpPr>
      <p:grpSpPr>
        <a:xfrm>
          <a:off x="0" y="0"/>
          <a:ext cx="0" cy="0"/>
          <a:chOff x="0" y="0"/>
          <a:chExt cx="0" cy="0"/>
        </a:xfrm>
      </p:grpSpPr>
      <p:sp>
        <p:nvSpPr>
          <p:cNvPr id="1119" name="Google Shape;1119;p160"/>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"provisioners"</a:t>
            </a: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"type"</a:t>
            </a:r>
            <a:r>
              <a:rPr lang="en-US" sz="2000" b="1">
                <a:solidFill>
                  <a:srgbClr val="CFE2F3"/>
                </a:solidFill>
                <a:latin typeface="Courier"/>
                <a:ea typeface="Courier"/>
                <a:cs typeface="Courier"/>
                <a:sym typeface="Courier"/>
              </a:rPr>
              <a:t>: </a:t>
            </a:r>
            <a:r>
              <a:rPr lang="en-US" sz="2000" b="1">
                <a:solidFill>
                  <a:srgbClr val="6AA84F"/>
                </a:solidFill>
                <a:latin typeface="Courier"/>
                <a:ea typeface="Courier"/>
                <a:cs typeface="Courier"/>
                <a:sym typeface="Courier"/>
              </a:rPr>
              <a:t>"shell"</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"script"</a:t>
            </a:r>
            <a:r>
              <a:rPr lang="en-US" sz="2000" b="1">
                <a:solidFill>
                  <a:srgbClr val="CFE2F3"/>
                </a:solidFill>
                <a:latin typeface="Courier"/>
                <a:ea typeface="Courier"/>
                <a:cs typeface="Courier"/>
                <a:sym typeface="Courier"/>
              </a:rPr>
              <a:t>: </a:t>
            </a:r>
            <a:r>
              <a:rPr lang="en-US" sz="2000" b="1">
                <a:solidFill>
                  <a:srgbClr val="6AA84F"/>
                </a:solidFill>
                <a:latin typeface="Courier"/>
                <a:ea typeface="Courier"/>
                <a:cs typeface="Courier"/>
                <a:sym typeface="Courier"/>
              </a:rPr>
              <a:t>"./provisioner.sh"</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6AA84F"/>
                </a:solidFill>
                <a:latin typeface="Courier"/>
                <a:ea typeface="Courier"/>
                <a:cs typeface="Courier"/>
                <a:sym typeface="Courier"/>
              </a:rPr>
              <a:t>      </a:t>
            </a:r>
            <a:r>
              <a:rPr lang="en-US" sz="2000" b="1">
                <a:solidFill>
                  <a:srgbClr val="FB8C00"/>
                </a:solidFill>
                <a:latin typeface="Courier"/>
                <a:ea typeface="Courier"/>
                <a:cs typeface="Courier"/>
                <a:sym typeface="Courier"/>
              </a:rPr>
              <a:t>"override"</a:t>
            </a:r>
            <a:r>
              <a:rPr lang="en-US" sz="2000" b="1">
                <a:solidFill>
                  <a:srgbClr val="CFE2F3"/>
                </a:solidFill>
                <a:latin typeface="Courier"/>
                <a:ea typeface="Courier"/>
                <a:cs typeface="Courier"/>
                <a:sym typeface="Courier"/>
              </a:rPr>
              <a:t>:</a:t>
            </a:r>
            <a:r>
              <a:rPr lang="en-US" sz="2000" b="1">
                <a:solidFill>
                  <a:srgbClr val="FB8C00"/>
                </a:solidFill>
                <a:latin typeface="Courier"/>
                <a:ea typeface="Courier"/>
                <a:cs typeface="Courier"/>
                <a:sym typeface="Courier"/>
              </a:rPr>
              <a:t> </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"vmware-iso"</a:t>
            </a:r>
            <a:r>
              <a:rPr lang="en-US" sz="2000" b="1">
                <a:solidFill>
                  <a:srgbClr val="CFE2F3"/>
                </a:solidFill>
                <a:latin typeface="Courier"/>
                <a:ea typeface="Courier"/>
                <a:cs typeface="Courier"/>
                <a:sym typeface="Courier"/>
              </a:rPr>
              <a:t>:</a:t>
            </a:r>
            <a:r>
              <a:rPr lang="en-US" sz="2000" b="1">
                <a:solidFill>
                  <a:srgbClr val="FB8C00"/>
                </a:solidFill>
                <a:latin typeface="Courier"/>
                <a:ea typeface="Courier"/>
                <a:cs typeface="Courier"/>
                <a:sym typeface="Courier"/>
              </a:rPr>
              <a:t> </a:t>
            </a: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r>
              <a:rPr lang="en-US" sz="2000" b="1">
                <a:solidFill>
                  <a:srgbClr val="FB8C00"/>
                </a:solidFill>
                <a:latin typeface="Courier"/>
                <a:ea typeface="Courier"/>
                <a:cs typeface="Courier"/>
                <a:sym typeface="Courier"/>
              </a:rPr>
              <a:t>"execute_command"</a:t>
            </a:r>
            <a:r>
              <a:rPr lang="en-US" sz="2000" b="1">
                <a:solidFill>
                  <a:srgbClr val="CFE2F3"/>
                </a:solidFill>
                <a:latin typeface="Courier"/>
                <a:ea typeface="Courier"/>
                <a:cs typeface="Courier"/>
                <a:sym typeface="Courier"/>
              </a:rPr>
              <a:t>: </a:t>
            </a:r>
            <a:r>
              <a:rPr lang="en-US" sz="2000" b="1">
                <a:solidFill>
                  <a:srgbClr val="6AA84F"/>
                </a:solidFill>
                <a:latin typeface="Courier"/>
                <a:ea typeface="Courier"/>
                <a:cs typeface="Courier"/>
                <a:sym typeface="Courier"/>
              </a:rPr>
              <a:t>"echo ‘password’ | sudo -S bash {{.Path}}"</a:t>
            </a:r>
            <a:endParaRPr sz="2000" b="1">
              <a:solidFill>
                <a:srgbClr val="FB8C00"/>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6AA84F"/>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  ]</a:t>
            </a:r>
            <a:endParaRPr sz="2000" b="1">
              <a:solidFill>
                <a:srgbClr val="CFE2F3"/>
              </a:solidFill>
              <a:latin typeface="Courier"/>
              <a:ea typeface="Courier"/>
              <a:cs typeface="Courier"/>
              <a:sym typeface="Courier"/>
            </a:endParaRPr>
          </a:p>
          <a:p>
            <a:pPr marL="0" lvl="0" indent="0" algn="l" rtl="0">
              <a:spcBef>
                <a:spcPts val="0"/>
              </a:spcBef>
              <a:spcAft>
                <a:spcPts val="0"/>
              </a:spcAft>
              <a:buNone/>
            </a:pPr>
            <a:r>
              <a:rPr lang="en-US" sz="2000" b="1">
                <a:solidFill>
                  <a:srgbClr val="CFE2F3"/>
                </a:solidFill>
                <a:latin typeface="Courier"/>
                <a:ea typeface="Courier"/>
                <a:cs typeface="Courier"/>
                <a:sym typeface="Courier"/>
              </a:rPr>
              <a:t>}</a:t>
            </a:r>
            <a:endParaRPr sz="20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20" name="Google Shape;1120;p160"/>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Build-specific Overrides</a:t>
            </a:r>
            <a:endParaRPr sz="3000" b="1">
              <a:latin typeface="Helvetica Neue"/>
              <a:ea typeface="Helvetica Neue"/>
              <a:cs typeface="Helvetica Neue"/>
              <a:sym typeface="Helvetica Neue"/>
            </a:endParaRPr>
          </a:p>
        </p:txBody>
      </p:sp>
      <p:sp>
        <p:nvSpPr>
          <p:cNvPr id="1121" name="Google Shape;1121;p160"/>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125" name="Shape 1125"/>
        <p:cNvGrpSpPr/>
        <p:nvPr/>
      </p:nvGrpSpPr>
      <p:grpSpPr>
        <a:xfrm>
          <a:off x="0" y="0"/>
          <a:ext cx="0" cy="0"/>
          <a:chOff x="0" y="0"/>
          <a:chExt cx="0" cy="0"/>
        </a:xfrm>
      </p:grpSpPr>
      <p:sp>
        <p:nvSpPr>
          <p:cNvPr id="1126" name="Google Shape;1126;p161"/>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"provisioners"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"script"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"./provisioner.sh"</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6AA84F"/>
                </a:solidFill>
                <a:latin typeface="Courier"/>
                <a:ea typeface="Courier"/>
                <a:cs typeface="Courier"/>
                <a:sym typeface="Courier"/>
              </a:rPr>
              <a:t>      </a:t>
            </a:r>
            <a:r>
              <a:rPr lang="en-US" b="1">
                <a:solidFill>
                  <a:srgbClr val="FB8C00"/>
                </a:solidFill>
                <a:latin typeface="Courier"/>
                <a:ea typeface="Courier"/>
                <a:cs typeface="Courier"/>
                <a:sym typeface="Courier"/>
              </a:rPr>
              <a:t>"pause_before": </a:t>
            </a:r>
            <a:r>
              <a:rPr lang="en-US" b="1">
                <a:solidFill>
                  <a:srgbClr val="6AA84F"/>
                </a:solidFill>
                <a:latin typeface="Courier"/>
                <a:ea typeface="Courier"/>
                <a:cs typeface="Courier"/>
                <a:sym typeface="Courier"/>
              </a:rPr>
              <a:t>"10s"</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27" name="Google Shape;1127;p161"/>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Pause Before Running</a:t>
            </a:r>
            <a:endParaRPr sz="3000" b="1">
              <a:latin typeface="Helvetica Neue"/>
              <a:ea typeface="Helvetica Neue"/>
              <a:cs typeface="Helvetica Neue"/>
              <a:sym typeface="Helvetica Neue"/>
            </a:endParaRPr>
          </a:p>
        </p:txBody>
      </p:sp>
      <p:sp>
        <p:nvSpPr>
          <p:cNvPr id="1128" name="Google Shape;1128;p161"/>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76" name="Shape 876"/>
        <p:cNvGrpSpPr/>
        <p:nvPr/>
      </p:nvGrpSpPr>
      <p:grpSpPr>
        <a:xfrm>
          <a:off x="0" y="0"/>
          <a:ext cx="0" cy="0"/>
          <a:chOff x="0" y="0"/>
          <a:chExt cx="0" cy="0"/>
        </a:xfrm>
      </p:grpSpPr>
      <p:sp>
        <p:nvSpPr>
          <p:cNvPr id="877" name="Google Shape;877;p126"/>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Packer Terminology</a:t>
            </a:r>
            <a:endParaRPr b="1">
              <a:latin typeface="Helvetica Neue"/>
              <a:ea typeface="Helvetica Neue"/>
              <a:cs typeface="Helvetica Neue"/>
              <a:sym typeface="Helvetica Neue"/>
            </a:endParaRPr>
          </a:p>
        </p:txBody>
      </p:sp>
      <p:sp>
        <p:nvSpPr>
          <p:cNvPr id="878" name="Google Shape;878;p126"/>
          <p:cNvSpPr txBox="1"/>
          <p:nvPr>
            <p:ph type="body" idx="1"/>
          </p:nvPr>
        </p:nvSpPr>
        <p:spPr>
          <a:xfrm>
            <a:off x="835500" y="1110075"/>
            <a:ext cx="10512000" cy="50517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Artifacts</a:t>
            </a:r>
            <a:r>
              <a:rPr lang="en-US" sz="1900">
                <a:solidFill>
                  <a:srgbClr val="000000"/>
                </a:solidFill>
              </a:rPr>
              <a:t>: Packer builds one or more machine images, so the artifacts produced are the machine images and/or IDs/pointers to these images. Artifacts may include other things as well like checksum files.</a:t>
            </a:r>
            <a:endParaRPr sz="1900">
              <a:solidFill>
                <a:srgbClr val="000000"/>
              </a:solidFill>
            </a:endParaRPr>
          </a:p>
          <a:p>
            <a:pPr marL="457200" marR="0" lvl="0" indent="-349250" algn="l" rtl="0">
              <a:lnSpc>
                <a:spcPct val="90000"/>
              </a:lnSpc>
              <a:spcBef>
                <a:spcPts val="0"/>
              </a:spcBef>
              <a:spcAft>
                <a:spcPts val="0"/>
              </a:spcAft>
              <a:buClr>
                <a:srgbClr val="000000"/>
              </a:buClr>
              <a:buSzPts val="1900"/>
              <a:buFont typeface="Helvetica Neue"/>
              <a:buChar char="●"/>
            </a:pPr>
            <a:r>
              <a:rPr lang="en-US" sz="1900" b="1">
                <a:solidFill>
                  <a:srgbClr val="000000"/>
                </a:solidFill>
                <a:latin typeface="Helvetica Neue"/>
                <a:ea typeface="Helvetica Neue"/>
                <a:cs typeface="Helvetica Neue"/>
                <a:sym typeface="Helvetica Neue"/>
              </a:rPr>
              <a:t>Builds</a:t>
            </a:r>
            <a:r>
              <a:rPr lang="en-US" sz="1900">
                <a:solidFill>
                  <a:srgbClr val="000000"/>
                </a:solidFill>
              </a:rPr>
              <a:t>: a build produces a single artifact. Packer is capable of running multiple builds at a time to produce multiple artifacts.</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Builders</a:t>
            </a:r>
            <a:r>
              <a:rPr lang="en-US" sz="1900">
                <a:solidFill>
                  <a:srgbClr val="000000"/>
                </a:solidFill>
              </a:rPr>
              <a:t>: a builder runs a build to produce an artifact for a single platform type. E.g., we define a builder to produce a Debian-based AWS AMI.</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Commands</a:t>
            </a:r>
            <a:r>
              <a:rPr lang="en-US" sz="1900">
                <a:solidFill>
                  <a:srgbClr val="000000"/>
                </a:solidFill>
              </a:rPr>
              <a:t>: Packer, like Terraform, is executed via a CLI. When we refer to commands throughout looking at Packer, it will be in relation to the Packer CLI.</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Post-processors</a:t>
            </a:r>
            <a:r>
              <a:rPr lang="en-US" sz="1900">
                <a:solidFill>
                  <a:srgbClr val="000000"/>
                </a:solidFill>
              </a:rPr>
              <a:t>: components that are capable of taking the output of a builder, or another post-processor, and do something with that output to create the final artifact. E.g. compressing a raw disk image that was built by a Packer builder. Post-processors can create additional or alternative artifacts.</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Provisioners</a:t>
            </a:r>
            <a:r>
              <a:rPr lang="en-US" sz="1900">
                <a:solidFill>
                  <a:srgbClr val="000000"/>
                </a:solidFill>
              </a:rPr>
              <a:t>: </a:t>
            </a:r>
            <a:r>
              <a:rPr lang="en-US" sz="1900" i="1">
                <a:solidFill>
                  <a:srgbClr val="000000"/>
                </a:solidFill>
              </a:rPr>
              <a:t>very</a:t>
            </a:r>
            <a:r>
              <a:rPr lang="en-US" sz="1900">
                <a:solidFill>
                  <a:srgbClr val="000000"/>
                </a:solidFill>
              </a:rPr>
              <a:t> similar to provisioners in Terraform, a Packer provisioner is able to run provisioning scripts/tasks against a running machine before turning it into a static image or artifact.</a:t>
            </a:r>
            <a:endParaRPr sz="1900">
              <a:solidFill>
                <a:srgbClr val="000000"/>
              </a:solidFill>
            </a:endParaRPr>
          </a:p>
          <a:p>
            <a:pPr marL="457200" marR="0" lvl="0" indent="-349250" algn="l" rtl="0">
              <a:lnSpc>
                <a:spcPct val="90000"/>
              </a:lnSpc>
              <a:spcBef>
                <a:spcPts val="0"/>
              </a:spcBef>
              <a:spcAft>
                <a:spcPts val="0"/>
              </a:spcAft>
              <a:buClr>
                <a:srgbClr val="000000"/>
              </a:buClr>
              <a:buSzPts val="1900"/>
              <a:buChar char="●"/>
            </a:pPr>
            <a:r>
              <a:rPr lang="en-US" sz="1900" b="1">
                <a:solidFill>
                  <a:srgbClr val="000000"/>
                </a:solidFill>
                <a:latin typeface="Helvetica Neue"/>
                <a:ea typeface="Helvetica Neue"/>
                <a:cs typeface="Helvetica Neue"/>
                <a:sym typeface="Helvetica Neue"/>
              </a:rPr>
              <a:t>Templates</a:t>
            </a:r>
            <a:r>
              <a:rPr lang="en-US" sz="1900">
                <a:solidFill>
                  <a:srgbClr val="000000"/>
                </a:solidFill>
              </a:rPr>
              <a:t>: JSON that includes specific instruction to be processed by the Packer CLI to create one or more artifacts.</a:t>
            </a:r>
            <a:endParaRPr sz="19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879" name="Google Shape;879;p126"/>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132" name="Shape 1132"/>
        <p:cNvGrpSpPr/>
        <p:nvPr/>
      </p:nvGrpSpPr>
      <p:grpSpPr>
        <a:xfrm>
          <a:off x="0" y="0"/>
          <a:ext cx="0" cy="0"/>
          <a:chOff x="0" y="0"/>
          <a:chExt cx="0" cy="0"/>
        </a:xfrm>
      </p:grpSpPr>
      <p:sp>
        <p:nvSpPr>
          <p:cNvPr id="1133" name="Google Shape;1133;p162"/>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"provisioners"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"shell"</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"script"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"./provisioner.sh"</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6AA84F"/>
                </a:solidFill>
                <a:latin typeface="Courier"/>
                <a:ea typeface="Courier"/>
                <a:cs typeface="Courier"/>
                <a:sym typeface="Courier"/>
              </a:rPr>
              <a:t>      </a:t>
            </a:r>
            <a:r>
              <a:rPr lang="en-US" b="1">
                <a:solidFill>
                  <a:srgbClr val="FB8C00"/>
                </a:solidFill>
                <a:latin typeface="Courier"/>
                <a:ea typeface="Courier"/>
                <a:cs typeface="Courier"/>
                <a:sym typeface="Courier"/>
              </a:rPr>
              <a:t>"timeout": </a:t>
            </a:r>
            <a:r>
              <a:rPr lang="en-US" b="1">
                <a:solidFill>
                  <a:srgbClr val="6AA84F"/>
                </a:solidFill>
                <a:latin typeface="Courier"/>
                <a:ea typeface="Courier"/>
                <a:cs typeface="Courier"/>
                <a:sym typeface="Courier"/>
              </a:rPr>
              <a:t>"5m"</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34" name="Google Shape;1134;p162"/>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Provisioners: Timeout</a:t>
            </a:r>
            <a:endParaRPr sz="3000" b="1">
              <a:latin typeface="Helvetica Neue"/>
              <a:ea typeface="Helvetica Neue"/>
              <a:cs typeface="Helvetica Neue"/>
              <a:sym typeface="Helvetica Neue"/>
            </a:endParaRPr>
          </a:p>
        </p:txBody>
      </p:sp>
      <p:sp>
        <p:nvSpPr>
          <p:cNvPr id="1135" name="Google Shape;1135;p162"/>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139" name="Shape 1139"/>
        <p:cNvGrpSpPr/>
        <p:nvPr/>
      </p:nvGrpSpPr>
      <p:grpSpPr>
        <a:xfrm>
          <a:off x="0" y="0"/>
          <a:ext cx="0" cy="0"/>
          <a:chOff x="0" y="0"/>
          <a:chExt cx="0" cy="0"/>
        </a:xfrm>
      </p:grpSpPr>
      <p:sp>
        <p:nvSpPr>
          <p:cNvPr id="1140" name="Google Shape;1140;p163"/>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Post-processors</a:t>
            </a:r>
            <a:endParaRPr sz="3000" b="1">
              <a:latin typeface="Helvetica Neue"/>
              <a:ea typeface="Helvetica Neue"/>
              <a:cs typeface="Helvetica Neue"/>
              <a:sym typeface="Helvetica Neue"/>
            </a:endParaRPr>
          </a:p>
        </p:txBody>
      </p:sp>
      <p:sp>
        <p:nvSpPr>
          <p:cNvPr id="1141" name="Google Shape;1141;p163"/>
          <p:cNvSpPr txBox="1"/>
          <p:nvPr>
            <p:ph type="body" idx="1"/>
          </p:nvPr>
        </p:nvSpPr>
        <p:spPr>
          <a:xfrm>
            <a:off x="835500" y="1900300"/>
            <a:ext cx="10512000" cy="42612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a:solidFill>
                  <a:srgbClr val="000000"/>
                </a:solidFill>
              </a:rPr>
              <a:t>Post-processors allow us to do something to our Packer-created artifacts after a build is done. Examples include:</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Compressing the artifact</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Uploading the artifact somewhere</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Generating a checksum</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0" marR="0" lvl="0" indent="0" algn="l" rtl="0">
              <a:lnSpc>
                <a:spcPct val="90000"/>
              </a:lnSpc>
              <a:spcBef>
                <a:spcPts val="0"/>
              </a:spcBef>
              <a:spcAft>
                <a:spcPts val="0"/>
              </a:spcAft>
              <a:buNone/>
            </a:pPr>
            <a:r>
              <a:rPr lang="en-US">
                <a:solidFill>
                  <a:srgbClr val="000000"/>
                </a:solidFill>
              </a:rPr>
              <a:t>Just like provisioners, there are plenty of other options to explore: </a:t>
            </a:r>
            <a:r>
              <a:rPr lang="en-US" u="sng">
                <a:solidFill>
                  <a:schemeClr val="hlink"/>
                </a:solidFill>
                <a:hlinkClick r:id="rId1"/>
              </a:rPr>
              <a:t>https://packer.io/docs/post-processors/index.html</a:t>
            </a:r>
            <a:r>
              <a:rPr lang="en-US">
                <a:solidFill>
                  <a:srgbClr val="000000"/>
                </a:solidFill>
              </a:rPr>
              <a:t>.</a:t>
            </a: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142" name="Google Shape;1142;p163"/>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146" name="Shape 1146"/>
        <p:cNvGrpSpPr/>
        <p:nvPr/>
      </p:nvGrpSpPr>
      <p:grpSpPr>
        <a:xfrm>
          <a:off x="0" y="0"/>
          <a:ext cx="0" cy="0"/>
          <a:chOff x="0" y="0"/>
          <a:chExt cx="0" cy="0"/>
        </a:xfrm>
      </p:grpSpPr>
      <p:sp>
        <p:nvSpPr>
          <p:cNvPr id="1147" name="Google Shape;1147;p164"/>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Post-processors</a:t>
            </a:r>
            <a:endParaRPr sz="3000" b="1">
              <a:latin typeface="Helvetica Neue"/>
              <a:ea typeface="Helvetica Neue"/>
              <a:cs typeface="Helvetica Neue"/>
              <a:sym typeface="Helvetica Neue"/>
            </a:endParaRPr>
          </a:p>
        </p:txBody>
      </p:sp>
      <p:sp>
        <p:nvSpPr>
          <p:cNvPr id="1148" name="Google Shape;1148;p164"/>
          <p:cNvSpPr txBox="1"/>
          <p:nvPr>
            <p:ph type="body" idx="1"/>
          </p:nvPr>
        </p:nvSpPr>
        <p:spPr>
          <a:xfrm>
            <a:off x="835500" y="1787400"/>
            <a:ext cx="10512000" cy="43740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sz="2300">
                <a:solidFill>
                  <a:srgbClr val="000000"/>
                </a:solidFill>
              </a:rPr>
              <a:t>When defining a post-processor, there are 3 ways to do so</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Font typeface="Helvetica Neue"/>
              <a:buAutoNum type="arabicPeriod"/>
            </a:pPr>
            <a:r>
              <a:rPr lang="en-US" sz="2300" b="1">
                <a:solidFill>
                  <a:srgbClr val="000000"/>
                </a:solidFill>
                <a:latin typeface="Helvetica Neue"/>
                <a:ea typeface="Helvetica Neue"/>
                <a:cs typeface="Helvetica Neue"/>
                <a:sym typeface="Helvetica Neue"/>
              </a:rPr>
              <a:t>Simple</a:t>
            </a:r>
            <a:r>
              <a:rPr lang="en-US" sz="2300">
                <a:solidFill>
                  <a:srgbClr val="000000"/>
                </a:solidFill>
              </a:rPr>
              <a:t>: the most basic, just defining the post-processor name to use</a:t>
            </a:r>
            <a:endParaRPr sz="2300">
              <a:solidFill>
                <a:srgbClr val="000000"/>
              </a:solidFill>
            </a:endParaRPr>
          </a:p>
          <a:p>
            <a:pPr marL="45720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Font typeface="Helvetica Neue"/>
              <a:buAutoNum type="arabicPeriod"/>
            </a:pPr>
            <a:r>
              <a:rPr lang="en-US" sz="2300" b="1">
                <a:solidFill>
                  <a:srgbClr val="000000"/>
                </a:solidFill>
                <a:latin typeface="Helvetica Neue"/>
                <a:ea typeface="Helvetica Neue"/>
                <a:cs typeface="Helvetica Neue"/>
                <a:sym typeface="Helvetica Neue"/>
              </a:rPr>
              <a:t>Detailed</a:t>
            </a:r>
            <a:r>
              <a:rPr lang="en-US" sz="2300">
                <a:solidFill>
                  <a:srgbClr val="000000"/>
                </a:solidFill>
              </a:rPr>
              <a:t>: slightly more detailed, allows passing parameters to the post-processor</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457200" marR="0" lvl="0" indent="-374650" algn="l" rtl="0">
              <a:lnSpc>
                <a:spcPct val="90000"/>
              </a:lnSpc>
              <a:spcBef>
                <a:spcPts val="0"/>
              </a:spcBef>
              <a:spcAft>
                <a:spcPts val="0"/>
              </a:spcAft>
              <a:buClr>
                <a:srgbClr val="000000"/>
              </a:buClr>
              <a:buSzPts val="2300"/>
              <a:buFont typeface="Helvetica Neue"/>
              <a:buAutoNum type="arabicPeriod"/>
            </a:pPr>
            <a:r>
              <a:rPr lang="en-US" sz="2300" b="1">
                <a:solidFill>
                  <a:srgbClr val="000000"/>
                </a:solidFill>
                <a:latin typeface="Helvetica Neue"/>
                <a:ea typeface="Helvetica Neue"/>
                <a:cs typeface="Helvetica Neue"/>
                <a:sym typeface="Helvetica Neue"/>
              </a:rPr>
              <a:t>Sequence</a:t>
            </a:r>
            <a:r>
              <a:rPr lang="en-US" sz="2300">
                <a:solidFill>
                  <a:srgbClr val="000000"/>
                </a:solidFill>
              </a:rPr>
              <a:t>: kind of an intermingling of both simple and detailed to apply multiple post-processors</a:t>
            </a:r>
            <a:endParaRPr sz="2300">
              <a:solidFill>
                <a:srgbClr val="000000"/>
              </a:solidFill>
            </a:endParaRPr>
          </a:p>
          <a:p>
            <a:pPr marL="0" marR="0" lvl="0" indent="0" algn="l" rtl="0">
              <a:lnSpc>
                <a:spcPct val="90000"/>
              </a:lnSpc>
              <a:spcBef>
                <a:spcPts val="0"/>
              </a:spcBef>
              <a:spcAft>
                <a:spcPts val="0"/>
              </a:spcAft>
              <a:buNone/>
            </a:pPr>
            <a:endParaRPr sz="2300">
              <a:solidFill>
                <a:srgbClr val="000000"/>
              </a:solidFill>
            </a:endParaRPr>
          </a:p>
          <a:p>
            <a:pPr marL="0" marR="0" lvl="0" indent="0" algn="l" rtl="0">
              <a:lnSpc>
                <a:spcPct val="90000"/>
              </a:lnSpc>
              <a:spcBef>
                <a:spcPts val="0"/>
              </a:spcBef>
              <a:spcAft>
                <a:spcPts val="0"/>
              </a:spcAft>
              <a:buNone/>
            </a:pPr>
            <a:r>
              <a:rPr lang="en-US" sz="2300">
                <a:solidFill>
                  <a:srgbClr val="000000"/>
                </a:solidFill>
              </a:rPr>
              <a:t>Let’s take a look at each...</a:t>
            </a:r>
            <a:endParaRPr sz="2300">
              <a:solidFill>
                <a:srgbClr val="000000"/>
              </a:solidFill>
            </a:endParaRPr>
          </a:p>
        </p:txBody>
      </p:sp>
      <p:sp>
        <p:nvSpPr>
          <p:cNvPr id="1149" name="Google Shape;1149;p164"/>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153" name="Shape 1153"/>
        <p:cNvGrpSpPr/>
        <p:nvPr/>
      </p:nvGrpSpPr>
      <p:grpSpPr>
        <a:xfrm>
          <a:off x="0" y="0"/>
          <a:ext cx="0" cy="0"/>
          <a:chOff x="0" y="0"/>
          <a:chExt cx="0" cy="0"/>
        </a:xfrm>
      </p:grpSpPr>
      <p:sp>
        <p:nvSpPr>
          <p:cNvPr id="1154" name="Google Shape;1154;p165"/>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55" name="Google Shape;1155;p165"/>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Simple Definition</a:t>
            </a:r>
            <a:endParaRPr sz="3000" b="1">
              <a:latin typeface="Helvetica Neue"/>
              <a:ea typeface="Helvetica Neue"/>
              <a:cs typeface="Helvetica Neue"/>
              <a:sym typeface="Helvetica Neue"/>
            </a:endParaRPr>
          </a:p>
        </p:txBody>
      </p:sp>
      <p:sp>
        <p:nvSpPr>
          <p:cNvPr id="1156" name="Google Shape;1156;p165"/>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160" name="Shape 1160"/>
        <p:cNvGrpSpPr/>
        <p:nvPr/>
      </p:nvGrpSpPr>
      <p:grpSpPr>
        <a:xfrm>
          <a:off x="0" y="0"/>
          <a:ext cx="0" cy="0"/>
          <a:chOff x="0" y="0"/>
          <a:chExt cx="0" cy="0"/>
        </a:xfrm>
      </p:grpSpPr>
      <p:sp>
        <p:nvSpPr>
          <p:cNvPr id="1161" name="Google Shape;1161;p166"/>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"format"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"tar.gz"</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62" name="Google Shape;1162;p166"/>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Detailed Definition</a:t>
            </a:r>
            <a:endParaRPr sz="3000" b="1">
              <a:latin typeface="Helvetica Neue"/>
              <a:ea typeface="Helvetica Neue"/>
              <a:cs typeface="Helvetica Neue"/>
              <a:sym typeface="Helvetica Neue"/>
            </a:endParaRPr>
          </a:p>
        </p:txBody>
      </p:sp>
      <p:sp>
        <p:nvSpPr>
          <p:cNvPr id="1163" name="Google Shape;1163;p166"/>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167" name="Shape 1167"/>
        <p:cNvGrpSpPr/>
        <p:nvPr/>
      </p:nvGrpSpPr>
      <p:grpSpPr>
        <a:xfrm>
          <a:off x="0" y="0"/>
          <a:ext cx="0" cy="0"/>
          <a:chOff x="0" y="0"/>
          <a:chExt cx="0" cy="0"/>
        </a:xfrm>
      </p:grpSpPr>
      <p:sp>
        <p:nvSpPr>
          <p:cNvPr id="1168" name="Google Shape;1168;p167"/>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"checksum"</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"output"</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"artifact.sum"</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69" name="Google Shape;1169;p167"/>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Sequence Definition</a:t>
            </a:r>
            <a:endParaRPr sz="3000" b="1">
              <a:latin typeface="Helvetica Neue"/>
              <a:ea typeface="Helvetica Neue"/>
              <a:cs typeface="Helvetica Neue"/>
              <a:sym typeface="Helvetica Neue"/>
            </a:endParaRPr>
          </a:p>
        </p:txBody>
      </p:sp>
      <p:sp>
        <p:nvSpPr>
          <p:cNvPr id="1170" name="Google Shape;1170;p167"/>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174" name="Shape 1174"/>
        <p:cNvGrpSpPr/>
        <p:nvPr/>
      </p:nvGrpSpPr>
      <p:grpSpPr>
        <a:xfrm>
          <a:off x="0" y="0"/>
          <a:ext cx="0" cy="0"/>
          <a:chOff x="0" y="0"/>
          <a:chExt cx="0" cy="0"/>
        </a:xfrm>
      </p:grpSpPr>
      <p:sp>
        <p:nvSpPr>
          <p:cNvPr id="1175" name="Google Shape;1175;p168"/>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"keep_input_artifact"</a:t>
            </a:r>
            <a:r>
              <a:rPr lang="en-US" b="1">
                <a:solidFill>
                  <a:srgbClr val="CFE2F3"/>
                </a:solidFill>
                <a:latin typeface="Courier"/>
                <a:ea typeface="Courier"/>
                <a:cs typeface="Courier"/>
                <a:sym typeface="Courier"/>
              </a:rPr>
              <a:t>: </a:t>
            </a:r>
            <a:r>
              <a:rPr lang="en-US" b="1">
                <a:solidFill>
                  <a:srgbClr val="8E7CC3"/>
                </a:solidFill>
                <a:latin typeface="Courier"/>
                <a:ea typeface="Courier"/>
                <a:cs typeface="Courier"/>
                <a:sym typeface="Courier"/>
              </a:rPr>
              <a:t>true</a:t>
            </a:r>
            <a:endParaRPr b="1">
              <a:solidFill>
                <a:srgbClr val="8E7CC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76" name="Google Shape;1176;p168"/>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 Keeping the input artifact</a:t>
            </a:r>
            <a:endParaRPr sz="3000" b="1">
              <a:latin typeface="Helvetica Neue"/>
              <a:ea typeface="Helvetica Neue"/>
              <a:cs typeface="Helvetica Neue"/>
              <a:sym typeface="Helvetica Neue"/>
            </a:endParaRPr>
          </a:p>
        </p:txBody>
      </p:sp>
      <p:sp>
        <p:nvSpPr>
          <p:cNvPr id="1177" name="Google Shape;1177;p168"/>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181" name="Shape 1181"/>
        <p:cNvGrpSpPr/>
        <p:nvPr/>
      </p:nvGrpSpPr>
      <p:grpSpPr>
        <a:xfrm>
          <a:off x="0" y="0"/>
          <a:ext cx="0" cy="0"/>
          <a:chOff x="0" y="0"/>
          <a:chExt cx="0" cy="0"/>
        </a:xfrm>
      </p:grpSpPr>
      <p:sp>
        <p:nvSpPr>
          <p:cNvPr id="1182" name="Google Shape;1182;p169"/>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"post-processors"</a:t>
            </a: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r>
              <a:rPr lang="en-US" b="1">
                <a:solidFill>
                  <a:srgbClr val="FB8C00"/>
                </a:solidFill>
                <a:latin typeface="Courier"/>
                <a:ea typeface="Courier"/>
                <a:cs typeface="Courier"/>
                <a:sym typeface="Courier"/>
              </a:rPr>
              <a:t>"type"</a:t>
            </a:r>
            <a:r>
              <a:rPr lang="en-US" b="1">
                <a:solidFill>
                  <a:srgbClr val="CFE2F3"/>
                </a:solidFill>
                <a:latin typeface="Courier"/>
                <a:ea typeface="Courier"/>
                <a:cs typeface="Courier"/>
                <a:sym typeface="Courier"/>
              </a:rPr>
              <a:t>: </a:t>
            </a:r>
            <a:r>
              <a:rPr lang="en-US" b="1">
                <a:solidFill>
                  <a:srgbClr val="6AA84F"/>
                </a:solidFill>
                <a:latin typeface="Courier"/>
                <a:ea typeface="Courier"/>
                <a:cs typeface="Courier"/>
                <a:sym typeface="Courier"/>
              </a:rPr>
              <a:t>"compress"</a:t>
            </a: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6AA84F"/>
                </a:solidFill>
                <a:latin typeface="Courier"/>
                <a:ea typeface="Courier"/>
                <a:cs typeface="Courier"/>
                <a:sym typeface="Courier"/>
              </a:rPr>
              <a:t>      </a:t>
            </a:r>
            <a:r>
              <a:rPr lang="en-US" b="1">
                <a:solidFill>
                  <a:srgbClr val="FB8C00"/>
                </a:solidFill>
                <a:latin typeface="Courier"/>
                <a:ea typeface="Courier"/>
                <a:cs typeface="Courier"/>
                <a:sym typeface="Courier"/>
              </a:rPr>
              <a:t>"only": </a:t>
            </a:r>
            <a:r>
              <a:rPr lang="en-US" b="1">
                <a:solidFill>
                  <a:srgbClr val="CFE2F3"/>
                </a:solidFill>
                <a:latin typeface="Courier"/>
                <a:ea typeface="Courier"/>
                <a:cs typeface="Courier"/>
                <a:sym typeface="Courier"/>
              </a:rPr>
              <a:t>[</a:t>
            </a:r>
            <a:r>
              <a:rPr lang="en-US" b="1">
                <a:solidFill>
                  <a:srgbClr val="6AA84F"/>
                </a:solidFill>
                <a:latin typeface="Courier"/>
                <a:ea typeface="Courier"/>
                <a:cs typeface="Courier"/>
                <a:sym typeface="Courier"/>
              </a:rPr>
              <a:t>"virtualbox-iso"</a:t>
            </a:r>
            <a:r>
              <a:rPr lang="en-US" b="1">
                <a:solidFill>
                  <a:srgbClr val="CFE2F3"/>
                </a:solidFill>
                <a:latin typeface="Courier"/>
                <a:ea typeface="Courier"/>
                <a:cs typeface="Courier"/>
                <a:sym typeface="Courier"/>
              </a:rPr>
              <a:t>]</a:t>
            </a:r>
            <a:endParaRPr b="1">
              <a:solidFill>
                <a:srgbClr val="6AA84F"/>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  ]</a:t>
            </a:r>
            <a:endParaRPr b="1">
              <a:solidFill>
                <a:srgbClr val="CFE2F3"/>
              </a:solidFill>
              <a:latin typeface="Courier"/>
              <a:ea typeface="Courier"/>
              <a:cs typeface="Courier"/>
              <a:sym typeface="Courier"/>
            </a:endParaRPr>
          </a:p>
          <a:p>
            <a:pPr marL="0" lvl="0" indent="0" algn="l" rtl="0">
              <a:spcBef>
                <a:spcPts val="0"/>
              </a:spcBef>
              <a:spcAft>
                <a:spcPts val="0"/>
              </a:spcAft>
              <a:buNone/>
            </a:pPr>
            <a:r>
              <a:rPr lang="en-US" b="1">
                <a:solidFill>
                  <a:srgbClr val="CFE2F3"/>
                </a:solidFill>
                <a:latin typeface="Courier"/>
                <a:ea typeface="Courier"/>
                <a:cs typeface="Courier"/>
                <a:sym typeface="Courier"/>
              </a:rPr>
              <a:t>}</a:t>
            </a:r>
            <a:endParaRPr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1183" name="Google Shape;1183;p169"/>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Post-processors</a:t>
            </a:r>
            <a:r>
              <a:rPr lang="en-US" sz="3000" b="1">
                <a:latin typeface="Helvetica Neue"/>
                <a:ea typeface="Helvetica Neue"/>
                <a:cs typeface="Helvetica Neue"/>
                <a:sym typeface="Helvetica Neue"/>
              </a:rPr>
              <a:t>: Run on Specific Builds</a:t>
            </a:r>
            <a:endParaRPr sz="3000" b="1">
              <a:latin typeface="Helvetica Neue"/>
              <a:ea typeface="Helvetica Neue"/>
              <a:cs typeface="Helvetica Neue"/>
              <a:sym typeface="Helvetica Neue"/>
            </a:endParaRPr>
          </a:p>
        </p:txBody>
      </p:sp>
      <p:sp>
        <p:nvSpPr>
          <p:cNvPr id="1184" name="Google Shape;1184;p169"/>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188" name="Shape 1188"/>
        <p:cNvGrpSpPr/>
        <p:nvPr/>
      </p:nvGrpSpPr>
      <p:grpSpPr>
        <a:xfrm>
          <a:off x="0" y="0"/>
          <a:ext cx="0" cy="0"/>
          <a:chOff x="0" y="0"/>
          <a:chExt cx="0" cy="0"/>
        </a:xfrm>
      </p:grpSpPr>
      <p:sp>
        <p:nvSpPr>
          <p:cNvPr id="1189" name="Google Shape;1189;p170"/>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100" b="1">
                <a:latin typeface="Helvetica Neue"/>
                <a:ea typeface="Helvetica Neue"/>
                <a:cs typeface="Helvetica Neue"/>
                <a:sym typeface="Helvetica Neue"/>
              </a:rPr>
              <a:t>Exercise 14: Provisioners and Post-processors</a:t>
            </a:r>
            <a:endParaRPr sz="3100" b="1">
              <a:latin typeface="Helvetica Neue"/>
              <a:ea typeface="Helvetica Neue"/>
              <a:cs typeface="Helvetica Neue"/>
              <a:sym typeface="Helvetica Neue"/>
            </a:endParaRPr>
          </a:p>
        </p:txBody>
      </p:sp>
      <p:sp>
        <p:nvSpPr>
          <p:cNvPr id="1190" name="Google Shape;1190;p170"/>
          <p:cNvSpPr txBox="1"/>
          <p:nvPr>
            <p:ph type="body" idx="1"/>
          </p:nvPr>
        </p:nvSpPr>
        <p:spPr>
          <a:xfrm>
            <a:off x="835500" y="1481700"/>
            <a:ext cx="10512000" cy="4680000"/>
          </a:xfrm>
          <a:prstGeom prst="rect">
            <a:avLst/>
          </a:prstGeom>
          <a:noFill/>
          <a:ln>
            <a:noFill/>
          </a:ln>
        </p:spPr>
        <p:txBody>
          <a:bodyPr spcFirstLastPara="1" wrap="square" lIns="0" tIns="46800" rIns="91425" bIns="45700" anchor="t" anchorCtr="0">
            <a:noAutofit/>
          </a:bodyPr>
          <a:lstStyle/>
          <a:p>
            <a:pPr marL="457200" marR="0" lvl="0" indent="0" algn="l" rtl="0">
              <a:lnSpc>
                <a:spcPct val="90000"/>
              </a:lnSpc>
              <a:spcBef>
                <a:spcPts val="0"/>
              </a:spcBef>
              <a:spcAft>
                <a:spcPts val="0"/>
              </a:spcAft>
              <a:buNone/>
            </a:pPr>
            <a:endParaRPr sz="6000">
              <a:solidFill>
                <a:srgbClr val="000000"/>
              </a:solidFill>
            </a:endParaRPr>
          </a:p>
          <a:p>
            <a:pPr marL="457200" marR="0" lvl="0" indent="0" algn="l" rtl="0">
              <a:lnSpc>
                <a:spcPct val="90000"/>
              </a:lnSpc>
              <a:spcBef>
                <a:spcPts val="0"/>
              </a:spcBef>
              <a:spcAft>
                <a:spcPts val="0"/>
              </a:spcAft>
              <a:buNone/>
            </a:pPr>
            <a:endParaRPr sz="6000">
              <a:solidFill>
                <a:srgbClr val="000000"/>
              </a:solidFill>
            </a:endParaRPr>
          </a:p>
          <a:p>
            <a:pPr marL="0" marR="0" lvl="0" indent="0" algn="ctr" rtl="0">
              <a:lnSpc>
                <a:spcPct val="90000"/>
              </a:lnSpc>
              <a:spcBef>
                <a:spcPts val="0"/>
              </a:spcBef>
              <a:spcAft>
                <a:spcPts val="0"/>
              </a:spcAft>
              <a:buNone/>
            </a:pPr>
            <a:r>
              <a:rPr lang="en-US" sz="6000" u="sng">
                <a:solidFill>
                  <a:schemeClr val="hlink"/>
                </a:solidFill>
                <a:hlinkClick r:id="rId1"/>
              </a:rPr>
              <a:t> Let’s get started!</a:t>
            </a:r>
            <a:endParaRPr sz="6000">
              <a:solidFill>
                <a:srgbClr val="000000"/>
              </a:solidFill>
            </a:endParaRPr>
          </a:p>
          <a:p>
            <a:pPr marL="0" marR="0" lvl="0" indent="0" algn="l" rtl="0">
              <a:lnSpc>
                <a:spcPct val="90000"/>
              </a:lnSpc>
              <a:spcBef>
                <a:spcPts val="0"/>
              </a:spcBef>
              <a:spcAft>
                <a:spcPts val="0"/>
              </a:spcAft>
              <a:buNone/>
            </a:pPr>
            <a:endParaRPr>
              <a:solidFill>
                <a:srgbClr val="000000"/>
              </a:solidFill>
            </a:endParaRPr>
          </a:p>
        </p:txBody>
      </p:sp>
      <p:sp>
        <p:nvSpPr>
          <p:cNvPr id="1191" name="Google Shape;1191;p170"/>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196" name="Shape 1196"/>
        <p:cNvGrpSpPr/>
        <p:nvPr/>
      </p:nvGrpSpPr>
      <p:grpSpPr>
        <a:xfrm>
          <a:off x="0" y="0"/>
          <a:ext cx="0" cy="0"/>
          <a:chOff x="0" y="0"/>
          <a:chExt cx="0" cy="0"/>
        </a:xfrm>
      </p:grpSpPr>
      <p:sp>
        <p:nvSpPr>
          <p:cNvPr id="1197" name="Google Shape;1197;p171"/>
          <p:cNvSpPr txBox="1"/>
          <p:nvPr>
            <p:ph type="sldNum" idx="12"/>
          </p:nvPr>
        </p:nvSpPr>
        <p:spPr>
          <a:xfrm>
            <a:off x="11339999" y="6537324"/>
            <a:ext cx="834000" cy="298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198" name="Google Shape;1198;p171"/>
          <p:cNvSpPr txBox="1"/>
          <p:nvPr/>
        </p:nvSpPr>
        <p:spPr>
          <a:xfrm>
            <a:off x="0" y="0"/>
            <a:ext cx="2259600" cy="6867300"/>
          </a:xfrm>
          <a:prstGeom prst="rect">
            <a:avLst/>
          </a:prstGeom>
          <a:solidFill>
            <a:srgbClr val="F17E3A"/>
          </a:solidFill>
          <a:ln>
            <a:noFill/>
          </a:ln>
        </p:spPr>
        <p:txBody>
          <a:bodyPr spcFirstLastPara="1" wrap="square" lIns="91425" tIns="91425" rIns="91425" bIns="91425" anchor="t" anchorCtr="0">
            <a:noAutofit/>
          </a:bodyPr>
          <a:lstStyle/>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r>
              <a:rPr lang="en-US">
                <a:solidFill>
                  <a:srgbClr val="FFFFFF"/>
                </a:solidFill>
                <a:latin typeface="Helvetica Neue Light"/>
                <a:ea typeface="Helvetica Neue Light"/>
                <a:cs typeface="Helvetica Neue Light"/>
                <a:sym typeface="Helvetica Neue Light"/>
              </a:rPr>
              <a:t>Big picture look at</a:t>
            </a: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endParaRPr>
              <a:solidFill>
                <a:srgbClr val="FFFFFF"/>
              </a:solidFill>
              <a:latin typeface="Helvetica Neue Light"/>
              <a:ea typeface="Helvetica Neue Light"/>
              <a:cs typeface="Helvetica Neue Light"/>
              <a:sym typeface="Helvetica Neue Light"/>
            </a:endParaRPr>
          </a:p>
          <a:p>
            <a:pPr marL="91440" marR="0" lvl="0" indent="0" algn="l" rtl="0">
              <a:lnSpc>
                <a:spcPct val="100000"/>
              </a:lnSpc>
              <a:spcBef>
                <a:spcPts val="0"/>
              </a:spcBef>
              <a:spcAft>
                <a:spcPts val="0"/>
              </a:spcAft>
              <a:buNone/>
            </a:pPr>
            <a:r>
              <a:rPr lang="en-US" sz="2400" b="1">
                <a:solidFill>
                  <a:srgbClr val="FFFFFF"/>
                </a:solidFill>
                <a:latin typeface="Helvetica Neue"/>
                <a:ea typeface="Helvetica Neue"/>
                <a:cs typeface="Helvetica Neue"/>
                <a:sym typeface="Helvetica Neue"/>
              </a:rPr>
              <a:t>Packer Build </a:t>
            </a:r>
            <a:endParaRPr sz="2400" b="1">
              <a:solidFill>
                <a:srgbClr val="FFFFFF"/>
              </a:solidFill>
              <a:latin typeface="Helvetica Neue"/>
              <a:ea typeface="Helvetica Neue"/>
              <a:cs typeface="Helvetica Neue"/>
              <a:sym typeface="Helvetica Neue"/>
            </a:endParaRPr>
          </a:p>
          <a:p>
            <a:pPr marL="91440" marR="0" lvl="0" indent="0" algn="l" rtl="0">
              <a:lnSpc>
                <a:spcPct val="100000"/>
              </a:lnSpc>
              <a:spcBef>
                <a:spcPts val="0"/>
              </a:spcBef>
              <a:spcAft>
                <a:spcPts val="0"/>
              </a:spcAft>
              <a:buNone/>
            </a:pPr>
            <a:r>
              <a:rPr lang="en-US" sz="2400" b="1">
                <a:solidFill>
                  <a:srgbClr val="FFFFFF"/>
                </a:solidFill>
                <a:latin typeface="Helvetica Neue"/>
                <a:ea typeface="Helvetica Neue"/>
                <a:cs typeface="Helvetica Neue"/>
                <a:sym typeface="Helvetica Neue"/>
              </a:rPr>
              <a:t>Flows</a:t>
            </a:r>
            <a:endParaRPr sz="2400" b="1">
              <a:solidFill>
                <a:srgbClr val="FFFFFF"/>
              </a:solidFill>
              <a:latin typeface="Helvetica Neue"/>
              <a:ea typeface="Helvetica Neue"/>
              <a:cs typeface="Helvetica Neue"/>
              <a:sym typeface="Helvetica Neue"/>
            </a:endParaRPr>
          </a:p>
        </p:txBody>
      </p:sp>
      <p:pic>
        <p:nvPicPr>
          <p:cNvPr id="1199" name="Google Shape;1199;p171"/>
          <p:cNvPicPr preferRelativeResize="0"/>
          <p:nvPr/>
        </p:nvPicPr>
        <p:blipFill>
          <a:blip r:embed="rId1"/>
          <a:stretch>
            <a:fillRect/>
          </a:stretch>
        </p:blipFill>
        <p:spPr>
          <a:xfrm>
            <a:off x="2259600" y="381000"/>
            <a:ext cx="9932398" cy="61220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3" name="Shape 883"/>
        <p:cNvGrpSpPr/>
        <p:nvPr/>
      </p:nvGrpSpPr>
      <p:grpSpPr>
        <a:xfrm>
          <a:off x="0" y="0"/>
          <a:ext cx="0" cy="0"/>
          <a:chOff x="0" y="0"/>
          <a:chExt cx="0" cy="0"/>
        </a:xfrm>
      </p:grpSpPr>
      <p:sp>
        <p:nvSpPr>
          <p:cNvPr id="884" name="Google Shape;884;p127"/>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Packer Templates</a:t>
            </a:r>
            <a:endParaRPr b="1">
              <a:latin typeface="Helvetica Neue"/>
              <a:ea typeface="Helvetica Neue"/>
              <a:cs typeface="Helvetica Neue"/>
              <a:sym typeface="Helvetica Neue"/>
            </a:endParaRPr>
          </a:p>
        </p:txBody>
      </p:sp>
      <p:sp>
        <p:nvSpPr>
          <p:cNvPr id="885" name="Google Shape;885;p127"/>
          <p:cNvSpPr txBox="1"/>
          <p:nvPr>
            <p:ph type="body" idx="1"/>
          </p:nvPr>
        </p:nvSpPr>
        <p:spPr>
          <a:xfrm>
            <a:off x="835500" y="2272750"/>
            <a:ext cx="10512000" cy="38889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JSON configuration instructing the Packer CLI on how to run a particular build or set of builds</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Both human and machine readable</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Templates are the input to the </a:t>
            </a:r>
            <a:r>
              <a:rPr lang="en-US">
                <a:solidFill>
                  <a:srgbClr val="000000"/>
                </a:solidFill>
                <a:latin typeface="Courier New" panose="02070309020205020404"/>
                <a:ea typeface="Courier New" panose="02070309020205020404"/>
                <a:cs typeface="Courier New" panose="02070309020205020404"/>
                <a:sym typeface="Courier New" panose="02070309020205020404"/>
              </a:rPr>
              <a:t>packer build</a:t>
            </a:r>
            <a:r>
              <a:rPr lang="en-US">
                <a:solidFill>
                  <a:srgbClr val="000000"/>
                </a:solidFill>
              </a:rPr>
              <a:t> command</a:t>
            </a: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886" name="Google Shape;886;p127"/>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203" name="Shape 1203"/>
        <p:cNvGrpSpPr/>
        <p:nvPr/>
      </p:nvGrpSpPr>
      <p:grpSpPr>
        <a:xfrm>
          <a:off x="0" y="0"/>
          <a:ext cx="0" cy="0"/>
          <a:chOff x="0" y="0"/>
          <a:chExt cx="0" cy="0"/>
        </a:xfrm>
      </p:grpSpPr>
      <p:sp>
        <p:nvSpPr>
          <p:cNvPr id="1204" name="Google Shape;1204;p172"/>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Experimentation Time</a:t>
            </a:r>
            <a:endParaRPr b="1">
              <a:latin typeface="Helvetica Neue"/>
              <a:ea typeface="Helvetica Neue"/>
              <a:cs typeface="Helvetica Neue"/>
              <a:sym typeface="Helvetica Neue"/>
            </a:endParaRPr>
          </a:p>
        </p:txBody>
      </p:sp>
      <p:sp>
        <p:nvSpPr>
          <p:cNvPr id="1205" name="Google Shape;1205;p172"/>
          <p:cNvSpPr txBox="1"/>
          <p:nvPr>
            <p:ph type="body" idx="1"/>
          </p:nvPr>
        </p:nvSpPr>
        <p:spPr>
          <a:xfrm>
            <a:off x="835500" y="1511075"/>
            <a:ext cx="10512000" cy="4650600"/>
          </a:xfrm>
          <a:prstGeom prst="rect">
            <a:avLst/>
          </a:prstGeom>
          <a:noFill/>
          <a:ln>
            <a:noFill/>
          </a:ln>
        </p:spPr>
        <p:txBody>
          <a:bodyPr spcFirstLastPara="1" wrap="square" lIns="0" tIns="46800" rIns="91425" bIns="45700" anchor="t" anchorCtr="0">
            <a:noAutofit/>
          </a:bodyPr>
          <a:lstStyle/>
          <a:p>
            <a:pPr marL="457200" lvl="0" indent="-381000" algn="l" rtl="0">
              <a:lnSpc>
                <a:spcPct val="115000"/>
              </a:lnSpc>
              <a:spcBef>
                <a:spcPts val="0"/>
              </a:spcBef>
              <a:spcAft>
                <a:spcPts val="0"/>
              </a:spcAft>
              <a:buClr>
                <a:schemeClr val="dk1"/>
              </a:buClr>
              <a:buSzPts val="2400"/>
              <a:buChar char="●"/>
            </a:pPr>
            <a:r>
              <a:rPr lang="en-US" sz="2000">
                <a:solidFill>
                  <a:srgbClr val="000000"/>
                </a:solidFill>
              </a:rPr>
              <a:t>We worked only briefly with post-processors, so you might considering experimenting a bit more. One idea:</a:t>
            </a:r>
            <a:endParaRPr sz="2000">
              <a:solidFill>
                <a:srgbClr val="000000"/>
              </a:solidFill>
            </a:endParaRPr>
          </a:p>
          <a:p>
            <a:pPr marL="914400" lvl="1" indent="-355600" algn="l" rtl="0">
              <a:lnSpc>
                <a:spcPct val="115000"/>
              </a:lnSpc>
              <a:spcBef>
                <a:spcPts val="0"/>
              </a:spcBef>
              <a:spcAft>
                <a:spcPts val="0"/>
              </a:spcAft>
              <a:buClr>
                <a:srgbClr val="000000"/>
              </a:buClr>
              <a:buSzPts val="2000"/>
              <a:buChar char="○"/>
            </a:pPr>
            <a:r>
              <a:rPr lang="en-US" sz="2000">
                <a:solidFill>
                  <a:srgbClr val="000000"/>
                </a:solidFill>
              </a:rPr>
              <a:t>Use your local machine (we won’t further virtualize our Cloud9 machine we’ve been using so far), with Packer, Vagrant, and Virtualbox installed to generate a custom vagrant </a:t>
            </a:r>
            <a:r>
              <a:rPr lang="en-US" sz="2000" b="1">
                <a:solidFill>
                  <a:srgbClr val="000000"/>
                </a:solidFill>
                <a:latin typeface="Helvetica Neue"/>
                <a:ea typeface="Helvetica Neue"/>
                <a:cs typeface="Helvetica Neue"/>
                <a:sym typeface="Helvetica Neue"/>
              </a:rPr>
              <a:t>compressed</a:t>
            </a:r>
            <a:r>
              <a:rPr lang="en-US" sz="2000">
                <a:solidFill>
                  <a:srgbClr val="000000"/>
                </a:solidFill>
              </a:rPr>
              <a:t> Vagrant box</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US" sz="2000">
                <a:solidFill>
                  <a:srgbClr val="000000"/>
                </a:solidFill>
              </a:rPr>
              <a:t>We discussed, but there was no exercise related to multiple builds in a single template. You might consider attempting to create a template that provisions an AMI and development/testing VM image for something like Vagrant, VMWare, etc. There are a number of different ideas to explore for multiple builds in a single template, just let me know, and I can help you come up with some ideas</a:t>
            </a:r>
            <a:endParaRPr sz="2000">
              <a:solidFill>
                <a:srgbClr val="000000"/>
              </a:solidFill>
            </a:endParaRPr>
          </a:p>
          <a:p>
            <a:pPr marL="457200" lvl="0" indent="-355600" algn="l" rtl="0">
              <a:lnSpc>
                <a:spcPct val="115000"/>
              </a:lnSpc>
              <a:spcBef>
                <a:spcPts val="0"/>
              </a:spcBef>
              <a:spcAft>
                <a:spcPts val="0"/>
              </a:spcAft>
              <a:buClr>
                <a:srgbClr val="000000"/>
              </a:buClr>
              <a:buSzPts val="2000"/>
              <a:buChar char="●"/>
            </a:pPr>
            <a:r>
              <a:rPr lang="en-US" sz="2000">
                <a:solidFill>
                  <a:srgbClr val="000000"/>
                </a:solidFill>
              </a:rPr>
              <a:t>You might consider playing further with other provisioner types like Ansible, Puppet, Chef, etc.</a:t>
            </a:r>
            <a:endParaRPr sz="2000">
              <a:solidFill>
                <a:srgbClr val="000000"/>
              </a:solidFill>
            </a:endParaRPr>
          </a:p>
        </p:txBody>
      </p:sp>
      <p:sp>
        <p:nvSpPr>
          <p:cNvPr id="1206" name="Google Shape;1206;p172"/>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210" name="Shape 1210"/>
        <p:cNvGrpSpPr/>
        <p:nvPr/>
      </p:nvGrpSpPr>
      <p:grpSpPr>
        <a:xfrm>
          <a:off x="0" y="0"/>
          <a:ext cx="0" cy="0"/>
          <a:chOff x="0" y="0"/>
          <a:chExt cx="0" cy="0"/>
        </a:xfrm>
      </p:grpSpPr>
      <p:sp>
        <p:nvSpPr>
          <p:cNvPr id="1211" name="Google Shape;1211;p173"/>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What about Packer and Azure?</a:t>
            </a:r>
            <a:endParaRPr sz="3000" b="1">
              <a:latin typeface="Helvetica Neue"/>
              <a:ea typeface="Helvetica Neue"/>
              <a:cs typeface="Helvetica Neue"/>
              <a:sym typeface="Helvetica Neue"/>
            </a:endParaRPr>
          </a:p>
        </p:txBody>
      </p:sp>
      <p:sp>
        <p:nvSpPr>
          <p:cNvPr id="1212" name="Google Shape;1212;p173"/>
          <p:cNvSpPr txBox="1"/>
          <p:nvPr>
            <p:ph type="body" idx="1"/>
          </p:nvPr>
        </p:nvSpPr>
        <p:spPr>
          <a:xfrm>
            <a:off x="835500" y="1742150"/>
            <a:ext cx="10512000" cy="44193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sz="3000">
              <a:solidFill>
                <a:srgbClr val="000000"/>
              </a:solidFill>
            </a:endParaRPr>
          </a:p>
          <a:p>
            <a:pPr marL="457200" marR="0" lvl="0" indent="0" algn="l" rtl="0">
              <a:lnSpc>
                <a:spcPct val="90000"/>
              </a:lnSpc>
              <a:spcBef>
                <a:spcPts val="0"/>
              </a:spcBef>
              <a:spcAft>
                <a:spcPts val="0"/>
              </a:spcAft>
              <a:buNone/>
            </a:pPr>
            <a:r>
              <a:rPr lang="en-US" sz="3000">
                <a:solidFill>
                  <a:srgbClr val="000000"/>
                </a:solidFill>
              </a:rPr>
              <a:t>We won’t officially tackle any exercises on Azure for both the sake of time and context-switching. But, it’s encouraged that you spend some of our experimentation time (if you have an account you can use), or time on your own after this course experimenting with Packer Azure builders in the same way we’ve done here for AWS.</a:t>
            </a:r>
            <a:endParaRPr sz="3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213" name="Google Shape;1213;p173"/>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217" name="Shape 1217"/>
        <p:cNvGrpSpPr/>
        <p:nvPr/>
      </p:nvGrpSpPr>
      <p:grpSpPr>
        <a:xfrm>
          <a:off x="0" y="0"/>
          <a:ext cx="0" cy="0"/>
          <a:chOff x="0" y="0"/>
          <a:chExt cx="0" cy="0"/>
        </a:xfrm>
      </p:grpSpPr>
      <p:sp>
        <p:nvSpPr>
          <p:cNvPr id="1218" name="Google Shape;1218;p174"/>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What about Packer and Azure?</a:t>
            </a:r>
            <a:endParaRPr sz="3000" b="1">
              <a:latin typeface="Helvetica Neue"/>
              <a:ea typeface="Helvetica Neue"/>
              <a:cs typeface="Helvetica Neue"/>
              <a:sym typeface="Helvetica Neue"/>
            </a:endParaRPr>
          </a:p>
        </p:txBody>
      </p:sp>
      <p:sp>
        <p:nvSpPr>
          <p:cNvPr id="1219" name="Google Shape;1219;p174"/>
          <p:cNvSpPr txBox="1"/>
          <p:nvPr>
            <p:ph type="body" idx="1"/>
          </p:nvPr>
        </p:nvSpPr>
        <p:spPr>
          <a:xfrm>
            <a:off x="835500" y="1806675"/>
            <a:ext cx="10512000" cy="4354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core concepts of Packer are the same for all types of builders. We’re working through this course using AWS, but let’s look at Azure specifically for a bit here.</a:t>
            </a: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types of builders available for Azure:</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azure-arm</a:t>
            </a:r>
            <a:r>
              <a:rPr lang="en-US" sz="2000">
                <a:solidFill>
                  <a:srgbClr val="000000"/>
                </a:solidFill>
              </a:rPr>
              <a:t>: uses the Azure Resource Manager (ARM) to launch a Virtual Machine and provision it to create a final machine image. This is the one you want to use most of the time with Azure</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914400" marR="0" lvl="1" indent="-355600" algn="l" rtl="0">
              <a:lnSpc>
                <a:spcPct val="90000"/>
              </a:lnSpc>
              <a:spcBef>
                <a:spcPts val="0"/>
              </a:spcBef>
              <a:spcAft>
                <a:spcPts val="0"/>
              </a:spcAft>
              <a:buClr>
                <a:srgbClr val="000000"/>
              </a:buClr>
              <a:buSzPts val="2000"/>
              <a:buChar char="○"/>
            </a:pPr>
            <a:r>
              <a:rPr lang="en-US" sz="2000" b="1">
                <a:solidFill>
                  <a:srgbClr val="000000"/>
                </a:solidFill>
                <a:latin typeface="Helvetica Neue"/>
                <a:ea typeface="Helvetica Neue"/>
                <a:cs typeface="Helvetica Neue"/>
                <a:sym typeface="Helvetica Neue"/>
              </a:rPr>
              <a:t>azure-chroot</a:t>
            </a:r>
            <a:r>
              <a:rPr lang="en-US" sz="2000">
                <a:solidFill>
                  <a:srgbClr val="000000"/>
                </a:solidFill>
              </a:rPr>
              <a:t>: capable of using an already-running virtual machine, uses the chroot environment to be able to detach a provisioned disk to create the final artifact image, leaving the machine running afterwards.</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220" name="Google Shape;1220;p174"/>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224" name="Shape 1224"/>
        <p:cNvGrpSpPr/>
        <p:nvPr/>
      </p:nvGrpSpPr>
      <p:grpSpPr>
        <a:xfrm>
          <a:off x="0" y="0"/>
          <a:ext cx="0" cy="0"/>
          <a:chOff x="0" y="0"/>
          <a:chExt cx="0" cy="0"/>
        </a:xfrm>
      </p:grpSpPr>
      <p:sp>
        <p:nvSpPr>
          <p:cNvPr id="1225" name="Google Shape;1225;p175"/>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Packer for Container Images</a:t>
            </a:r>
            <a:endParaRPr sz="3000" b="1">
              <a:latin typeface="Helvetica Neue"/>
              <a:ea typeface="Helvetica Neue"/>
              <a:cs typeface="Helvetica Neue"/>
              <a:sym typeface="Helvetica Neue"/>
            </a:endParaRPr>
          </a:p>
        </p:txBody>
      </p:sp>
      <p:sp>
        <p:nvSpPr>
          <p:cNvPr id="1226" name="Google Shape;1226;p175"/>
          <p:cNvSpPr txBox="1"/>
          <p:nvPr>
            <p:ph type="body" idx="1"/>
          </p:nvPr>
        </p:nvSpPr>
        <p:spPr>
          <a:xfrm>
            <a:off x="835500" y="1742150"/>
            <a:ext cx="10512000" cy="44193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r>
              <a:rPr lang="en-US">
                <a:solidFill>
                  <a:srgbClr val="000000"/>
                </a:solidFill>
              </a:rPr>
              <a:t>Why would I use Packer instead of just regular ol’ Dockerfiles to build my container images?</a:t>
            </a:r>
            <a:endParaRPr>
              <a:solidFill>
                <a:srgbClr val="000000"/>
              </a:solidFill>
            </a:endParaRPr>
          </a:p>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Leveraging provisioning scripts across different platforms and destinations for your running OS</a:t>
            </a:r>
            <a:endParaRPr>
              <a:solidFill>
                <a:srgbClr val="000000"/>
              </a:solidFill>
            </a:endParaRPr>
          </a:p>
          <a:p>
            <a:pPr marL="45720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In short, using Packer for building Docker/container images allows you to do so with the exact same scripts you use for other virtualized environments</a:t>
            </a:r>
            <a:endParaRPr>
              <a:solidFill>
                <a:srgbClr val="000000"/>
              </a:solidFill>
            </a:endParaRPr>
          </a:p>
          <a:p>
            <a:pPr marL="45720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a:solidFill>
                  <a:srgbClr val="000000"/>
                </a:solidFill>
              </a:rPr>
              <a:t>It’s a good option when transitioning any OS/machine from a full VM to a containerized microservice environment</a:t>
            </a:r>
            <a:endParaRPr>
              <a:solidFill>
                <a:srgbClr val="000000"/>
              </a:solidFill>
            </a:endParaRPr>
          </a:p>
          <a:p>
            <a:pPr marL="0" marR="0" lvl="0" indent="0" algn="l" rtl="0">
              <a:lnSpc>
                <a:spcPct val="90000"/>
              </a:lnSpc>
              <a:spcBef>
                <a:spcPts val="0"/>
              </a:spcBef>
              <a:spcAft>
                <a:spcPts val="0"/>
              </a:spcAft>
              <a:buNone/>
            </a:pPr>
            <a:endParaRPr sz="3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1227" name="Google Shape;1227;p175"/>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231" name="Shape 1231"/>
        <p:cNvGrpSpPr/>
        <p:nvPr/>
      </p:nvGrpSpPr>
      <p:grpSpPr>
        <a:xfrm>
          <a:off x="0" y="0"/>
          <a:ext cx="0" cy="0"/>
          <a:chOff x="0" y="0"/>
          <a:chExt cx="0" cy="0"/>
        </a:xfrm>
      </p:grpSpPr>
      <p:sp>
        <p:nvSpPr>
          <p:cNvPr id="1232" name="Google Shape;1232;p176"/>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sz="3000" b="1">
                <a:latin typeface="Helvetica Neue"/>
                <a:ea typeface="Helvetica Neue"/>
                <a:cs typeface="Helvetica Neue"/>
                <a:sym typeface="Helvetica Neue"/>
              </a:rPr>
              <a:t>Exercise 15: Building Docker Images w/ Packer</a:t>
            </a:r>
            <a:endParaRPr sz="3000" b="1">
              <a:latin typeface="Helvetica Neue"/>
              <a:ea typeface="Helvetica Neue"/>
              <a:cs typeface="Helvetica Neue"/>
              <a:sym typeface="Helvetica Neue"/>
            </a:endParaRPr>
          </a:p>
        </p:txBody>
      </p:sp>
      <p:sp>
        <p:nvSpPr>
          <p:cNvPr id="1233" name="Google Shape;1233;p176"/>
          <p:cNvSpPr txBox="1"/>
          <p:nvPr>
            <p:ph type="body" idx="1"/>
          </p:nvPr>
        </p:nvSpPr>
        <p:spPr>
          <a:xfrm>
            <a:off x="835500" y="1481700"/>
            <a:ext cx="10512000" cy="4680000"/>
          </a:xfrm>
          <a:prstGeom prst="rect">
            <a:avLst/>
          </a:prstGeom>
          <a:noFill/>
          <a:ln>
            <a:noFill/>
          </a:ln>
        </p:spPr>
        <p:txBody>
          <a:bodyPr spcFirstLastPara="1" wrap="square" lIns="0" tIns="46800" rIns="91425" bIns="45700" anchor="t" anchorCtr="0">
            <a:noAutofit/>
          </a:bodyPr>
          <a:lstStyle/>
          <a:p>
            <a:pPr marL="457200" marR="0" lvl="0" indent="0" algn="l" rtl="0">
              <a:lnSpc>
                <a:spcPct val="90000"/>
              </a:lnSpc>
              <a:spcBef>
                <a:spcPts val="0"/>
              </a:spcBef>
              <a:spcAft>
                <a:spcPts val="0"/>
              </a:spcAft>
              <a:buNone/>
            </a:pPr>
            <a:endParaRPr sz="6000">
              <a:solidFill>
                <a:srgbClr val="000000"/>
              </a:solidFill>
            </a:endParaRPr>
          </a:p>
          <a:p>
            <a:pPr marL="457200" marR="0" lvl="0" indent="0" algn="l" rtl="0">
              <a:lnSpc>
                <a:spcPct val="90000"/>
              </a:lnSpc>
              <a:spcBef>
                <a:spcPts val="0"/>
              </a:spcBef>
              <a:spcAft>
                <a:spcPts val="0"/>
              </a:spcAft>
              <a:buNone/>
            </a:pPr>
            <a:endParaRPr sz="6000">
              <a:solidFill>
                <a:srgbClr val="000000"/>
              </a:solidFill>
            </a:endParaRPr>
          </a:p>
          <a:p>
            <a:pPr marL="0" marR="0" lvl="0" indent="0" algn="ctr" rtl="0">
              <a:lnSpc>
                <a:spcPct val="90000"/>
              </a:lnSpc>
              <a:spcBef>
                <a:spcPts val="0"/>
              </a:spcBef>
              <a:spcAft>
                <a:spcPts val="0"/>
              </a:spcAft>
              <a:buNone/>
            </a:pPr>
            <a:r>
              <a:rPr lang="en-US" sz="6000" u="sng">
                <a:solidFill>
                  <a:schemeClr val="hlink"/>
                </a:solidFill>
                <a:hlinkClick r:id="rId1"/>
              </a:rPr>
              <a:t> Let’s get started!</a:t>
            </a:r>
            <a:endParaRPr sz="6000">
              <a:solidFill>
                <a:srgbClr val="000000"/>
              </a:solidFill>
            </a:endParaRPr>
          </a:p>
          <a:p>
            <a:pPr marL="0" marR="0" lvl="0" indent="0" algn="l" rtl="0">
              <a:lnSpc>
                <a:spcPct val="90000"/>
              </a:lnSpc>
              <a:spcBef>
                <a:spcPts val="0"/>
              </a:spcBef>
              <a:spcAft>
                <a:spcPts val="0"/>
              </a:spcAft>
              <a:buNone/>
            </a:pPr>
            <a:endParaRPr>
              <a:solidFill>
                <a:srgbClr val="000000"/>
              </a:solidFill>
            </a:endParaRPr>
          </a:p>
        </p:txBody>
      </p:sp>
      <p:sp>
        <p:nvSpPr>
          <p:cNvPr id="1234" name="Google Shape;1234;p176"/>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238" name="Shape 1238"/>
        <p:cNvGrpSpPr/>
        <p:nvPr/>
      </p:nvGrpSpPr>
      <p:grpSpPr>
        <a:xfrm>
          <a:off x="0" y="0"/>
          <a:ext cx="0" cy="0"/>
          <a:chOff x="0" y="0"/>
          <a:chExt cx="0" cy="0"/>
        </a:xfrm>
      </p:grpSpPr>
      <p:sp>
        <p:nvSpPr>
          <p:cNvPr id="1239" name="Google Shape;1239;p177"/>
          <p:cNvSpPr txBox="1"/>
          <p:nvPr>
            <p:ph type="ctrTitle"/>
          </p:nvPr>
        </p:nvSpPr>
        <p:spPr>
          <a:xfrm>
            <a:off x="4827990" y="1055915"/>
            <a:ext cx="7305600" cy="952500"/>
          </a:xfrm>
          <a:prstGeom prst="rect">
            <a:avLst/>
          </a:prstGeom>
          <a:noFill/>
          <a:ln>
            <a:noFill/>
          </a:ln>
        </p:spPr>
        <p:txBody>
          <a:bodyPr spcFirstLastPara="1" wrap="square" lIns="0" tIns="0" rIns="91425" bIns="36000" anchor="ctr" anchorCtr="0">
            <a:noAutofit/>
          </a:bodyPr>
          <a:lstStyle/>
          <a:p>
            <a:pPr marL="71755" lvl="0" indent="0" algn="ctr" rtl="0">
              <a:lnSpc>
                <a:spcPct val="100000"/>
              </a:lnSpc>
              <a:spcBef>
                <a:spcPts val="0"/>
              </a:spcBef>
              <a:spcAft>
                <a:spcPts val="0"/>
              </a:spcAft>
              <a:buClr>
                <a:srgbClr val="233445"/>
              </a:buClr>
              <a:buSzPts val="3200"/>
              <a:buFont typeface="Helvetica Neue Light"/>
              <a:buNone/>
            </a:pPr>
            <a:r>
              <a:rPr lang="en-US" sz="3200" b="1" i="1">
                <a:solidFill>
                  <a:srgbClr val="F17E3A"/>
                </a:solidFill>
                <a:latin typeface="Helvetica Neue"/>
                <a:ea typeface="Helvetica Neue"/>
                <a:cs typeface="Helvetica Neue"/>
                <a:sym typeface="Helvetica Neue"/>
              </a:rPr>
              <a:t>YOU’RE NOW READY FOR THE WORLD OF TERRAFORM AND PACKER</a:t>
            </a:r>
            <a:endParaRPr sz="3200" b="1" i="1">
              <a:solidFill>
                <a:srgbClr val="F17E3A"/>
              </a:solidFill>
              <a:latin typeface="Helvetica Neue"/>
              <a:ea typeface="Helvetica Neue"/>
              <a:cs typeface="Helvetica Neue"/>
              <a:sym typeface="Helvetica Neue"/>
            </a:endParaRPr>
          </a:p>
          <a:p>
            <a:pPr marL="71755" lvl="0" indent="0" algn="ctr" rtl="0">
              <a:lnSpc>
                <a:spcPct val="100000"/>
              </a:lnSpc>
              <a:spcBef>
                <a:spcPts val="0"/>
              </a:spcBef>
              <a:spcAft>
                <a:spcPts val="0"/>
              </a:spcAft>
              <a:buClr>
                <a:srgbClr val="233445"/>
              </a:buClr>
              <a:buSzPts val="3200"/>
              <a:buFont typeface="Helvetica Neue Light"/>
              <a:buNone/>
            </a:pPr>
            <a:endParaRPr sz="3200" b="1" i="1">
              <a:solidFill>
                <a:srgbClr val="F17E3A"/>
              </a:solidFill>
              <a:latin typeface="Helvetica Neue"/>
              <a:ea typeface="Helvetica Neue"/>
              <a:cs typeface="Helvetica Neue"/>
              <a:sym typeface="Helvetica Neue"/>
            </a:endParaRPr>
          </a:p>
          <a:p>
            <a:pPr marL="71755" lvl="0" indent="0" algn="ctr" rtl="0">
              <a:lnSpc>
                <a:spcPct val="100000"/>
              </a:lnSpc>
              <a:spcBef>
                <a:spcPts val="0"/>
              </a:spcBef>
              <a:spcAft>
                <a:spcPts val="0"/>
              </a:spcAft>
              <a:buClr>
                <a:srgbClr val="233445"/>
              </a:buClr>
              <a:buSzPts val="3200"/>
              <a:buFont typeface="Helvetica Neue Light"/>
              <a:buNone/>
            </a:pPr>
            <a:r>
              <a:rPr lang="en-US" sz="3200" i="1"/>
              <a:t>THANKS FOR BEING HERE!</a:t>
            </a:r>
            <a:endParaRPr lang="en-US" sz="3200" i="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243" name="Shape 1243"/>
        <p:cNvGrpSpPr/>
        <p:nvPr/>
      </p:nvGrpSpPr>
      <p:grpSpPr>
        <a:xfrm>
          <a:off x="0" y="0"/>
          <a:ext cx="0" cy="0"/>
          <a:chOff x="0" y="0"/>
          <a:chExt cx="0" cy="0"/>
        </a:xfrm>
      </p:grpSpPr>
      <p:sp>
        <p:nvSpPr>
          <p:cNvPr id="1244" name="Google Shape;1244;p178"/>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What should I do now?</a:t>
            </a:r>
            <a:endParaRPr b="1">
              <a:latin typeface="Helvetica Neue"/>
              <a:ea typeface="Helvetica Neue"/>
              <a:cs typeface="Helvetica Neue"/>
              <a:sym typeface="Helvetica Neue"/>
            </a:endParaRPr>
          </a:p>
        </p:txBody>
      </p:sp>
      <p:sp>
        <p:nvSpPr>
          <p:cNvPr id="1245" name="Google Shape;1245;p178"/>
          <p:cNvSpPr txBox="1"/>
          <p:nvPr>
            <p:ph type="body" idx="1"/>
          </p:nvPr>
        </p:nvSpPr>
        <p:spPr>
          <a:xfrm>
            <a:off x="835500" y="1524500"/>
            <a:ext cx="10512000" cy="4637700"/>
          </a:xfrm>
          <a:prstGeom prst="rect">
            <a:avLst/>
          </a:prstGeom>
          <a:noFill/>
          <a:ln>
            <a:noFill/>
          </a:ln>
        </p:spPr>
        <p:txBody>
          <a:bodyPr spcFirstLastPara="1" wrap="square" lIns="0" tIns="46800" rIns="91425" bIns="45700" anchor="t" anchorCtr="0">
            <a:noAutofit/>
          </a:bodyPr>
          <a:lstStyle/>
          <a:p>
            <a:pPr marL="457200" marR="0" lvl="0" indent="-381000" algn="l" rtl="0">
              <a:lnSpc>
                <a:spcPct val="115000"/>
              </a:lnSpc>
              <a:spcBef>
                <a:spcPts val="0"/>
              </a:spcBef>
              <a:spcAft>
                <a:spcPts val="0"/>
              </a:spcAft>
              <a:buClr>
                <a:srgbClr val="000000"/>
              </a:buClr>
              <a:buSzPts val="2400"/>
              <a:buFont typeface="Helvetica Neue Light"/>
              <a:buChar char="●"/>
            </a:pPr>
            <a:r>
              <a:rPr lang="en-US">
                <a:solidFill>
                  <a:srgbClr val="000000"/>
                </a:solidFill>
              </a:rPr>
              <a:t>You can find this presentation for reference after this course at </a:t>
            </a:r>
            <a:r>
              <a:rPr lang="en-US" u="sng">
                <a:solidFill>
                  <a:schemeClr val="hlink"/>
                </a:solidFill>
                <a:hlinkClick r:id="rId1"/>
              </a:rPr>
              <a:t>https://bit.ly/392g5gq</a:t>
            </a:r>
            <a:r>
              <a:rPr lang="en-US">
                <a:solidFill>
                  <a:srgbClr val="000000"/>
                </a:solidFill>
              </a:rPr>
              <a:t>.</a:t>
            </a:r>
            <a:endParaRPr>
              <a:solidFill>
                <a:srgbClr val="000000"/>
              </a:solidFill>
            </a:endParaRPr>
          </a:p>
          <a:p>
            <a:pPr marL="0" marR="0" lvl="0" indent="0" algn="l" rtl="0">
              <a:lnSpc>
                <a:spcPct val="115000"/>
              </a:lnSpc>
              <a:spcBef>
                <a:spcPts val="0"/>
              </a:spcBef>
              <a:spcAft>
                <a:spcPts val="0"/>
              </a:spcAft>
              <a:buNone/>
            </a:pPr>
            <a:endParaRPr>
              <a:solidFill>
                <a:srgbClr val="000000"/>
              </a:solidFill>
            </a:endParaRPr>
          </a:p>
          <a:p>
            <a:pPr marL="457200" marR="0" lvl="0" indent="-381000" algn="l" rtl="0">
              <a:lnSpc>
                <a:spcPct val="115000"/>
              </a:lnSpc>
              <a:spcBef>
                <a:spcPts val="0"/>
              </a:spcBef>
              <a:spcAft>
                <a:spcPts val="0"/>
              </a:spcAft>
              <a:buClr>
                <a:srgbClr val="000000"/>
              </a:buClr>
              <a:buSzPts val="2400"/>
              <a:buChar char="●"/>
            </a:pPr>
            <a:r>
              <a:rPr lang="en-US">
                <a:solidFill>
                  <a:srgbClr val="000000"/>
                </a:solidFill>
              </a:rPr>
              <a:t>Get in touch at any time: </a:t>
            </a:r>
            <a:r>
              <a:rPr lang="en-US" u="sng">
                <a:solidFill>
                  <a:schemeClr val="hlink"/>
                </a:solidFill>
                <a:hlinkClick r:id="rId2"/>
              </a:rPr>
              <a:t>patrick+di@rockholla.org</a:t>
            </a:r>
            <a:r>
              <a:rPr lang="en-US">
                <a:solidFill>
                  <a:srgbClr val="000000"/>
                </a:solidFill>
              </a:rPr>
              <a:t> </a:t>
            </a:r>
            <a:endParaRPr>
              <a:solidFill>
                <a:srgbClr val="000000"/>
              </a:solidFill>
            </a:endParaRPr>
          </a:p>
          <a:p>
            <a:pPr marL="0" marR="0" lvl="0" indent="0" algn="l" rtl="0">
              <a:lnSpc>
                <a:spcPct val="115000"/>
              </a:lnSpc>
              <a:spcBef>
                <a:spcPts val="0"/>
              </a:spcBef>
              <a:spcAft>
                <a:spcPts val="0"/>
              </a:spcAft>
              <a:buNone/>
            </a:pPr>
            <a:endParaRPr>
              <a:solidFill>
                <a:srgbClr val="000000"/>
              </a:solidFill>
            </a:endParaRPr>
          </a:p>
          <a:p>
            <a:pPr marL="457200" marR="0" lvl="0" indent="-381000" algn="l" rtl="0">
              <a:lnSpc>
                <a:spcPct val="115000"/>
              </a:lnSpc>
              <a:spcBef>
                <a:spcPts val="0"/>
              </a:spcBef>
              <a:spcAft>
                <a:spcPts val="0"/>
              </a:spcAft>
              <a:buClr>
                <a:srgbClr val="000000"/>
              </a:buClr>
              <a:buSzPts val="2400"/>
              <a:buChar char="●"/>
            </a:pPr>
            <a:r>
              <a:rPr lang="en-US">
                <a:solidFill>
                  <a:srgbClr val="000000"/>
                </a:solidFill>
              </a:rPr>
              <a:t>Take what you’ve learned, experiment, and then experiment some more!</a:t>
            </a:r>
            <a:endParaRPr>
              <a:solidFill>
                <a:srgbClr val="000000"/>
              </a:solidFill>
            </a:endParaRPr>
          </a:p>
          <a:p>
            <a:pPr marL="0" marR="0" lvl="0" indent="0" algn="l" rtl="0">
              <a:lnSpc>
                <a:spcPct val="115000"/>
              </a:lnSpc>
              <a:spcBef>
                <a:spcPts val="0"/>
              </a:spcBef>
              <a:spcAft>
                <a:spcPts val="0"/>
              </a:spcAft>
              <a:buNone/>
            </a:pPr>
            <a:endParaRPr>
              <a:solidFill>
                <a:srgbClr val="000000"/>
              </a:solidFill>
            </a:endParaRPr>
          </a:p>
          <a:p>
            <a:pPr marL="457200" marR="0" lvl="0" indent="-381000" algn="l" rtl="0">
              <a:lnSpc>
                <a:spcPct val="115000"/>
              </a:lnSpc>
              <a:spcBef>
                <a:spcPts val="0"/>
              </a:spcBef>
              <a:spcAft>
                <a:spcPts val="0"/>
              </a:spcAft>
              <a:buClr>
                <a:srgbClr val="000000"/>
              </a:buClr>
              <a:buSzPts val="2400"/>
              <a:buChar char="●"/>
            </a:pPr>
            <a:r>
              <a:rPr lang="en-US">
                <a:solidFill>
                  <a:srgbClr val="000000"/>
                </a:solidFill>
              </a:rPr>
              <a:t>Get involved in the Terraform community. Follow releases, Github issues, etc. It’s the best way to stay up on the current state of affairs.</a:t>
            </a:r>
            <a:endParaRPr>
              <a:solidFill>
                <a:srgbClr val="000000"/>
              </a:solidFill>
            </a:endParaRPr>
          </a:p>
        </p:txBody>
      </p:sp>
      <p:sp>
        <p:nvSpPr>
          <p:cNvPr id="1246" name="Google Shape;1246;p178"/>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250" name="Shape 1250"/>
        <p:cNvGrpSpPr/>
        <p:nvPr/>
      </p:nvGrpSpPr>
      <p:grpSpPr>
        <a:xfrm>
          <a:off x="0" y="0"/>
          <a:ext cx="0" cy="0"/>
          <a:chOff x="0" y="0"/>
          <a:chExt cx="0" cy="0"/>
        </a:xfrm>
      </p:grpSpPr>
      <p:sp>
        <p:nvSpPr>
          <p:cNvPr id="1251" name="Google Shape;1251;p179"/>
          <p:cNvSpPr txBox="1"/>
          <p:nvPr>
            <p:ph type="sldNum" idx="12"/>
          </p:nvPr>
        </p:nvSpPr>
        <p:spPr>
          <a:xfrm>
            <a:off x="11339999" y="6537324"/>
            <a:ext cx="834000" cy="298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252" name="Google Shape;1252;p179"/>
          <p:cNvPicPr preferRelativeResize="0"/>
          <p:nvPr/>
        </p:nvPicPr>
        <p:blipFill>
          <a:blip r:embed="rId1"/>
          <a:stretch>
            <a:fillRect/>
          </a:stretch>
        </p:blipFill>
        <p:spPr>
          <a:xfrm>
            <a:off x="0" y="0"/>
            <a:ext cx="12188952"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90" name="Shape 890"/>
        <p:cNvGrpSpPr/>
        <p:nvPr/>
      </p:nvGrpSpPr>
      <p:grpSpPr>
        <a:xfrm>
          <a:off x="0" y="0"/>
          <a:ext cx="0" cy="0"/>
          <a:chOff x="0" y="0"/>
          <a:chExt cx="0" cy="0"/>
        </a:xfrm>
      </p:grpSpPr>
      <p:sp>
        <p:nvSpPr>
          <p:cNvPr id="891" name="Google Shape;891;p128"/>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Packer</a:t>
            </a:r>
            <a:r>
              <a:rPr lang="en-US" b="1">
                <a:latin typeface="Helvetica Neue"/>
                <a:ea typeface="Helvetica Neue"/>
                <a:cs typeface="Helvetica Neue"/>
                <a:sym typeface="Helvetica Neue"/>
              </a:rPr>
              <a:t> Template Root Properties</a:t>
            </a:r>
            <a:endParaRPr b="1">
              <a:latin typeface="Helvetica Neue"/>
              <a:ea typeface="Helvetica Neue"/>
              <a:cs typeface="Helvetica Neue"/>
              <a:sym typeface="Helvetica Neue"/>
            </a:endParaRPr>
          </a:p>
        </p:txBody>
      </p:sp>
      <p:sp>
        <p:nvSpPr>
          <p:cNvPr id="892" name="Google Shape;892;p128"/>
          <p:cNvSpPr txBox="1"/>
          <p:nvPr>
            <p:ph type="body" idx="1"/>
          </p:nvPr>
        </p:nvSpPr>
        <p:spPr>
          <a:xfrm>
            <a:off x="835500" y="1465625"/>
            <a:ext cx="10512000" cy="46959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builders</a:t>
            </a:r>
            <a:r>
              <a:rPr lang="en-US">
                <a:solidFill>
                  <a:srgbClr val="000000"/>
                </a:solidFill>
              </a:rPr>
              <a:t> </a:t>
            </a:r>
            <a:r>
              <a:rPr lang="en-US" sz="1800" i="1">
                <a:solidFill>
                  <a:srgbClr val="000000"/>
                </a:solidFill>
              </a:rPr>
              <a:t>(required)</a:t>
            </a:r>
            <a:r>
              <a:rPr lang="en-US">
                <a:solidFill>
                  <a:srgbClr val="000000"/>
                </a:solidFill>
              </a:rPr>
              <a:t>: an array of objects, each object containing configuration for a single build/image/artifact.</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description</a:t>
            </a:r>
            <a:r>
              <a:rPr lang="en-US">
                <a:solidFill>
                  <a:srgbClr val="000000"/>
                </a:solidFill>
              </a:rPr>
              <a:t> </a:t>
            </a:r>
            <a:r>
              <a:rPr lang="en-US" sz="1800" i="1">
                <a:solidFill>
                  <a:srgbClr val="000000"/>
                </a:solidFill>
              </a:rPr>
              <a:t>(optional)</a:t>
            </a:r>
            <a:r>
              <a:rPr lang="en-US">
                <a:solidFill>
                  <a:srgbClr val="000000"/>
                </a:solidFill>
              </a:rPr>
              <a:t>: description for the template</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min_packer_version</a:t>
            </a:r>
            <a:r>
              <a:rPr lang="en-US">
                <a:solidFill>
                  <a:srgbClr val="000000"/>
                </a:solidFill>
              </a:rPr>
              <a:t> </a:t>
            </a:r>
            <a:r>
              <a:rPr lang="en-US" sz="1800" i="1">
                <a:solidFill>
                  <a:srgbClr val="000000"/>
                </a:solidFill>
              </a:rPr>
              <a:t>(optional)</a:t>
            </a:r>
            <a:r>
              <a:rPr lang="en-US">
                <a:solidFill>
                  <a:srgbClr val="000000"/>
                </a:solidFill>
              </a:rPr>
              <a:t>: specify the minimum version of the Packer CLI that can use the template</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post-processors</a:t>
            </a:r>
            <a:r>
              <a:rPr lang="en-US">
                <a:solidFill>
                  <a:srgbClr val="000000"/>
                </a:solidFill>
              </a:rPr>
              <a:t> </a:t>
            </a:r>
            <a:r>
              <a:rPr lang="en-US" sz="1800" i="1">
                <a:solidFill>
                  <a:srgbClr val="000000"/>
                </a:solidFill>
              </a:rPr>
              <a:t>(optional)</a:t>
            </a:r>
            <a:r>
              <a:rPr lang="en-US">
                <a:solidFill>
                  <a:srgbClr val="000000"/>
                </a:solidFill>
              </a:rPr>
              <a:t>: an array of objects, each object containing configuration for a post-processor to execute after builds</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provisioners</a:t>
            </a:r>
            <a:r>
              <a:rPr lang="en-US">
                <a:solidFill>
                  <a:srgbClr val="000000"/>
                </a:solidFill>
              </a:rPr>
              <a:t> </a:t>
            </a:r>
            <a:r>
              <a:rPr lang="en-US" sz="1800" i="1">
                <a:solidFill>
                  <a:srgbClr val="000000"/>
                </a:solidFill>
              </a:rPr>
              <a:t>(optional)</a:t>
            </a:r>
            <a:r>
              <a:rPr lang="en-US">
                <a:solidFill>
                  <a:srgbClr val="000000"/>
                </a:solidFill>
              </a:rPr>
              <a:t>: an array of objects, each object containing configuration for a provisioner to be used during builds</a:t>
            </a:r>
            <a:endParaRPr>
              <a:solidFill>
                <a:srgbClr val="000000"/>
              </a:solidFill>
            </a:endParaRPr>
          </a:p>
          <a:p>
            <a:pPr marL="457200" marR="0" lvl="0" indent="-381000" algn="l" rtl="0">
              <a:lnSpc>
                <a:spcPct val="90000"/>
              </a:lnSpc>
              <a:spcBef>
                <a:spcPts val="0"/>
              </a:spcBef>
              <a:spcAft>
                <a:spcPts val="0"/>
              </a:spcAft>
              <a:buClr>
                <a:srgbClr val="000000"/>
              </a:buClr>
              <a:buSzPts val="2400"/>
              <a:buChar char="●"/>
            </a:pPr>
            <a:r>
              <a:rPr lang="en-US" b="1">
                <a:solidFill>
                  <a:srgbClr val="000000"/>
                </a:solidFill>
                <a:latin typeface="Courier New" panose="02070309020205020404"/>
                <a:ea typeface="Courier New" panose="02070309020205020404"/>
                <a:cs typeface="Courier New" panose="02070309020205020404"/>
                <a:sym typeface="Courier New" panose="02070309020205020404"/>
              </a:rPr>
              <a:t>variables</a:t>
            </a:r>
            <a:r>
              <a:rPr lang="en-US">
                <a:solidFill>
                  <a:srgbClr val="000000"/>
                </a:solidFill>
              </a:rPr>
              <a:t> </a:t>
            </a:r>
            <a:r>
              <a:rPr lang="en-US" sz="1800" i="1">
                <a:solidFill>
                  <a:srgbClr val="000000"/>
                </a:solidFill>
              </a:rPr>
              <a:t>(optional)</a:t>
            </a:r>
            <a:r>
              <a:rPr lang="en-US">
                <a:solidFill>
                  <a:srgbClr val="000000"/>
                </a:solidFill>
              </a:rPr>
              <a:t>: an object of one or more key/value pairs (strings). Variables are a good way to define dynamic values to be passed to builds.</a:t>
            </a:r>
            <a:endParaRPr>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893" name="Google Shape;893;p128"/>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7" name="Shape 897"/>
        <p:cNvGrpSpPr/>
        <p:nvPr/>
      </p:nvGrpSpPr>
      <p:grpSpPr>
        <a:xfrm>
          <a:off x="0" y="0"/>
          <a:ext cx="0" cy="0"/>
          <a:chOff x="0" y="0"/>
          <a:chExt cx="0" cy="0"/>
        </a:xfrm>
      </p:grpSpPr>
      <p:sp>
        <p:nvSpPr>
          <p:cNvPr id="898" name="Google Shape;898;p129"/>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"builders"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"amazon-ebs"</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"access_key"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"secret_key"</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"region"</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"us-east-1"</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"source_ami"</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"ami-fce3c696"</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"instance_type"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"t2.micro"</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"ssh_username"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"ubuntu"</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"ami_name"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"packer {{timestamp}}"</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"provisioners"</a:t>
            </a: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"type"</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"shell"</a:t>
            </a: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r>
              <a:rPr lang="en-US" sz="1600" b="1">
                <a:solidFill>
                  <a:srgbClr val="FB8C00"/>
                </a:solidFill>
                <a:latin typeface="Courier"/>
                <a:ea typeface="Courier"/>
                <a:cs typeface="Courier"/>
                <a:sym typeface="Courier"/>
              </a:rPr>
              <a:t>"script"</a:t>
            </a:r>
            <a:r>
              <a:rPr lang="en-US" sz="1600" b="1">
                <a:solidFill>
                  <a:srgbClr val="CFE2F3"/>
                </a:solidFill>
                <a:latin typeface="Courier"/>
                <a:ea typeface="Courier"/>
                <a:cs typeface="Courier"/>
                <a:sym typeface="Courier"/>
              </a:rPr>
              <a:t>: </a:t>
            </a:r>
            <a:r>
              <a:rPr lang="en-US" sz="1600" b="1">
                <a:solidFill>
                  <a:srgbClr val="6AA84F"/>
                </a:solidFill>
                <a:latin typeface="Courier"/>
                <a:ea typeface="Courier"/>
                <a:cs typeface="Courier"/>
                <a:sym typeface="Courier"/>
              </a:rPr>
              <a:t>"setup_things.sh"</a:t>
            </a:r>
            <a:endParaRPr sz="1600" b="1">
              <a:solidFill>
                <a:srgbClr val="6AA84F"/>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  ]</a:t>
            </a:r>
            <a:endParaRPr sz="1600" b="1">
              <a:solidFill>
                <a:srgbClr val="CFE2F3"/>
              </a:solidFill>
              <a:latin typeface="Courier"/>
              <a:ea typeface="Courier"/>
              <a:cs typeface="Courier"/>
              <a:sym typeface="Courier"/>
            </a:endParaRPr>
          </a:p>
          <a:p>
            <a:pPr marL="0" lvl="0" indent="0" algn="l" rtl="0">
              <a:spcBef>
                <a:spcPts val="0"/>
              </a:spcBef>
              <a:spcAft>
                <a:spcPts val="0"/>
              </a:spcAft>
              <a:buNone/>
            </a:pPr>
            <a:r>
              <a:rPr lang="en-US" sz="1600" b="1">
                <a:solidFill>
                  <a:srgbClr val="CFE2F3"/>
                </a:solidFill>
                <a:latin typeface="Courier"/>
                <a:ea typeface="Courier"/>
                <a:cs typeface="Courier"/>
                <a:sym typeface="Courier"/>
              </a:rPr>
              <a:t>}</a:t>
            </a:r>
            <a:endParaRPr sz="1600" b="1">
              <a:solidFill>
                <a:srgbClr val="CFE2F3"/>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899" name="Google Shape;899;p129"/>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A first look at an example template</a:t>
            </a:r>
            <a:endParaRPr b="1">
              <a:latin typeface="Helvetica Neue"/>
              <a:ea typeface="Helvetica Neue"/>
              <a:cs typeface="Helvetica Neue"/>
              <a:sym typeface="Helvetica Neue"/>
            </a:endParaRPr>
          </a:p>
        </p:txBody>
      </p:sp>
      <p:sp>
        <p:nvSpPr>
          <p:cNvPr id="900" name="Google Shape;900;p129"/>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04" name="Shape 904"/>
        <p:cNvGrpSpPr/>
        <p:nvPr/>
      </p:nvGrpSpPr>
      <p:grpSpPr>
        <a:xfrm>
          <a:off x="0" y="0"/>
          <a:ext cx="0" cy="0"/>
          <a:chOff x="0" y="0"/>
          <a:chExt cx="0" cy="0"/>
        </a:xfrm>
      </p:grpSpPr>
      <p:sp>
        <p:nvSpPr>
          <p:cNvPr id="905" name="Google Shape;905;p130"/>
          <p:cNvSpPr txBox="1"/>
          <p:nvPr>
            <p:ph type="body" idx="1"/>
          </p:nvPr>
        </p:nvSpPr>
        <p:spPr>
          <a:xfrm>
            <a:off x="0" y="1232100"/>
            <a:ext cx="12192000" cy="5305200"/>
          </a:xfrm>
          <a:prstGeom prst="rect">
            <a:avLst/>
          </a:prstGeom>
          <a:solidFill>
            <a:srgbClr val="000000"/>
          </a:solidFill>
          <a:ln>
            <a:noFill/>
          </a:ln>
        </p:spPr>
        <p:txBody>
          <a:bodyPr spcFirstLastPara="1" wrap="square" lIns="457200" tIns="411475" rIns="457200" bIns="411475" anchor="t" anchorCtr="0">
            <a:noAutofit/>
          </a:bodyPr>
          <a:lstStyle/>
          <a:p>
            <a:pPr marL="0" lvl="0" indent="0" algn="l" rtl="0">
              <a:spcBef>
                <a:spcPts val="0"/>
              </a:spcBef>
              <a:spcAft>
                <a:spcPts val="0"/>
              </a:spcAft>
              <a:buNone/>
            </a:pPr>
            <a:r>
              <a:rPr lang="en-US" sz="3000" b="1">
                <a:solidFill>
                  <a:srgbClr val="888888"/>
                </a:solidFill>
                <a:latin typeface="Courier"/>
                <a:ea typeface="Courier"/>
                <a:cs typeface="Courier"/>
                <a:sym typeface="Courier"/>
              </a:rPr>
              <a:t># JSON doesn’t support comments</a:t>
            </a:r>
            <a:endParaRPr sz="3000" b="1">
              <a:solidFill>
                <a:srgbClr val="888888"/>
              </a:solidFill>
              <a:latin typeface="Courier"/>
              <a:ea typeface="Courier"/>
              <a:cs typeface="Courier"/>
              <a:sym typeface="Courier"/>
            </a:endParaRPr>
          </a:p>
          <a:p>
            <a:pPr marL="0" lvl="0" indent="0" algn="l" rtl="0">
              <a:spcBef>
                <a:spcPts val="0"/>
              </a:spcBef>
              <a:spcAft>
                <a:spcPts val="0"/>
              </a:spcAft>
              <a:buNone/>
            </a:pPr>
            <a:r>
              <a:rPr lang="en-US" sz="3000" b="1">
                <a:solidFill>
                  <a:srgbClr val="888888"/>
                </a:solidFill>
                <a:latin typeface="Courier"/>
                <a:ea typeface="Courier"/>
                <a:cs typeface="Courier"/>
                <a:sym typeface="Courier"/>
              </a:rPr>
              <a:t># And Packer will error when it detects unknown</a:t>
            </a:r>
            <a:endParaRPr sz="3000" b="1">
              <a:solidFill>
                <a:srgbClr val="888888"/>
              </a:solidFill>
              <a:latin typeface="Courier"/>
              <a:ea typeface="Courier"/>
              <a:cs typeface="Courier"/>
              <a:sym typeface="Courier"/>
            </a:endParaRPr>
          </a:p>
          <a:p>
            <a:pPr marL="0" lvl="0" indent="0" algn="l" rtl="0">
              <a:spcBef>
                <a:spcPts val="0"/>
              </a:spcBef>
              <a:spcAft>
                <a:spcPts val="0"/>
              </a:spcAft>
              <a:buNone/>
            </a:pPr>
            <a:r>
              <a:rPr lang="en-US" sz="3000" b="1">
                <a:solidFill>
                  <a:srgbClr val="888888"/>
                </a:solidFill>
                <a:latin typeface="Courier"/>
                <a:ea typeface="Courier"/>
                <a:cs typeface="Courier"/>
                <a:sym typeface="Courier"/>
              </a:rPr>
              <a:t># properties, but the following is allowed</a:t>
            </a:r>
            <a:endParaRPr sz="3000" b="1">
              <a:solidFill>
                <a:srgbClr val="888888"/>
              </a:solidFill>
              <a:latin typeface="Courier"/>
              <a:ea typeface="Courier"/>
              <a:cs typeface="Courier"/>
              <a:sym typeface="Courier"/>
            </a:endParaRPr>
          </a:p>
          <a:p>
            <a:pPr marL="0" lvl="0" indent="0" algn="l" rtl="0">
              <a:spcBef>
                <a:spcPts val="0"/>
              </a:spcBef>
              <a:spcAft>
                <a:spcPts val="0"/>
              </a:spcAft>
              <a:buNone/>
            </a:pPr>
            <a:r>
              <a:rPr lang="en-US" sz="3000" b="1">
                <a:solidFill>
                  <a:srgbClr val="CFE2F3"/>
                </a:solidFill>
                <a:latin typeface="Courier"/>
                <a:ea typeface="Courier"/>
                <a:cs typeface="Courier"/>
                <a:sym typeface="Courier"/>
              </a:rPr>
              <a:t>{</a:t>
            </a:r>
            <a:endParaRPr sz="3000" b="1">
              <a:solidFill>
                <a:srgbClr val="CFE2F3"/>
              </a:solidFill>
              <a:latin typeface="Courier"/>
              <a:ea typeface="Courier"/>
              <a:cs typeface="Courier"/>
              <a:sym typeface="Courier"/>
            </a:endParaRPr>
          </a:p>
          <a:p>
            <a:pPr marL="0" lvl="0" indent="0" algn="l" rtl="0">
              <a:spcBef>
                <a:spcPts val="0"/>
              </a:spcBef>
              <a:spcAft>
                <a:spcPts val="0"/>
              </a:spcAft>
              <a:buNone/>
            </a:pPr>
            <a:r>
              <a:rPr lang="en-US" sz="3000" b="1">
                <a:solidFill>
                  <a:srgbClr val="CFE2F3"/>
                </a:solidFill>
                <a:latin typeface="Courier"/>
                <a:ea typeface="Courier"/>
                <a:cs typeface="Courier"/>
                <a:sym typeface="Courier"/>
              </a:rPr>
              <a:t>  </a:t>
            </a:r>
            <a:r>
              <a:rPr lang="en-US" sz="3000" b="1">
                <a:solidFill>
                  <a:srgbClr val="FB8C00"/>
                </a:solidFill>
                <a:latin typeface="Courier"/>
                <a:ea typeface="Courier"/>
                <a:cs typeface="Courier"/>
                <a:sym typeface="Courier"/>
              </a:rPr>
              <a:t>"_comment": </a:t>
            </a:r>
            <a:r>
              <a:rPr lang="en-US" sz="3000" b="1">
                <a:solidFill>
                  <a:srgbClr val="6AA84F"/>
                </a:solidFill>
                <a:latin typeface="Courier"/>
                <a:ea typeface="Courier"/>
                <a:cs typeface="Courier"/>
                <a:sym typeface="Courier"/>
              </a:rPr>
              <a:t>"Builders for Team 1"</a:t>
            </a:r>
            <a:endParaRPr sz="3000" b="1">
              <a:solidFill>
                <a:srgbClr val="CFE2F3"/>
              </a:solidFill>
              <a:latin typeface="Courier"/>
              <a:ea typeface="Courier"/>
              <a:cs typeface="Courier"/>
              <a:sym typeface="Courier"/>
            </a:endParaRPr>
          </a:p>
          <a:p>
            <a:pPr marL="0" lvl="0" indent="0" algn="l" rtl="0">
              <a:spcBef>
                <a:spcPts val="0"/>
              </a:spcBef>
              <a:spcAft>
                <a:spcPts val="0"/>
              </a:spcAft>
              <a:buNone/>
            </a:pPr>
            <a:r>
              <a:rPr lang="en-US" sz="3000" b="1">
                <a:solidFill>
                  <a:srgbClr val="CFE2F3"/>
                </a:solidFill>
                <a:latin typeface="Courier"/>
                <a:ea typeface="Courier"/>
                <a:cs typeface="Courier"/>
                <a:sym typeface="Courier"/>
              </a:rPr>
              <a:t>  </a:t>
            </a:r>
            <a:r>
              <a:rPr lang="en-US" sz="3000" b="1">
                <a:solidFill>
                  <a:srgbClr val="FB8C00"/>
                </a:solidFill>
                <a:latin typeface="Courier"/>
                <a:ea typeface="Courier"/>
                <a:cs typeface="Courier"/>
                <a:sym typeface="Courier"/>
              </a:rPr>
              <a:t>"builders"</a:t>
            </a:r>
            <a:r>
              <a:rPr lang="en-US" sz="3000" b="1">
                <a:solidFill>
                  <a:srgbClr val="CFE2F3"/>
                </a:solidFill>
                <a:latin typeface="Courier"/>
                <a:ea typeface="Courier"/>
                <a:cs typeface="Courier"/>
                <a:sym typeface="Courier"/>
              </a:rPr>
              <a:t>: [...]</a:t>
            </a:r>
            <a:endParaRPr sz="3000" b="1">
              <a:solidFill>
                <a:srgbClr val="CFE2F3"/>
              </a:solidFill>
              <a:latin typeface="Courier"/>
              <a:ea typeface="Courier"/>
              <a:cs typeface="Courier"/>
              <a:sym typeface="Courier"/>
            </a:endParaRPr>
          </a:p>
          <a:p>
            <a:pPr marL="0" lvl="0" indent="0" algn="l" rtl="0">
              <a:spcBef>
                <a:spcPts val="0"/>
              </a:spcBef>
              <a:spcAft>
                <a:spcPts val="0"/>
              </a:spcAft>
              <a:buNone/>
            </a:pPr>
            <a:r>
              <a:rPr lang="en-US" sz="3000" b="1">
                <a:solidFill>
                  <a:srgbClr val="CFE2F3"/>
                </a:solidFill>
                <a:latin typeface="Courier"/>
                <a:ea typeface="Courier"/>
                <a:cs typeface="Courier"/>
                <a:sym typeface="Courier"/>
              </a:rPr>
              <a:t>}</a:t>
            </a:r>
            <a:endParaRPr sz="3000" b="1">
              <a:solidFill>
                <a:srgbClr val="CFE2F3"/>
              </a:solidFill>
              <a:latin typeface="Courier"/>
              <a:ea typeface="Courier"/>
              <a:cs typeface="Courier"/>
              <a:sym typeface="Courier"/>
            </a:endParaRPr>
          </a:p>
          <a:p>
            <a:pPr marL="0" lvl="0" indent="0" algn="l" rtl="0">
              <a:spcBef>
                <a:spcPts val="0"/>
              </a:spcBef>
              <a:spcAft>
                <a:spcPts val="0"/>
              </a:spcAft>
              <a:buNone/>
            </a:pPr>
            <a:r>
              <a:rPr lang="en-US" sz="3000" b="1">
                <a:solidFill>
                  <a:srgbClr val="888888"/>
                </a:solidFill>
                <a:latin typeface="Courier"/>
                <a:ea typeface="Courier"/>
                <a:cs typeface="Courier"/>
                <a:sym typeface="Courier"/>
              </a:rPr>
              <a:t># Only root-level properties can be underscore</a:t>
            </a:r>
            <a:endParaRPr sz="3000" b="1">
              <a:solidFill>
                <a:srgbClr val="888888"/>
              </a:solidFill>
              <a:latin typeface="Courier"/>
              <a:ea typeface="Courier"/>
              <a:cs typeface="Courier"/>
              <a:sym typeface="Courier"/>
            </a:endParaRPr>
          </a:p>
          <a:p>
            <a:pPr marL="0" lvl="0" indent="0" algn="l" rtl="0">
              <a:spcBef>
                <a:spcPts val="0"/>
              </a:spcBef>
              <a:spcAft>
                <a:spcPts val="0"/>
              </a:spcAft>
              <a:buNone/>
            </a:pPr>
            <a:r>
              <a:rPr lang="en-US" sz="3000" b="1">
                <a:solidFill>
                  <a:srgbClr val="888888"/>
                </a:solidFill>
                <a:latin typeface="Courier"/>
                <a:ea typeface="Courier"/>
                <a:cs typeface="Courier"/>
                <a:sym typeface="Courier"/>
              </a:rPr>
              <a:t># prefixed</a:t>
            </a:r>
            <a:endParaRPr sz="3000" b="1">
              <a:solidFill>
                <a:srgbClr val="888888"/>
              </a:solidFill>
              <a:latin typeface="Courier"/>
              <a:ea typeface="Courier"/>
              <a:cs typeface="Courier"/>
              <a:sym typeface="Courier"/>
            </a:endParaRPr>
          </a:p>
          <a:p>
            <a:pPr marL="0" lvl="0" indent="0" algn="l" rtl="0">
              <a:spcBef>
                <a:spcPts val="0"/>
              </a:spcBef>
              <a:spcAft>
                <a:spcPts val="0"/>
              </a:spcAft>
              <a:buNone/>
            </a:pPr>
            <a:endParaRPr b="1">
              <a:solidFill>
                <a:srgbClr val="FF9900"/>
              </a:solidFill>
              <a:latin typeface="Courier"/>
              <a:ea typeface="Courier"/>
              <a:cs typeface="Courier"/>
              <a:sym typeface="Courier"/>
            </a:endParaRPr>
          </a:p>
        </p:txBody>
      </p:sp>
      <p:sp>
        <p:nvSpPr>
          <p:cNvPr id="906" name="Google Shape;906;p130"/>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Comments support</a:t>
            </a:r>
            <a:endParaRPr b="1">
              <a:latin typeface="Helvetica Neue"/>
              <a:ea typeface="Helvetica Neue"/>
              <a:cs typeface="Helvetica Neue"/>
              <a:sym typeface="Helvetica Neue"/>
            </a:endParaRPr>
          </a:p>
        </p:txBody>
      </p:sp>
      <p:sp>
        <p:nvSpPr>
          <p:cNvPr id="907" name="Google Shape;907;p130"/>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11" name="Shape 911"/>
        <p:cNvGrpSpPr/>
        <p:nvPr/>
      </p:nvGrpSpPr>
      <p:grpSpPr>
        <a:xfrm>
          <a:off x="0" y="0"/>
          <a:ext cx="0" cy="0"/>
          <a:chOff x="0" y="0"/>
          <a:chExt cx="0" cy="0"/>
        </a:xfrm>
      </p:grpSpPr>
      <p:sp>
        <p:nvSpPr>
          <p:cNvPr id="912" name="Google Shape;912;p131"/>
          <p:cNvSpPr txBox="1"/>
          <p:nvPr>
            <p:ph type="title"/>
          </p:nvPr>
        </p:nvSpPr>
        <p:spPr>
          <a:xfrm>
            <a:off x="959997" y="293700"/>
            <a:ext cx="11232000" cy="90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33445"/>
              </a:buClr>
              <a:buSzPts val="3200"/>
              <a:buFont typeface="Helvetica Neue Light"/>
              <a:buNone/>
            </a:pPr>
            <a:r>
              <a:rPr lang="en-US" b="1">
                <a:latin typeface="Helvetica Neue"/>
                <a:ea typeface="Helvetica Neue"/>
                <a:cs typeface="Helvetica Neue"/>
                <a:sym typeface="Helvetica Neue"/>
              </a:rPr>
              <a:t>Packer Templates: Builders</a:t>
            </a:r>
            <a:endParaRPr b="1">
              <a:latin typeface="Helvetica Neue"/>
              <a:ea typeface="Helvetica Neue"/>
              <a:cs typeface="Helvetica Neue"/>
              <a:sym typeface="Helvetica Neue"/>
            </a:endParaRPr>
          </a:p>
        </p:txBody>
      </p:sp>
      <p:sp>
        <p:nvSpPr>
          <p:cNvPr id="913" name="Google Shape;913;p131"/>
          <p:cNvSpPr txBox="1"/>
          <p:nvPr>
            <p:ph type="body" idx="1"/>
          </p:nvPr>
        </p:nvSpPr>
        <p:spPr>
          <a:xfrm>
            <a:off x="835500" y="1299700"/>
            <a:ext cx="10512000" cy="4861800"/>
          </a:xfrm>
          <a:prstGeom prst="rect">
            <a:avLst/>
          </a:prstGeom>
          <a:noFill/>
          <a:ln>
            <a:noFill/>
          </a:ln>
        </p:spPr>
        <p:txBody>
          <a:bodyPr spcFirstLastPara="1" wrap="square" lIns="0" tIns="46800" rIns="91425" bIns="45700" anchor="t" anchorCtr="0">
            <a:noAutofit/>
          </a:bodyPr>
          <a:lstStyle/>
          <a:p>
            <a:pPr marL="0" marR="0" lvl="0" indent="0" algn="l" rtl="0">
              <a:lnSpc>
                <a:spcPct val="90000"/>
              </a:lnSpc>
              <a:spcBef>
                <a:spcPts val="0"/>
              </a:spcBef>
              <a:spcAft>
                <a:spcPts val="0"/>
              </a:spcAft>
              <a:buNone/>
            </a:pPr>
            <a:endParaRPr>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Builders are responsible for creating machines and generating images from them for various platforms. For example, there are separate builders for EC2, VMware, VirtualBox, etc. Packer comes with many builders by default, and can also be extended to add new builders.</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Builders are kinda like Providers in Terraform. Each builder, it’s available properties and configuration, depend on the type of builder. It’s a plugin, too.</a:t>
            </a:r>
            <a:endParaRPr sz="2000">
              <a:solidFill>
                <a:srgbClr val="000000"/>
              </a:solidFill>
            </a:endParaRPr>
          </a:p>
          <a:p>
            <a:pPr marL="45720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The </a:t>
            </a:r>
            <a:r>
              <a:rPr lang="en-US" sz="2000">
                <a:solidFill>
                  <a:srgbClr val="000000"/>
                </a:solidFill>
                <a:latin typeface="Courier New" panose="02070309020205020404"/>
                <a:ea typeface="Courier New" panose="02070309020205020404"/>
                <a:cs typeface="Courier New" panose="02070309020205020404"/>
                <a:sym typeface="Courier New" panose="02070309020205020404"/>
              </a:rPr>
              <a:t>type</a:t>
            </a:r>
            <a:r>
              <a:rPr lang="en-US" sz="2000">
                <a:solidFill>
                  <a:srgbClr val="000000"/>
                </a:solidFill>
              </a:rPr>
              <a:t> property of a builder is the only required one for all types. The builder type used defines other required/optional properties. E.g. an AWS image builder requires </a:t>
            </a:r>
            <a:r>
              <a:rPr lang="en-US" sz="2000">
                <a:solidFill>
                  <a:srgbClr val="000000"/>
                </a:solidFill>
                <a:latin typeface="Courier New" panose="02070309020205020404"/>
                <a:ea typeface="Courier New" panose="02070309020205020404"/>
                <a:cs typeface="Courier New" panose="02070309020205020404"/>
                <a:sym typeface="Courier New" panose="02070309020205020404"/>
              </a:rPr>
              <a:t>access_key</a:t>
            </a:r>
            <a:r>
              <a:rPr lang="en-US" sz="2000">
                <a:solidFill>
                  <a:srgbClr val="000000"/>
                </a:solidFill>
              </a:rPr>
              <a:t> and </a:t>
            </a:r>
            <a:r>
              <a:rPr lang="en-US" sz="2000">
                <a:solidFill>
                  <a:srgbClr val="000000"/>
                </a:solidFill>
                <a:latin typeface="Courier New" panose="02070309020205020404"/>
                <a:ea typeface="Courier New" panose="02070309020205020404"/>
                <a:cs typeface="Courier New" panose="02070309020205020404"/>
                <a:sym typeface="Courier New" panose="02070309020205020404"/>
              </a:rPr>
              <a:t>secret_key</a:t>
            </a:r>
            <a:r>
              <a:rPr lang="en-US" sz="2000">
                <a:solidFill>
                  <a:srgbClr val="000000"/>
                </a:solidFill>
              </a:rPr>
              <a:t> so it can create the builder VM and AMI during the course of the build(s).</a:t>
            </a:r>
            <a:endParaRPr sz="2000">
              <a:solidFill>
                <a:srgbClr val="000000"/>
              </a:solidFill>
            </a:endParaRPr>
          </a:p>
          <a:p>
            <a:pPr marL="0" marR="0" lvl="0" indent="0" algn="l" rtl="0">
              <a:lnSpc>
                <a:spcPct val="90000"/>
              </a:lnSpc>
              <a:spcBef>
                <a:spcPts val="0"/>
              </a:spcBef>
              <a:spcAft>
                <a:spcPts val="0"/>
              </a:spcAft>
              <a:buNone/>
            </a:pPr>
            <a:endParaRPr sz="2000">
              <a:solidFill>
                <a:srgbClr val="000000"/>
              </a:solidFill>
            </a:endParaRPr>
          </a:p>
          <a:p>
            <a:pPr marL="457200" marR="0" lvl="0" indent="-355600" algn="l" rtl="0">
              <a:lnSpc>
                <a:spcPct val="90000"/>
              </a:lnSpc>
              <a:spcBef>
                <a:spcPts val="0"/>
              </a:spcBef>
              <a:spcAft>
                <a:spcPts val="0"/>
              </a:spcAft>
              <a:buClr>
                <a:srgbClr val="000000"/>
              </a:buClr>
              <a:buSzPts val="2000"/>
              <a:buChar char="●"/>
            </a:pPr>
            <a:r>
              <a:rPr lang="en-US" sz="2000">
                <a:solidFill>
                  <a:srgbClr val="000000"/>
                </a:solidFill>
              </a:rPr>
              <a:t>You can name a build via the </a:t>
            </a:r>
            <a:r>
              <a:rPr lang="en-US" sz="2000">
                <a:solidFill>
                  <a:srgbClr val="000000"/>
                </a:solidFill>
                <a:latin typeface="Courier New" panose="02070309020205020404"/>
                <a:ea typeface="Courier New" panose="02070309020205020404"/>
                <a:cs typeface="Courier New" panose="02070309020205020404"/>
                <a:sym typeface="Courier New" panose="02070309020205020404"/>
              </a:rPr>
              <a:t>name</a:t>
            </a:r>
            <a:r>
              <a:rPr lang="en-US" sz="2000">
                <a:solidFill>
                  <a:srgbClr val="000000"/>
                </a:solidFill>
              </a:rPr>
              <a:t> property. It’s optional, and is only used in the console output, but can help in identifying output in its connection to a builder.</a:t>
            </a:r>
            <a:endParaRPr sz="2000">
              <a:solidFill>
                <a:srgbClr val="000000"/>
              </a:solidFill>
            </a:endParaRPr>
          </a:p>
          <a:p>
            <a:pPr marL="457200" lvl="0" indent="0" algn="l" rtl="0">
              <a:lnSpc>
                <a:spcPct val="115000"/>
              </a:lnSpc>
              <a:spcBef>
                <a:spcPts val="0"/>
              </a:spcBef>
              <a:spcAft>
                <a:spcPts val="0"/>
              </a:spcAft>
              <a:buNone/>
            </a:pPr>
            <a:endParaRPr i="1">
              <a:solidFill>
                <a:srgbClr val="999999"/>
              </a:solidFill>
            </a:endParaRPr>
          </a:p>
        </p:txBody>
      </p:sp>
      <p:sp>
        <p:nvSpPr>
          <p:cNvPr id="914" name="Google Shape;914;p131"/>
          <p:cNvSpPr txBox="1"/>
          <p:nvPr>
            <p:ph type="sldNum" idx="12"/>
          </p:nvPr>
        </p:nvSpPr>
        <p:spPr>
          <a:xfrm>
            <a:off x="11347499" y="6507024"/>
            <a:ext cx="834000" cy="29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22013</Words>
  <Application>WPS Presentation</Application>
  <PresentationFormat/>
  <Paragraphs>825</Paragraphs>
  <Slides>57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57</vt:i4>
      </vt:variant>
    </vt:vector>
  </HeadingPairs>
  <TitlesOfParts>
    <vt:vector size="73" baseType="lpstr">
      <vt:lpstr>Arial</vt:lpstr>
      <vt:lpstr>SimSun</vt:lpstr>
      <vt:lpstr>Wingdings</vt:lpstr>
      <vt:lpstr>Arial</vt:lpstr>
      <vt:lpstr>Helvetica Neue Light</vt:lpstr>
      <vt:lpstr>Calibri</vt:lpstr>
      <vt:lpstr>Trebuchet MS</vt:lpstr>
      <vt:lpstr>Helvetica Neue</vt:lpstr>
      <vt:lpstr>Lato</vt:lpstr>
      <vt:lpstr>Courier</vt:lpstr>
      <vt:lpstr>Courier New</vt:lpstr>
      <vt:lpstr>Microsoft YaHei</vt:lpstr>
      <vt:lpstr>Droid Sans Fallback</vt:lpstr>
      <vt:lpstr>Arial Unicode MS</vt:lpstr>
      <vt:lpstr>OpenSymbol</vt:lpstr>
      <vt:lpstr>DI Template</vt:lpstr>
      <vt:lpstr>PowerPoint 演示文稿</vt:lpstr>
      <vt:lpstr>What is Packer and why use it?</vt:lpstr>
      <vt:lpstr>What is Packer and why use it?</vt:lpstr>
      <vt:lpstr>Packer Terminology</vt:lpstr>
      <vt:lpstr>Packer Templates</vt:lpstr>
      <vt:lpstr>Packer Template Root Properties</vt:lpstr>
      <vt:lpstr>A first look at an example template</vt:lpstr>
      <vt:lpstr>Comments support</vt:lpstr>
      <vt:lpstr>Packer Templates: Builders</vt:lpstr>
      <vt:lpstr>Builders...like Terraform Providers</vt:lpstr>
      <vt:lpstr>Packer Builders for AWS</vt:lpstr>
      <vt:lpstr>Let’s talk about communicators for a minute</vt:lpstr>
      <vt:lpstr>PowerPoint 演示文稿</vt:lpstr>
      <vt:lpstr>Exercise 12: First Packer Project</vt:lpstr>
      <vt:lpstr>Back to HCL2 Momentarily</vt:lpstr>
      <vt:lpstr>A Packer Template using HCL2</vt:lpstr>
      <vt:lpstr>Diving Deeper into Packer Variable Capabilities</vt:lpstr>
      <vt:lpstr>How do I pass array values in as a variable?</vt:lpstr>
      <vt:lpstr>How to provide variable values to Packer</vt:lpstr>
      <vt:lpstr>Dealing with sensitive variable values</vt:lpstr>
      <vt:lpstr>The Packer Templating Engine</vt:lpstr>
      <vt:lpstr>The Packer Templating Engine</vt:lpstr>
      <vt:lpstr>The Packer Templating Engine: Functions</vt:lpstr>
      <vt:lpstr>The Packer Templating Engine: Internal Vars</vt:lpstr>
      <vt:lpstr>The Packer CLI</vt:lpstr>
      <vt:lpstr>The Packer CLI</vt:lpstr>
      <vt:lpstr>The Packer CLI: console</vt:lpstr>
      <vt:lpstr>The Packer CLI: inspect</vt:lpstr>
      <vt:lpstr>The Packer CLI: validate</vt:lpstr>
      <vt:lpstr>Exercise 13: Messing with Packer</vt:lpstr>
      <vt:lpstr>Packer Provisioners</vt:lpstr>
      <vt:lpstr>Understanding “local” provisioners</vt:lpstr>
      <vt:lpstr>A simple (shell) provisioner</vt:lpstr>
      <vt:lpstr>Another shell provisioner, but using a script file</vt:lpstr>
      <vt:lpstr>Common provisioner capabilities &amp; options</vt:lpstr>
      <vt:lpstr>Provisioners: Run on Specific Builds</vt:lpstr>
      <vt:lpstr>Provisioners: Error Handling</vt:lpstr>
      <vt:lpstr>Provisioners: Build-specific Overrides</vt:lpstr>
      <vt:lpstr>Provisioners: Pause Before Running</vt:lpstr>
      <vt:lpstr>Provisioners: Timeout</vt:lpstr>
      <vt:lpstr>Packer Post-processors</vt:lpstr>
      <vt:lpstr>Packer Post-processors</vt:lpstr>
      <vt:lpstr>Post-processors: Simple Definition</vt:lpstr>
      <vt:lpstr>Post-processors: Detailed Definition</vt:lpstr>
      <vt:lpstr>Post-processors: Sequence Definition</vt:lpstr>
      <vt:lpstr>Post-processors: Keeping the input artifact</vt:lpstr>
      <vt:lpstr>Post-processors: Run on Specific Builds</vt:lpstr>
      <vt:lpstr>Exercise 14: Provisioners and Post-processors</vt:lpstr>
      <vt:lpstr>PowerPoint 演示文稿</vt:lpstr>
      <vt:lpstr>Experimentation Time</vt:lpstr>
      <vt:lpstr>What about Packer and Azure?</vt:lpstr>
      <vt:lpstr>What about Packer and Azure?</vt:lpstr>
      <vt:lpstr>Packer for Container Images</vt:lpstr>
      <vt:lpstr>Exercise 15: Building Docker Images w/ Packer</vt:lpstr>
      <vt:lpstr>THANKS FOR BEING HERE!</vt:lpstr>
      <vt:lpstr>What should I do now?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Packer and why use it?</dc:title>
  <dc:creator/>
  <cp:lastModifiedBy>mark</cp:lastModifiedBy>
  <cp:revision>2</cp:revision>
  <dcterms:created xsi:type="dcterms:W3CDTF">2022-03-09T19:07:44Z</dcterms:created>
  <dcterms:modified xsi:type="dcterms:W3CDTF">2022-03-09T19:07:44Z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