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124"/>
  </p:notesMasterIdLst>
  <p:handoutMasterIdLst>
    <p:handoutMasterId r:id="rId125"/>
  </p:handoutMasterIdLst>
  <p:sldIdLst>
    <p:sldId id="256" r:id="rId2"/>
    <p:sldId id="257" r:id="rId3"/>
    <p:sldId id="258" r:id="rId4"/>
    <p:sldId id="298" r:id="rId5"/>
    <p:sldId id="301" r:id="rId6"/>
    <p:sldId id="300" r:id="rId7"/>
    <p:sldId id="299" r:id="rId8"/>
    <p:sldId id="302" r:id="rId9"/>
    <p:sldId id="304" r:id="rId10"/>
    <p:sldId id="303" r:id="rId11"/>
    <p:sldId id="306" r:id="rId12"/>
    <p:sldId id="307" r:id="rId13"/>
    <p:sldId id="308" r:id="rId14"/>
    <p:sldId id="309" r:id="rId15"/>
    <p:sldId id="311" r:id="rId16"/>
    <p:sldId id="305" r:id="rId17"/>
    <p:sldId id="312" r:id="rId18"/>
    <p:sldId id="313" r:id="rId19"/>
    <p:sldId id="310" r:id="rId20"/>
    <p:sldId id="317" r:id="rId21"/>
    <p:sldId id="318" r:id="rId22"/>
    <p:sldId id="319" r:id="rId23"/>
    <p:sldId id="320" r:id="rId24"/>
    <p:sldId id="321" r:id="rId25"/>
    <p:sldId id="322" r:id="rId26"/>
    <p:sldId id="324" r:id="rId27"/>
    <p:sldId id="323" r:id="rId28"/>
    <p:sldId id="325" r:id="rId29"/>
    <p:sldId id="326" r:id="rId30"/>
    <p:sldId id="327" r:id="rId31"/>
    <p:sldId id="328" r:id="rId32"/>
    <p:sldId id="330" r:id="rId33"/>
    <p:sldId id="331" r:id="rId34"/>
    <p:sldId id="329" r:id="rId35"/>
    <p:sldId id="332" r:id="rId36"/>
    <p:sldId id="333" r:id="rId37"/>
    <p:sldId id="334" r:id="rId38"/>
    <p:sldId id="335" r:id="rId39"/>
    <p:sldId id="336" r:id="rId40"/>
    <p:sldId id="337" r:id="rId41"/>
    <p:sldId id="338" r:id="rId42"/>
    <p:sldId id="339" r:id="rId43"/>
    <p:sldId id="340" r:id="rId44"/>
    <p:sldId id="341" r:id="rId45"/>
    <p:sldId id="342" r:id="rId46"/>
    <p:sldId id="343" r:id="rId47"/>
    <p:sldId id="344" r:id="rId48"/>
    <p:sldId id="345" r:id="rId49"/>
    <p:sldId id="346" r:id="rId50"/>
    <p:sldId id="347" r:id="rId51"/>
    <p:sldId id="348" r:id="rId52"/>
    <p:sldId id="349" r:id="rId53"/>
    <p:sldId id="350" r:id="rId54"/>
    <p:sldId id="352" r:id="rId55"/>
    <p:sldId id="351" r:id="rId56"/>
    <p:sldId id="353" r:id="rId57"/>
    <p:sldId id="354" r:id="rId58"/>
    <p:sldId id="355" r:id="rId59"/>
    <p:sldId id="356" r:id="rId60"/>
    <p:sldId id="357" r:id="rId61"/>
    <p:sldId id="358" r:id="rId62"/>
    <p:sldId id="359" r:id="rId63"/>
    <p:sldId id="360" r:id="rId64"/>
    <p:sldId id="361" r:id="rId65"/>
    <p:sldId id="362" r:id="rId66"/>
    <p:sldId id="363" r:id="rId67"/>
    <p:sldId id="364" r:id="rId68"/>
    <p:sldId id="365" r:id="rId69"/>
    <p:sldId id="366" r:id="rId70"/>
    <p:sldId id="367" r:id="rId71"/>
    <p:sldId id="368" r:id="rId72"/>
    <p:sldId id="369" r:id="rId73"/>
    <p:sldId id="370" r:id="rId74"/>
    <p:sldId id="371" r:id="rId75"/>
    <p:sldId id="372" r:id="rId76"/>
    <p:sldId id="373" r:id="rId77"/>
    <p:sldId id="374" r:id="rId78"/>
    <p:sldId id="375" r:id="rId79"/>
    <p:sldId id="376" r:id="rId80"/>
    <p:sldId id="377" r:id="rId81"/>
    <p:sldId id="378" r:id="rId82"/>
    <p:sldId id="379" r:id="rId83"/>
    <p:sldId id="380" r:id="rId84"/>
    <p:sldId id="381" r:id="rId85"/>
    <p:sldId id="382" r:id="rId86"/>
    <p:sldId id="383" r:id="rId87"/>
    <p:sldId id="385" r:id="rId88"/>
    <p:sldId id="386" r:id="rId89"/>
    <p:sldId id="384" r:id="rId90"/>
    <p:sldId id="387" r:id="rId91"/>
    <p:sldId id="388" r:id="rId92"/>
    <p:sldId id="389" r:id="rId93"/>
    <p:sldId id="390" r:id="rId94"/>
    <p:sldId id="391" r:id="rId95"/>
    <p:sldId id="392" r:id="rId96"/>
    <p:sldId id="393" r:id="rId97"/>
    <p:sldId id="394" r:id="rId98"/>
    <p:sldId id="395" r:id="rId99"/>
    <p:sldId id="396" r:id="rId100"/>
    <p:sldId id="397" r:id="rId101"/>
    <p:sldId id="398" r:id="rId102"/>
    <p:sldId id="400" r:id="rId103"/>
    <p:sldId id="399" r:id="rId104"/>
    <p:sldId id="401" r:id="rId105"/>
    <p:sldId id="402" r:id="rId106"/>
    <p:sldId id="403" r:id="rId107"/>
    <p:sldId id="405" r:id="rId108"/>
    <p:sldId id="404" r:id="rId109"/>
    <p:sldId id="406" r:id="rId110"/>
    <p:sldId id="407" r:id="rId111"/>
    <p:sldId id="408" r:id="rId112"/>
    <p:sldId id="409" r:id="rId113"/>
    <p:sldId id="410" r:id="rId114"/>
    <p:sldId id="411" r:id="rId115"/>
    <p:sldId id="412" r:id="rId116"/>
    <p:sldId id="413" r:id="rId117"/>
    <p:sldId id="414" r:id="rId118"/>
    <p:sldId id="415" r:id="rId119"/>
    <p:sldId id="416" r:id="rId120"/>
    <p:sldId id="417" r:id="rId121"/>
    <p:sldId id="418" r:id="rId122"/>
    <p:sldId id="314" r:id="rId123"/>
  </p:sldIdLst>
  <p:sldSz cx="9372600" cy="8297863"/>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p:defaultTextStyle>
  <p:extLst>
    <p:ext uri="{EFAFB233-063F-42B5-8137-9DF3F51BA10A}">
      <p15:sldGuideLst xmlns:p15="http://schemas.microsoft.com/office/powerpoint/2012/main">
        <p15:guide id="1" orient="horz" pos="2614" userDrawn="1">
          <p15:clr>
            <a:srgbClr val="A4A3A4"/>
          </p15:clr>
        </p15:guide>
        <p15:guide id="2" pos="295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1A1A1A"/>
    <a:srgbClr val="D6B8EB"/>
    <a:srgbClr val="A77EC7"/>
    <a:srgbClr val="B59BC7"/>
    <a:srgbClr val="C7AAD9"/>
    <a:srgbClr val="C89EDF"/>
    <a:srgbClr val="BD83DF"/>
    <a:srgbClr val="CB89DF"/>
    <a:srgbClr val="CA87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92" autoAdjust="0"/>
    <p:restoredTop sz="88568" autoAdjust="0"/>
  </p:normalViewPr>
  <p:slideViewPr>
    <p:cSldViewPr>
      <p:cViewPr varScale="1">
        <p:scale>
          <a:sx n="63" d="100"/>
          <a:sy n="63" d="100"/>
        </p:scale>
        <p:origin x="1800" y="58"/>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notesMaster" Target="notesMasters/notesMaster1.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defTabSz="965200">
              <a:defRPr sz="1200">
                <a:latin typeface="Times New Roman" pitchFamily="18" charset="0"/>
              </a:defRPr>
            </a:lvl1pPr>
          </a:lstStyle>
          <a:p>
            <a:pPr>
              <a:defRPr/>
            </a:pPr>
            <a:r>
              <a:rPr lang="en-US" dirty="0"/>
              <a:t>Copyright © 2017 Elephant Scale. All rights reserved.</a:t>
            </a:r>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algn="r" defTabSz="965200">
              <a:defRPr sz="1200">
                <a:latin typeface="Times New Roman" pitchFamily="18" charset="0"/>
              </a:defRPr>
            </a:lvl1pPr>
          </a:lstStyle>
          <a:p>
            <a:pPr>
              <a:defRPr/>
            </a:pPr>
            <a:fld id="{97E62689-8C7D-4291-A094-4E689FEC4C3B}" type="slidenum">
              <a:rPr lang="en-US"/>
              <a:pPr>
                <a:defRPr/>
              </a:pPr>
              <a:t>‹#›</a:t>
            </a:fld>
            <a:endParaRPr lang="en-US" dirty="0"/>
          </a:p>
        </p:txBody>
      </p:sp>
    </p:spTree>
    <p:extLst>
      <p:ext uri="{BB962C8B-B14F-4D97-AF65-F5344CB8AC3E}">
        <p14:creationId xmlns:p14="http://schemas.microsoft.com/office/powerpoint/2010/main" val="3239291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headEnd/>
            <a:tailEnd/>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defTabSz="965200" eaLnBrk="0" hangingPunct="0">
              <a:defRPr sz="900">
                <a:latin typeface="Arial" charset="0"/>
              </a:defRPr>
            </a:lvl1pPr>
          </a:lstStyle>
          <a:p>
            <a:pPr>
              <a:defRPr/>
            </a:pPr>
            <a:r>
              <a:rPr lang="en-US" dirty="0"/>
              <a:t>Copyright © 2017 Elephant Scale. All rights reserved.</a:t>
            </a:r>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65200" eaLnBrk="0" hangingPunct="0">
              <a:defRPr b="1">
                <a:latin typeface="Arial" charset="0"/>
              </a:defRPr>
            </a:lvl1pPr>
          </a:lstStyle>
          <a:p>
            <a:pPr>
              <a:defRPr/>
            </a:pPr>
            <a:fld id="{EFAADD5D-AF76-45EE-AA5F-6DAC73BF167A}" type="slidenum">
              <a:rPr lang="en-US"/>
              <a:pPr>
                <a:defRPr/>
              </a:pPr>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headEnd/>
            <a:tailEnd/>
          </a:ln>
        </p:spPr>
        <p:txBody>
          <a:bodyPr wrap="none" lIns="96386" tIns="48194" rIns="96386" bIns="48194"/>
          <a:lstStyle/>
          <a:p>
            <a:pPr defTabSz="960438">
              <a:defRPr/>
            </a:pPr>
            <a:r>
              <a:rPr lang="en-US" sz="1200" b="1" u="sng" dirty="0">
                <a:latin typeface="Times New Roman" pitchFamily="18" charset="0"/>
                <a:cs typeface="Times New Roman" pitchFamily="18"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headEnd/>
            <a:tailEnd/>
          </a:ln>
        </p:spPr>
        <p:txBody>
          <a:bodyPr vert="horz" wrap="square" lIns="91537" tIns="45768" rIns="91537" bIns="45768" numCol="1" anchor="t" anchorCtr="0" compatLnSpc="1">
            <a:prstTxWarp prst="textNoShape">
              <a:avLst/>
            </a:prstTxWarp>
          </a:bodyPr>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headEnd/>
            <a:tailEnd/>
          </a:ln>
          <a:effectLst/>
        </p:spPr>
        <p:txBody>
          <a:bodyPr/>
          <a:lstStyle/>
          <a:p>
            <a:pPr algn="ctr">
              <a:spcBef>
                <a:spcPct val="30000"/>
              </a:spcBef>
              <a:defRPr/>
            </a:pPr>
            <a:endParaRPr lang="en-US" dirty="0">
              <a:latin typeface="Garamond" pitchFamily="-110" charset="0"/>
              <a:ea typeface="+mn-ea"/>
              <a:cs typeface="+mn-cs"/>
            </a:endParaRPr>
          </a:p>
        </p:txBody>
      </p:sp>
    </p:spTree>
    <p:extLst>
      <p:ext uri="{BB962C8B-B14F-4D97-AF65-F5344CB8AC3E}">
        <p14:creationId xmlns:p14="http://schemas.microsoft.com/office/powerpoint/2010/main" val="953744030"/>
      </p:ext>
    </p:extLst>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itchFamily="2" charset="2"/>
      <a:buNone/>
      <a:defRPr sz="1200" kern="1200">
        <a:solidFill>
          <a:schemeClr val="tx1"/>
        </a:solidFill>
        <a:latin typeface="Times New Roman" pitchFamily="-110" charset="0"/>
        <a:ea typeface="ＭＳ Ｐゴシック" pitchFamily="-110" charset="-128"/>
        <a:cs typeface="ＭＳ Ｐゴシック"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itchFamily="-110" charset="0"/>
        <a:ea typeface="ＭＳ Ｐゴシック" pitchFamily="-110" charset="-128"/>
        <a:cs typeface="ＭＳ Ｐゴシック"/>
      </a:defRPr>
    </a:lvl2pPr>
    <a:lvl3pPr marL="744538" indent="-173038"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learning.oreilly.com/library/view/laravel-up/9781492041207/ch01.html#EX1"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3" Type="http://schemas.openxmlformats.org/officeDocument/2006/relationships/hyperlink" Target="https://learning.oreilly.com/library/view/laravel-up/9781492041207/ch03.html#EX65" TargetMode="External"/><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earning.oreilly.com/library/view/laravel-up/9781492041207/ch01.html#EX3"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learning.oreilly.com/library/view/laravel-up/9781492041207/ch03.html#FIG301"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learning.oreilly.com/library/view/laravel-up/9781492041207/ch03.html#EX30" TargetMode="External"/><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learning.oreilly.com/library/view/laravel-up/9781492041207/ch11.html#the_container"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learning.oreilly.com/library/view/laravel-up/9781492041207/ch03.html#EX31"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learning.oreilly.com/library/view/laravel-up/9781492041207/ch03.html#EX32"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3" Type="http://schemas.openxmlformats.org/officeDocument/2006/relationships/hyperlink" Target="https://learning.oreilly.com/library/view/laravel-up/9781492041207/ch03.html#EX36" TargetMode="External"/><Relationship Id="rId2" Type="http://schemas.openxmlformats.org/officeDocument/2006/relationships/slide" Target="../slides/slide55.xml"/><Relationship Id="rId1" Type="http://schemas.openxmlformats.org/officeDocument/2006/relationships/notesMaster" Target="../notesMasters/notesMaster1.xml"/><Relationship Id="rId4" Type="http://schemas.openxmlformats.org/officeDocument/2006/relationships/hyperlink" Target="https://learning.oreilly.com/library/view/laravel-up/9781492041207/ch03.html#EX34" TargetMode="Externa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learning.oreilly.com/library/view/laravel-up/9781492041207/ch03.html#EX38" TargetMode="External"/><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3" Type="http://schemas.openxmlformats.org/officeDocument/2006/relationships/hyperlink" Target="https://learning.oreilly.com/library/view/laravel-up/9781492041207/ch03.html#EX40" TargetMode="External"/><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3" Type="http://schemas.openxmlformats.org/officeDocument/2006/relationships/hyperlink" Target="https://learning.oreilly.com/library/view/laravel-up/9781492041207/ch03.html#EX42" TargetMode="External"/><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3" Type="http://schemas.openxmlformats.org/officeDocument/2006/relationships/hyperlink" Target="https://learning.oreilly.com/library/view/laravel-up/9781492041207/ch03.html#FIG301" TargetMode="External"/><Relationship Id="rId2" Type="http://schemas.openxmlformats.org/officeDocument/2006/relationships/slide" Target="../slides/slide78.xml"/><Relationship Id="rId1" Type="http://schemas.openxmlformats.org/officeDocument/2006/relationships/notesMaster" Target="../notesMasters/notesMaster1.xml"/><Relationship Id="rId4" Type="http://schemas.openxmlformats.org/officeDocument/2006/relationships/hyperlink" Target="https://learning.oreilly.com/library/view/laravel-up/9781492041207/ch04.html#blade_templating" TargetMode="Externa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2400" b="0" i="0" u="none" strike="noStrike" kern="0" cap="none" spc="0" normalizeH="0" baseline="0" noProof="0" dirty="0">
                <a:ln>
                  <a:noFill/>
                </a:ln>
                <a:solidFill>
                  <a:srgbClr val="000000"/>
                </a:solidFill>
                <a:effectLst/>
                <a:uLnTx/>
                <a:uFillTx/>
                <a:latin typeface="Arial"/>
                <a:ea typeface="ＭＳ Ｐゴシック" pitchFamily="-110" charset="-128"/>
              </a:rPr>
              <a:t>. It’s a common refrain among programmers that, by the time you learn one framework, three newer (and purportedly better) frameworks have popped up intending to replace it.</a:t>
            </a:r>
          </a:p>
          <a:p>
            <a:pPr algn="l" fontAlgn="base"/>
            <a:endParaRPr lang="en-US" b="0" i="0" dirty="0">
              <a:solidFill>
                <a:srgbClr val="3D3B49"/>
              </a:solidFill>
              <a:effectLst/>
              <a:latin typeface="Noto serif" panose="020B0604020202020204" pitchFamily="18" charset="0"/>
            </a:endParaRPr>
          </a:p>
          <a:p>
            <a:pPr algn="l" fontAlgn="base"/>
            <a:r>
              <a:rPr lang="en-US" b="0" i="0" dirty="0">
                <a:solidFill>
                  <a:srgbClr val="3D3B49"/>
                </a:solidFill>
                <a:effectLst/>
                <a:latin typeface="Noto serif" panose="020B0604020202020204" pitchFamily="18" charset="0"/>
              </a:rPr>
              <a:t>“Just because it’s there” might be a valid justification for climbing a mountain, but there are better reasons to choose to use a specific framework—or to use a framework at all. It’s worth asking the question, why frameworks? More specifically, why Laravel?</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6000" b="0" i="0" dirty="0">
                <a:solidFill>
                  <a:srgbClr val="3D3B49"/>
                </a:solidFill>
                <a:effectLst/>
                <a:latin typeface="Noto serif" panose="02020600060500020200" pitchFamily="18" charset="0"/>
              </a:rPr>
              <a:t>The simplest possible action you can take in a Laravel application is to define a route and return a result any time someone visits that route. If you initialize a brand new Laravel application on your machine, define the route in </a:t>
            </a:r>
            <a:r>
              <a:rPr lang="en-US" sz="6000" b="0" i="0" u="sng" dirty="0">
                <a:solidFill>
                  <a:srgbClr val="D3002D"/>
                </a:solidFill>
                <a:effectLst/>
                <a:latin typeface="Noto serif" panose="02020600060500020200" pitchFamily="18" charset="0"/>
                <a:hlinkClick r:id="rId3"/>
              </a:rPr>
              <a:t>Example 1-1</a:t>
            </a:r>
            <a:r>
              <a:rPr lang="en-US" sz="6000" b="0" i="0" dirty="0">
                <a:solidFill>
                  <a:srgbClr val="3D3B49"/>
                </a:solidFill>
                <a:effectLst/>
                <a:latin typeface="Noto serif" panose="02020600060500020200" pitchFamily="18" charset="0"/>
              </a:rPr>
              <a:t>, and then serve the site from the </a:t>
            </a:r>
            <a:r>
              <a:rPr lang="en-US" sz="6000" b="0" i="1" dirty="0">
                <a:solidFill>
                  <a:srgbClr val="3D3B49"/>
                </a:solidFill>
                <a:effectLst/>
                <a:latin typeface="Noto serif" panose="02020600060500020200" pitchFamily="18" charset="0"/>
              </a:rPr>
              <a:t>public</a:t>
            </a:r>
            <a:r>
              <a:rPr lang="en-US" sz="6000" b="0" i="0" dirty="0">
                <a:solidFill>
                  <a:srgbClr val="3D3B49"/>
                </a:solidFill>
                <a:effectLst/>
                <a:latin typeface="Noto serif" panose="02020600060500020200" pitchFamily="18" charset="0"/>
              </a:rPr>
              <a:t> directory, you’ll have a fully functioning “Hello, World” example</a:t>
            </a:r>
            <a:endParaRPr lang="en-US" sz="4400" dirty="0"/>
          </a:p>
        </p:txBody>
      </p:sp>
    </p:spTree>
    <p:extLst>
      <p:ext uri="{BB962C8B-B14F-4D97-AF65-F5344CB8AC3E}">
        <p14:creationId xmlns:p14="http://schemas.microsoft.com/office/powerpoint/2010/main" val="18024349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HTTP Verbs in Laravel</a:t>
            </a:r>
          </a:p>
          <a:p>
            <a:r>
              <a:rPr lang="en-US" sz="4400" dirty="0"/>
              <a:t>As we’ve seen already, you can define which verbs a route will match in the route definition using Route::get(), Route::post(), Route::any(), or Route::match(). You can also match with Route::patch(), Route::put(), and Route::delete().</a:t>
            </a:r>
          </a:p>
          <a:p>
            <a:endParaRPr lang="en-US" sz="4400" dirty="0"/>
          </a:p>
          <a:p>
            <a:r>
              <a:rPr lang="en-US" sz="4400" dirty="0"/>
              <a:t>But how does one send a request other than GET with a web browser? First, the method attribute in an HTML form determines its HTTP verb: if your form has a method of "GET", it will submit via query parameters and a GET method; if the form has a method of "POST", it will submit via the post body and a POST method.</a:t>
            </a:r>
          </a:p>
          <a:p>
            <a:endParaRPr lang="en-US" sz="4400" dirty="0"/>
          </a:p>
          <a:p>
            <a:r>
              <a:rPr lang="en-US" sz="4400" dirty="0"/>
              <a:t>JavaScript frameworks make it easy to send other requests, like DELETE and PATCH. But if you find yourself needing to submit HTML forms in Laravel with verbs other than GET or POST, you’ll need to use form method spoofing, which means spoofing the HTTP method in an HTML form.</a:t>
            </a:r>
          </a:p>
        </p:txBody>
      </p:sp>
    </p:spTree>
    <p:extLst>
      <p:ext uri="{BB962C8B-B14F-4D97-AF65-F5344CB8AC3E}">
        <p14:creationId xmlns:p14="http://schemas.microsoft.com/office/powerpoint/2010/main" val="390584286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7200" dirty="0"/>
              <a:t>To inform Laravel that the form you’re currently submitting should be treated as something other than a POST, add a hidden variable named _method with the value of either "PUT", "PATCH", or "DELETE", and Laravel will match and route that form submission as if it were actually a request with that verb.</a:t>
            </a:r>
          </a:p>
          <a:p>
            <a:endParaRPr lang="en-US" sz="7200" dirty="0"/>
          </a:p>
          <a:p>
            <a:endParaRPr lang="en-US" sz="4400" dirty="0"/>
          </a:p>
        </p:txBody>
      </p:sp>
    </p:spTree>
    <p:extLst>
      <p:ext uri="{BB962C8B-B14F-4D97-AF65-F5344CB8AC3E}">
        <p14:creationId xmlns:p14="http://schemas.microsoft.com/office/powerpoint/2010/main" val="4237713679"/>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algn="l" fontAlgn="base"/>
            <a:r>
              <a:rPr lang="en-US" sz="6000" b="0" i="0" dirty="0">
                <a:solidFill>
                  <a:srgbClr val="3D3B49"/>
                </a:solidFill>
                <a:effectLst/>
                <a:latin typeface="Noto serif" panose="02020600060500020200" pitchFamily="18" charset="0"/>
              </a:rPr>
              <a:t>If you’ve tried to submit a form in a Laravel application already, including the one in </a:t>
            </a:r>
            <a:r>
              <a:rPr lang="en-US" sz="6000" b="0" i="0" u="sng" dirty="0">
                <a:solidFill>
                  <a:srgbClr val="D3002D"/>
                </a:solidFill>
                <a:effectLst/>
                <a:latin typeface="Noto serif" panose="02020600060500020200" pitchFamily="18" charset="0"/>
                <a:hlinkClick r:id="rId3"/>
              </a:rPr>
              <a:t>Example 3-35</a:t>
            </a:r>
            <a:r>
              <a:rPr lang="en-US" sz="6000" b="0" i="0" dirty="0">
                <a:solidFill>
                  <a:srgbClr val="3D3B49"/>
                </a:solidFill>
                <a:effectLst/>
                <a:latin typeface="Noto serif" panose="02020600060500020200" pitchFamily="18" charset="0"/>
              </a:rPr>
              <a:t>, you’ve likely run into the dreaded </a:t>
            </a:r>
            <a:r>
              <a:rPr lang="en-US" sz="6000" b="0" i="0" dirty="0" err="1">
                <a:solidFill>
                  <a:srgbClr val="3D3B49"/>
                </a:solidFill>
                <a:effectLst/>
                <a:latin typeface="Noto serif" panose="02020600060500020200" pitchFamily="18" charset="0"/>
              </a:rPr>
              <a:t>TokenMismatchException</a:t>
            </a:r>
            <a:r>
              <a:rPr lang="en-US" sz="6000" b="0" i="0" dirty="0">
                <a:solidFill>
                  <a:srgbClr val="3D3B49"/>
                </a:solidFill>
                <a:effectLst/>
                <a:latin typeface="Noto serif" panose="02020600060500020200" pitchFamily="18" charset="0"/>
              </a:rPr>
              <a:t>.</a:t>
            </a:r>
          </a:p>
          <a:p>
            <a:pPr algn="l" fontAlgn="base"/>
            <a:r>
              <a:rPr lang="en-US" sz="6000" b="0" i="0" dirty="0">
                <a:solidFill>
                  <a:srgbClr val="3D3B49"/>
                </a:solidFill>
                <a:effectLst/>
                <a:latin typeface="Noto serif" panose="02020600060500020200" pitchFamily="18" charset="0"/>
              </a:rPr>
              <a:t>By default, all routes in Laravel except “read-only” routes (those using GET, HEAD, or OPTIONS) are protected against cross-site request forgery (CSRF) attacks by requiring a token, in the form of an input named _token, to be passed along with each request. This token is generated at the start of every session, and every non–read-only route compares the submitted _token against the session token.</a:t>
            </a:r>
          </a:p>
          <a:p>
            <a:pPr algn="l" fontAlgn="base"/>
            <a:r>
              <a:rPr lang="en-US" sz="6000" b="1" i="0" cap="all" dirty="0">
                <a:solidFill>
                  <a:srgbClr val="018C8C"/>
                </a:solidFill>
                <a:effectLst/>
                <a:latin typeface="Guardian Text Sans 2"/>
              </a:rPr>
              <a:t>WHAT IS CSRF?</a:t>
            </a:r>
          </a:p>
          <a:p>
            <a:pPr algn="l" fontAlgn="base"/>
            <a:r>
              <a:rPr lang="en-US" sz="6000" b="0" i="0" dirty="0">
                <a:solidFill>
                  <a:srgbClr val="3D3B49"/>
                </a:solidFill>
                <a:effectLst/>
                <a:latin typeface="Noto serif" panose="02020600060500020200" pitchFamily="18" charset="0"/>
              </a:rPr>
              <a:t>A cross-site request forgery is when one website pretends to be another. The goal is for someone to hijack your users’ access to your website, by submitting forms from </a:t>
            </a:r>
            <a:r>
              <a:rPr lang="en-US" sz="6000" b="0" i="1" dirty="0">
                <a:solidFill>
                  <a:srgbClr val="3D3B49"/>
                </a:solidFill>
                <a:effectLst/>
                <a:latin typeface="inherit"/>
              </a:rPr>
              <a:t>their</a:t>
            </a:r>
            <a:r>
              <a:rPr lang="en-US" sz="6000" b="0" i="0" dirty="0">
                <a:solidFill>
                  <a:srgbClr val="3D3B49"/>
                </a:solidFill>
                <a:effectLst/>
                <a:latin typeface="Noto serif" panose="02020600060500020200" pitchFamily="18" charset="0"/>
              </a:rPr>
              <a:t> website to </a:t>
            </a:r>
            <a:r>
              <a:rPr lang="en-US" sz="6000" b="0" i="1" dirty="0">
                <a:solidFill>
                  <a:srgbClr val="3D3B49"/>
                </a:solidFill>
                <a:effectLst/>
                <a:latin typeface="inherit"/>
              </a:rPr>
              <a:t>your</a:t>
            </a:r>
            <a:r>
              <a:rPr lang="en-US" sz="6000" b="0" i="0" dirty="0">
                <a:solidFill>
                  <a:srgbClr val="3D3B49"/>
                </a:solidFill>
                <a:effectLst/>
                <a:latin typeface="Noto serif" panose="02020600060500020200" pitchFamily="18" charset="0"/>
              </a:rPr>
              <a:t> website via the logged-in user’s browser.</a:t>
            </a:r>
          </a:p>
          <a:p>
            <a:pPr algn="l" fontAlgn="base"/>
            <a:r>
              <a:rPr lang="en-US" sz="6000" b="0" i="0" dirty="0">
                <a:solidFill>
                  <a:srgbClr val="3D3B49"/>
                </a:solidFill>
                <a:effectLst/>
                <a:latin typeface="Noto serif" panose="02020600060500020200" pitchFamily="18" charset="0"/>
              </a:rPr>
              <a:t>The best way around CSRF attacks is to protect all inbound routes—POST, DELETE, etc.—with a token, which Laravel does out of the box.</a:t>
            </a:r>
          </a:p>
          <a:p>
            <a:endParaRPr lang="en-US" sz="4400" dirty="0"/>
          </a:p>
        </p:txBody>
      </p:sp>
    </p:spTree>
    <p:extLst>
      <p:ext uri="{BB962C8B-B14F-4D97-AF65-F5344CB8AC3E}">
        <p14:creationId xmlns:p14="http://schemas.microsoft.com/office/powerpoint/2010/main" val="328563747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CSRF HELPERS IN LARAVEL PRIOR TO 5.6</a:t>
            </a:r>
          </a:p>
          <a:p>
            <a:r>
              <a:rPr lang="en-US" sz="4400" dirty="0"/>
              <a:t>The @csrf Blade directive is not available in projects running versions of Laravel prior to 5.6. Instead, you’ll need to use the </a:t>
            </a:r>
            <a:r>
              <a:rPr lang="en-US" sz="4400" dirty="0" err="1"/>
              <a:t>csrf_field</a:t>
            </a:r>
            <a:r>
              <a:rPr lang="en-US" sz="4400" dirty="0"/>
              <a:t>() helper function.</a:t>
            </a:r>
          </a:p>
        </p:txBody>
      </p:sp>
    </p:spTree>
    <p:extLst>
      <p:ext uri="{BB962C8B-B14F-4D97-AF65-F5344CB8AC3E}">
        <p14:creationId xmlns:p14="http://schemas.microsoft.com/office/powerpoint/2010/main" val="9550628"/>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Laravel will check the X-CSRF-TOKEN (and X-XSRF-TOKEN, which </a:t>
            </a:r>
            <a:r>
              <a:rPr lang="en-US" sz="4400" dirty="0" err="1"/>
              <a:t>Axios</a:t>
            </a:r>
            <a:r>
              <a:rPr lang="en-US" sz="4400" dirty="0"/>
              <a:t> uses) on every request, and valid tokens passed there will mark the CSRF protection as satisfied.</a:t>
            </a:r>
          </a:p>
          <a:p>
            <a:endParaRPr lang="en-US" sz="4400" dirty="0"/>
          </a:p>
          <a:p>
            <a:r>
              <a:rPr lang="en-US" sz="4400" dirty="0"/>
              <a:t>BINDING CSRF TOKENS WITH VUE RESOURCE</a:t>
            </a:r>
          </a:p>
          <a:p>
            <a:r>
              <a:rPr lang="en-US" sz="4400" dirty="0"/>
              <a:t>In projects running Laravel 5.3 and earlier and Vue, you may be relying on a library called Vue Resource to make Ajax calls. Bootstrapping the CSRF token into Vue Resource looks a bit different than it does for Laravel; see the Vue Resource docs for examples.</a:t>
            </a:r>
          </a:p>
        </p:txBody>
      </p:sp>
    </p:spTree>
    <p:extLst>
      <p:ext uri="{BB962C8B-B14F-4D97-AF65-F5344CB8AC3E}">
        <p14:creationId xmlns:p14="http://schemas.microsoft.com/office/powerpoint/2010/main" val="964040938"/>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So far the only things we’ve explicitly talked about returning from a controller method or route definition have been views. But there are a few other structures we can return to give the browser instructions on how to behave.</a:t>
            </a:r>
          </a:p>
          <a:p>
            <a:endParaRPr lang="en-US" sz="4400" dirty="0"/>
          </a:p>
          <a:p>
            <a:r>
              <a:rPr lang="en-US" sz="4400" dirty="0"/>
              <a:t>First, let’s cover the redirect. You’ve already seen a few of these in other examples. There are two common ways to generate a redirect; we’ll use the redirect() global helper here, but you may prefer the facade. Both create an instance of Illuminate\Http\</a:t>
            </a:r>
            <a:r>
              <a:rPr lang="en-US" sz="4400" dirty="0" err="1"/>
              <a:t>RedirectResponse</a:t>
            </a:r>
            <a:r>
              <a:rPr lang="en-US" sz="4400" dirty="0"/>
              <a:t>, perform some convenience methods on it, and then return it. You can also do this manually, but you’ll have to do a little more work yourself. Take a look at Example 3-38 to see a few ways you can return a redirect.</a:t>
            </a:r>
          </a:p>
          <a:p>
            <a:endParaRPr lang="en-US" sz="4400" dirty="0"/>
          </a:p>
          <a:p>
            <a:r>
              <a:rPr lang="en-US" sz="4400" dirty="0"/>
              <a:t>Note that the redirect() helper exposes the same methods as the Redirect facade, but it also has a shortcut; if you pass parameters directly to the helper instead of chaining methods after it, it’s a shortcut to the to() redirect method.</a:t>
            </a:r>
          </a:p>
          <a:p>
            <a:endParaRPr lang="en-US" sz="4400" dirty="0"/>
          </a:p>
          <a:p>
            <a:r>
              <a:rPr lang="en-US" sz="4400" dirty="0"/>
              <a:t>Also note that the (optional) third parameter for the Route::redirect() route helper can be the status code (e.g., 302) for your redirect.</a:t>
            </a:r>
          </a:p>
        </p:txBody>
      </p:sp>
    </p:spTree>
    <p:extLst>
      <p:ext uri="{BB962C8B-B14F-4D97-AF65-F5344CB8AC3E}">
        <p14:creationId xmlns:p14="http://schemas.microsoft.com/office/powerpoint/2010/main" val="123512025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$to is a valid internal path, $status is the HTTP status (defaulting to 302), $headers allows you to define which HTTP headers to send along with your redirect, and $secure allows you to override the default choice of http versus https (which is normally set based on your current request URL). Example 3-39 shows an example of its use.</a:t>
            </a:r>
          </a:p>
        </p:txBody>
      </p:sp>
    </p:spTree>
    <p:extLst>
      <p:ext uri="{BB962C8B-B14F-4D97-AF65-F5344CB8AC3E}">
        <p14:creationId xmlns:p14="http://schemas.microsoft.com/office/powerpoint/2010/main" val="3042892759"/>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1424207769"/>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redirect()-&gt;back()</a:t>
            </a:r>
          </a:p>
          <a:p>
            <a:r>
              <a:rPr lang="en-US" sz="4400" dirty="0"/>
              <a:t>Because of some of the built-in conveniences of Laravel’s session implementation, your application will always have knowledge of what the user’s previously visited page was. That opens up the opportunity for a redirect()-&gt;back() redirect, which simply redirects the user to whatever page they came from. There’s also a global shortcut for this: back().</a:t>
            </a:r>
          </a:p>
          <a:p>
            <a:endParaRPr lang="en-US" sz="4400" dirty="0"/>
          </a:p>
          <a:p>
            <a:endParaRPr lang="en-US" sz="4400" dirty="0"/>
          </a:p>
          <a:p>
            <a:r>
              <a:rPr lang="en-US" sz="4400" dirty="0"/>
              <a:t>Other Redirect Methods</a:t>
            </a:r>
          </a:p>
          <a:p>
            <a:r>
              <a:rPr lang="en-US" sz="4400" dirty="0"/>
              <a:t>The redirect service provides other methods that are less commonly used, but still available:</a:t>
            </a:r>
          </a:p>
          <a:p>
            <a:endParaRPr lang="en-US" sz="4400" dirty="0"/>
          </a:p>
          <a:p>
            <a:r>
              <a:rPr lang="en-US" sz="4400" dirty="0"/>
              <a:t>home()</a:t>
            </a:r>
          </a:p>
          <a:p>
            <a:r>
              <a:rPr lang="en-US" sz="4400" dirty="0"/>
              <a:t>Redirects to a route named home.</a:t>
            </a:r>
          </a:p>
          <a:p>
            <a:endParaRPr lang="en-US" sz="4400" dirty="0"/>
          </a:p>
          <a:p>
            <a:r>
              <a:rPr lang="en-US" sz="4400" dirty="0"/>
              <a:t>refresh()</a:t>
            </a:r>
          </a:p>
          <a:p>
            <a:r>
              <a:rPr lang="en-US" sz="4400" dirty="0"/>
              <a:t>Redirects to the same page the user is currently on.</a:t>
            </a:r>
          </a:p>
          <a:p>
            <a:endParaRPr lang="en-US" sz="4400" dirty="0"/>
          </a:p>
          <a:p>
            <a:r>
              <a:rPr lang="en-US" sz="4400" dirty="0"/>
              <a:t>away()</a:t>
            </a:r>
          </a:p>
          <a:p>
            <a:r>
              <a:rPr lang="en-US" sz="4400" dirty="0"/>
              <a:t>Allows for redirecting to an external URL without the default URL validation.</a:t>
            </a:r>
          </a:p>
          <a:p>
            <a:endParaRPr lang="en-US" sz="4400" dirty="0"/>
          </a:p>
          <a:p>
            <a:r>
              <a:rPr lang="en-US" sz="4400" dirty="0"/>
              <a:t>secure()</a:t>
            </a:r>
          </a:p>
          <a:p>
            <a:r>
              <a:rPr lang="en-US" sz="4400" dirty="0"/>
              <a:t>Like to() with the secure parameter set to "true".</a:t>
            </a:r>
          </a:p>
          <a:p>
            <a:endParaRPr lang="en-US" sz="4400" dirty="0"/>
          </a:p>
          <a:p>
            <a:r>
              <a:rPr lang="en-US" sz="4400" dirty="0"/>
              <a:t>action()</a:t>
            </a:r>
          </a:p>
          <a:p>
            <a:r>
              <a:rPr lang="en-US" sz="4400" dirty="0"/>
              <a:t>Allows you to link to a controller and method in one of two ways: as a string (redirect()-&gt;action('</a:t>
            </a:r>
            <a:r>
              <a:rPr lang="en-US" sz="4400" dirty="0" err="1"/>
              <a:t>MyController@myMethod</a:t>
            </a:r>
            <a:r>
              <a:rPr lang="en-US" sz="4400" dirty="0"/>
              <a:t>')) or as a tuple (redirect()-&gt;action([</a:t>
            </a:r>
            <a:r>
              <a:rPr lang="en-US" sz="4400" dirty="0" err="1"/>
              <a:t>MyController</a:t>
            </a:r>
            <a:r>
              <a:rPr lang="en-US" sz="4400" dirty="0"/>
              <a:t>::class, '</a:t>
            </a:r>
            <a:r>
              <a:rPr lang="en-US" sz="4400" dirty="0" err="1"/>
              <a:t>myMethod</a:t>
            </a:r>
            <a:r>
              <a:rPr lang="en-US" sz="4400" dirty="0"/>
              <a:t>'])).</a:t>
            </a:r>
          </a:p>
          <a:p>
            <a:endParaRPr lang="en-US" sz="4400" dirty="0"/>
          </a:p>
          <a:p>
            <a:r>
              <a:rPr lang="en-US" sz="4400" dirty="0"/>
              <a:t>guest()</a:t>
            </a:r>
          </a:p>
          <a:p>
            <a:r>
              <a:rPr lang="en-US" sz="4400" dirty="0"/>
              <a:t>Used internally by the </a:t>
            </a:r>
            <a:r>
              <a:rPr lang="en-US" sz="4400" dirty="0" err="1"/>
              <a:t>authentification</a:t>
            </a:r>
            <a:r>
              <a:rPr lang="en-US" sz="4400" dirty="0"/>
              <a:t> system (discussed in lesson 9); when a user visits a route they’re not authenticated for, this captures the “intended” route and then redirects the user (usually to a login page).</a:t>
            </a:r>
          </a:p>
          <a:p>
            <a:endParaRPr lang="en-US" sz="4400" dirty="0"/>
          </a:p>
          <a:p>
            <a:r>
              <a:rPr lang="en-US" sz="4400" dirty="0"/>
              <a:t>intended()</a:t>
            </a:r>
          </a:p>
          <a:p>
            <a:r>
              <a:rPr lang="en-US" sz="4400" dirty="0"/>
              <a:t>Also used internally by the auth system; after a successful authentication, this grabs the “intended” URL stored by the guest() method and redirects the user there.</a:t>
            </a:r>
          </a:p>
        </p:txBody>
      </p:sp>
    </p:spTree>
    <p:extLst>
      <p:ext uri="{BB962C8B-B14F-4D97-AF65-F5344CB8AC3E}">
        <p14:creationId xmlns:p14="http://schemas.microsoft.com/office/powerpoint/2010/main" val="194004232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While it is structured similarly to the other methods you can call on redirect(), with() is different in that it doesn’t define where you’re redirecting to, but what data you’re passing along with the redirect. When you’re redirecting users to different pages, you often want to pass certain data along with them. You could manually flash the data to the session, but Laravel has some convenience methods to help you with that.</a:t>
            </a:r>
          </a:p>
        </p:txBody>
      </p:sp>
    </p:spTree>
    <p:extLst>
      <p:ext uri="{BB962C8B-B14F-4D97-AF65-F5344CB8AC3E}">
        <p14:creationId xmlns:p14="http://schemas.microsoft.com/office/powerpoint/2010/main" val="2393535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3645448277"/>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CHAINING METHODS ON REDIRECTS</a:t>
            </a:r>
          </a:p>
          <a:p>
            <a:r>
              <a:rPr lang="en-US" sz="4400" dirty="0"/>
              <a:t>As with many other facades, most calls to the Redirect facade can accept fluent method chains, like the with() calls in Example 3-42. You’ll learn more about fluency in “What Is a Fluent Interface?”.</a:t>
            </a:r>
          </a:p>
          <a:p>
            <a:endParaRPr lang="en-US" sz="4400" dirty="0"/>
          </a:p>
          <a:p>
            <a:r>
              <a:rPr lang="en-US" sz="6000" b="0" i="0" dirty="0">
                <a:solidFill>
                  <a:srgbClr val="3D3B49"/>
                </a:solidFill>
                <a:effectLst/>
                <a:latin typeface="Noto serif" panose="02020600060500020200" pitchFamily="18" charset="0"/>
              </a:rPr>
              <a:t>The easiest way to get the flashed input that was passed with </a:t>
            </a:r>
            <a:r>
              <a:rPr lang="en-US" sz="6000" dirty="0" err="1"/>
              <a:t>withInput</a:t>
            </a:r>
            <a:r>
              <a:rPr lang="en-US" sz="6000" dirty="0"/>
              <a:t>()</a:t>
            </a:r>
            <a:r>
              <a:rPr lang="en-US" sz="6000" b="0" i="0" dirty="0">
                <a:solidFill>
                  <a:srgbClr val="3D3B49"/>
                </a:solidFill>
                <a:effectLst/>
                <a:latin typeface="Noto serif" panose="02020600060500020200" pitchFamily="18" charset="0"/>
              </a:rPr>
              <a:t> is using the </a:t>
            </a:r>
            <a:r>
              <a:rPr lang="en-US" sz="6000" dirty="0"/>
              <a:t>old()</a:t>
            </a:r>
            <a:r>
              <a:rPr lang="en-US" sz="6000" b="0" i="0" dirty="0">
                <a:solidFill>
                  <a:srgbClr val="3D3B49"/>
                </a:solidFill>
                <a:effectLst/>
                <a:latin typeface="Noto serif" panose="02020600060500020200" pitchFamily="18" charset="0"/>
              </a:rPr>
              <a:t> helper, which can be used to get all old input (</a:t>
            </a:r>
            <a:r>
              <a:rPr lang="en-US" sz="6000" dirty="0"/>
              <a:t>old()</a:t>
            </a:r>
            <a:r>
              <a:rPr lang="en-US" sz="6000" b="0" i="0" dirty="0">
                <a:solidFill>
                  <a:srgbClr val="3D3B49"/>
                </a:solidFill>
                <a:effectLst/>
                <a:latin typeface="Noto serif" panose="02020600060500020200" pitchFamily="18" charset="0"/>
              </a:rPr>
              <a:t>) or just the value for a particular key as shown in the following example, with the second parameter as the default if there is no old value).</a:t>
            </a:r>
            <a:endParaRPr lang="en-US" sz="4400" dirty="0"/>
          </a:p>
          <a:p>
            <a:endParaRPr lang="en-US" sz="4400" dirty="0"/>
          </a:p>
        </p:txBody>
      </p:sp>
    </p:spTree>
    <p:extLst>
      <p:ext uri="{BB962C8B-B14F-4D97-AF65-F5344CB8AC3E}">
        <p14:creationId xmlns:p14="http://schemas.microsoft.com/office/powerpoint/2010/main" val="389989078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Speaking of validation, there is also a useful method for passing errors along with a redirect response: </a:t>
            </a:r>
            <a:r>
              <a:rPr lang="en-US" sz="4400" dirty="0" err="1"/>
              <a:t>withErrors</a:t>
            </a:r>
            <a:r>
              <a:rPr lang="en-US" sz="4400" dirty="0"/>
              <a:t>(). You can pass it any “provider” of errors, which may be an error string, an array of errors, or, most commonly, an instance of the Illuminate Validator, which we’ll cover in lesson 10. Example 3-44 shows an example of its use.</a:t>
            </a:r>
          </a:p>
        </p:txBody>
      </p:sp>
    </p:spTree>
    <p:extLst>
      <p:ext uri="{BB962C8B-B14F-4D97-AF65-F5344CB8AC3E}">
        <p14:creationId xmlns:p14="http://schemas.microsoft.com/office/powerpoint/2010/main" val="60552219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err="1"/>
              <a:t>withErrors</a:t>
            </a:r>
            <a:r>
              <a:rPr lang="en-US" sz="4400" dirty="0"/>
              <a:t>() automatically shares an $errors variable with the views of the page it’s redirecting to, for you to handle however you’d like.</a:t>
            </a:r>
          </a:p>
          <a:p>
            <a:endParaRPr lang="en-US" sz="4400" dirty="0"/>
          </a:p>
          <a:p>
            <a:r>
              <a:rPr lang="en-US" sz="4400" dirty="0"/>
              <a:t>THE VALIDATE() METHOD ON REQUESTS</a:t>
            </a:r>
          </a:p>
          <a:p>
            <a:r>
              <a:rPr lang="en-US" sz="4400" dirty="0"/>
              <a:t>Don’t like how Example 3-44 looks? There’s a simple and powerful tool that will make it easy for you to clean up that code. Read more in “validate() on the Request Object”.</a:t>
            </a:r>
          </a:p>
        </p:txBody>
      </p:sp>
    </p:spTree>
    <p:extLst>
      <p:ext uri="{BB962C8B-B14F-4D97-AF65-F5344CB8AC3E}">
        <p14:creationId xmlns:p14="http://schemas.microsoft.com/office/powerpoint/2010/main" val="218944731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7200" dirty="0"/>
              <a:t>Aside from returning views and redirects, the most common way to exit a route is to abort. There are a few globally available methods (abort(), </a:t>
            </a:r>
            <a:r>
              <a:rPr lang="en-US" sz="7200" dirty="0" err="1"/>
              <a:t>abort_if</a:t>
            </a:r>
            <a:r>
              <a:rPr lang="en-US" sz="7200" dirty="0"/>
              <a:t>(), and </a:t>
            </a:r>
            <a:r>
              <a:rPr lang="en-US" sz="7200" dirty="0" err="1"/>
              <a:t>abort_unless</a:t>
            </a:r>
            <a:r>
              <a:rPr lang="en-US" sz="7200" dirty="0"/>
              <a:t>()), which optionally take HTTP status codes, a message, and a headers array as parameters.</a:t>
            </a:r>
          </a:p>
          <a:p>
            <a:endParaRPr lang="en-US" sz="7200" dirty="0"/>
          </a:p>
          <a:p>
            <a:endParaRPr lang="en-US" sz="4400" dirty="0"/>
          </a:p>
        </p:txBody>
      </p:sp>
    </p:spTree>
    <p:extLst>
      <p:ext uri="{BB962C8B-B14F-4D97-AF65-F5344CB8AC3E}">
        <p14:creationId xmlns:p14="http://schemas.microsoft.com/office/powerpoint/2010/main" val="245385165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algn="l" fontAlgn="base"/>
            <a:r>
              <a:rPr lang="en-US" sz="6000" b="1" i="0" dirty="0">
                <a:solidFill>
                  <a:srgbClr val="3D3B49"/>
                </a:solidFill>
                <a:effectLst/>
                <a:latin typeface="Noto Serif" panose="02020600060500020200" pitchFamily="18" charset="0"/>
              </a:rPr>
              <a:t>response()-&gt;make()</a:t>
            </a:r>
          </a:p>
          <a:p>
            <a:pPr algn="l" fontAlgn="base"/>
            <a:r>
              <a:rPr lang="en-US" sz="6000" b="0" dirty="0">
                <a:effectLst/>
                <a:latin typeface="Noto serif" panose="02020600060500020200" pitchFamily="18" charset="0"/>
              </a:rPr>
              <a:t>If you want to create an HTTP response manually, just pass your data into the first parameter of response()-&gt;make(): for example, return response()-&gt;make(</a:t>
            </a:r>
            <a:r>
              <a:rPr lang="en-US" sz="6000" b="0" i="1" dirty="0">
                <a:effectLst/>
                <a:latin typeface="Ubuntu Mono Ital"/>
              </a:rPr>
              <a:t>Hello, World!</a:t>
            </a:r>
            <a:r>
              <a:rPr lang="en-US" sz="6000" b="0" dirty="0">
                <a:effectLst/>
                <a:latin typeface="Noto serif" panose="02020600060500020200" pitchFamily="18" charset="0"/>
              </a:rPr>
              <a:t>). Once again, the second parameter is the HTTP status code and the third is your headers.</a:t>
            </a:r>
          </a:p>
          <a:p>
            <a:pPr algn="l" fontAlgn="base"/>
            <a:r>
              <a:rPr lang="en-US" sz="6000" b="1" i="0" dirty="0">
                <a:solidFill>
                  <a:srgbClr val="3D3B49"/>
                </a:solidFill>
                <a:effectLst/>
                <a:latin typeface="Noto Serif" panose="02020600060500020200" pitchFamily="18" charset="0"/>
              </a:rPr>
              <a:t>response()-&gt;</a:t>
            </a:r>
            <a:r>
              <a:rPr lang="en-US" sz="6000" b="1" i="0" dirty="0" err="1">
                <a:solidFill>
                  <a:srgbClr val="3D3B49"/>
                </a:solidFill>
                <a:effectLst/>
                <a:latin typeface="Noto Serif" panose="02020600060500020200" pitchFamily="18" charset="0"/>
              </a:rPr>
              <a:t>json</a:t>
            </a:r>
            <a:r>
              <a:rPr lang="en-US" sz="6000" b="1" i="0" dirty="0">
                <a:solidFill>
                  <a:srgbClr val="3D3B49"/>
                </a:solidFill>
                <a:effectLst/>
                <a:latin typeface="Noto Serif" panose="02020600060500020200" pitchFamily="18" charset="0"/>
              </a:rPr>
              <a:t>() and -&gt;</a:t>
            </a:r>
            <a:r>
              <a:rPr lang="en-US" sz="6000" b="1" i="0" dirty="0" err="1">
                <a:solidFill>
                  <a:srgbClr val="3D3B49"/>
                </a:solidFill>
                <a:effectLst/>
                <a:latin typeface="Noto Serif" panose="02020600060500020200" pitchFamily="18" charset="0"/>
              </a:rPr>
              <a:t>jsonp</a:t>
            </a:r>
            <a:r>
              <a:rPr lang="en-US" sz="6000" b="1" i="0" dirty="0">
                <a:solidFill>
                  <a:srgbClr val="3D3B49"/>
                </a:solidFill>
                <a:effectLst/>
                <a:latin typeface="Noto Serif" panose="02020600060500020200" pitchFamily="18" charset="0"/>
              </a:rPr>
              <a:t>()</a:t>
            </a:r>
          </a:p>
          <a:p>
            <a:pPr algn="l" fontAlgn="base"/>
            <a:r>
              <a:rPr lang="en-US" sz="6000" b="0" dirty="0">
                <a:effectLst/>
                <a:latin typeface="Noto serif" panose="02020600060500020200" pitchFamily="18" charset="0"/>
              </a:rPr>
              <a:t>To create a JSON-encoded HTTP response manually, pass your JSON-able content (arrays, collections, or whatever else) to the </a:t>
            </a:r>
            <a:r>
              <a:rPr lang="en-US" sz="6000" b="0" dirty="0" err="1">
                <a:effectLst/>
                <a:latin typeface="Noto serif" panose="02020600060500020200" pitchFamily="18" charset="0"/>
              </a:rPr>
              <a:t>json</a:t>
            </a:r>
            <a:r>
              <a:rPr lang="en-US" sz="6000" b="0" dirty="0">
                <a:effectLst/>
                <a:latin typeface="Noto serif" panose="02020600060500020200" pitchFamily="18" charset="0"/>
              </a:rPr>
              <a:t>() method: for example return response()-&gt;</a:t>
            </a:r>
            <a:r>
              <a:rPr lang="en-US" sz="6000" b="0" dirty="0" err="1">
                <a:effectLst/>
                <a:latin typeface="Noto serif" panose="02020600060500020200" pitchFamily="18" charset="0"/>
              </a:rPr>
              <a:t>json</a:t>
            </a:r>
            <a:r>
              <a:rPr lang="en-US" sz="6000" b="0" dirty="0">
                <a:effectLst/>
                <a:latin typeface="Noto serif" panose="02020600060500020200" pitchFamily="18" charset="0"/>
              </a:rPr>
              <a:t>(User::all()). It’s just like make(), except it +</a:t>
            </a:r>
            <a:r>
              <a:rPr lang="en-US" sz="6000" b="0" dirty="0" err="1">
                <a:effectLst/>
                <a:latin typeface="Noto serif" panose="02020600060500020200" pitchFamily="18" charset="0"/>
              </a:rPr>
              <a:t>json_encode+s</a:t>
            </a:r>
            <a:r>
              <a:rPr lang="en-US" sz="6000" b="0" dirty="0">
                <a:effectLst/>
                <a:latin typeface="Noto serif" panose="02020600060500020200" pitchFamily="18" charset="0"/>
              </a:rPr>
              <a:t> your content and sets the appropriate headers.</a:t>
            </a:r>
          </a:p>
          <a:p>
            <a:endParaRPr lang="en-US" sz="4400" dirty="0"/>
          </a:p>
        </p:txBody>
      </p:sp>
    </p:spTree>
    <p:extLst>
      <p:ext uri="{BB962C8B-B14F-4D97-AF65-F5344CB8AC3E}">
        <p14:creationId xmlns:p14="http://schemas.microsoft.com/office/powerpoint/2010/main" val="123952216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To send a file for the end user to download, pass either an </a:t>
            </a:r>
            <a:r>
              <a:rPr lang="en-US" sz="4400" dirty="0" err="1"/>
              <a:t>SplFileInfo</a:t>
            </a:r>
            <a:r>
              <a:rPr lang="en-US" sz="4400" dirty="0"/>
              <a:t> instance or a string filename to download(), with an optional second parameter of the download filename: for example, return response()-&gt;download('file501751.pdf', 'myFile.pdf'), which would send a file that’s at file501751.pdf and rename it, as it’s sent, myFile.pdf.</a:t>
            </a:r>
          </a:p>
          <a:p>
            <a:endParaRPr lang="en-US" sz="4400" dirty="0"/>
          </a:p>
          <a:p>
            <a:r>
              <a:rPr lang="en-US" sz="4400" dirty="0"/>
              <a:t>To display the same file in the browser (if it’s a PDF or an image or something else the browser can handle), use response()-&gt;file() instead, which takes the same parameters as response-&gt;download().</a:t>
            </a:r>
          </a:p>
        </p:txBody>
      </p:sp>
    </p:spTree>
    <p:extLst>
      <p:ext uri="{BB962C8B-B14F-4D97-AF65-F5344CB8AC3E}">
        <p14:creationId xmlns:p14="http://schemas.microsoft.com/office/powerpoint/2010/main" val="288479885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In some other communities the idea of unit-testing controller methods is common, but within Laravel (and most of the PHP community) it’s typical to rely on application testing to test the functionality of routes.</a:t>
            </a:r>
          </a:p>
          <a:p>
            <a:endParaRPr lang="en-US" sz="4400" dirty="0"/>
          </a:p>
          <a:p>
            <a:r>
              <a:rPr lang="en-US" sz="4400" dirty="0"/>
              <a:t>For example, to verify that a POST route works correctly, we can write a test like Example 3-47.</a:t>
            </a:r>
          </a:p>
        </p:txBody>
      </p:sp>
    </p:spTree>
    <p:extLst>
      <p:ext uri="{BB962C8B-B14F-4D97-AF65-F5344CB8AC3E}">
        <p14:creationId xmlns:p14="http://schemas.microsoft.com/office/powerpoint/2010/main" val="970852396"/>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7200" dirty="0"/>
              <a:t>Did we directly call the controller methods? No. But we ensured that the goal of this route—to receive a POST and save its important information to the database—was met.</a:t>
            </a:r>
          </a:p>
          <a:p>
            <a:endParaRPr lang="en-US" sz="7200" dirty="0"/>
          </a:p>
          <a:p>
            <a:r>
              <a:rPr lang="en-US" sz="7200" dirty="0"/>
              <a:t>DIFFERENT NAMES FOR TESTING METHODS PRIOR TO LARAVEL 5.4</a:t>
            </a:r>
          </a:p>
          <a:p>
            <a:r>
              <a:rPr lang="en-US" sz="7200" dirty="0"/>
              <a:t>In projects running versions of Laravel prior to 5.4 </a:t>
            </a:r>
            <a:r>
              <a:rPr lang="en-US" sz="7200" dirty="0" err="1"/>
              <a:t>assertDatabaseHas</a:t>
            </a:r>
            <a:r>
              <a:rPr lang="en-US" sz="7200" dirty="0"/>
              <a:t>() should be replaced by </a:t>
            </a:r>
            <a:r>
              <a:rPr lang="en-US" sz="7200" dirty="0" err="1"/>
              <a:t>seeInDatabase</a:t>
            </a:r>
            <a:r>
              <a:rPr lang="en-US" sz="7200" dirty="0"/>
              <a:t>(), and get() and </a:t>
            </a:r>
            <a:r>
              <a:rPr lang="en-US" sz="7200" dirty="0" err="1"/>
              <a:t>assertSee</a:t>
            </a:r>
            <a:r>
              <a:rPr lang="en-US" sz="7200" dirty="0"/>
              <a:t>() should be replaced by visit() and see().</a:t>
            </a:r>
          </a:p>
          <a:p>
            <a:endParaRPr lang="en-US" sz="7200" dirty="0"/>
          </a:p>
          <a:p>
            <a:endParaRPr lang="en-US" sz="4400" dirty="0"/>
          </a:p>
          <a:p>
            <a:r>
              <a:rPr lang="en-US" sz="4400" dirty="0"/>
              <a:t>TL;DR</a:t>
            </a:r>
          </a:p>
          <a:p>
            <a:r>
              <a:rPr lang="en-US" sz="4400" dirty="0"/>
              <a:t>Laravel’s routes are defined in routes/</a:t>
            </a:r>
            <a:r>
              <a:rPr lang="en-US" sz="4400" dirty="0" err="1"/>
              <a:t>web.php</a:t>
            </a:r>
            <a:r>
              <a:rPr lang="en-US" sz="4400" dirty="0"/>
              <a:t> and routes/</a:t>
            </a:r>
            <a:r>
              <a:rPr lang="en-US" sz="4400" dirty="0" err="1"/>
              <a:t>api.php</a:t>
            </a:r>
            <a:r>
              <a:rPr lang="en-US" sz="4400" dirty="0"/>
              <a:t>. You can define the expected path for each route, which segments are static and which are parameters, which HTTP verbs can access the route, and how to resolve it. You can also attach middleware to routes, group them, and give them names.</a:t>
            </a:r>
          </a:p>
          <a:p>
            <a:endParaRPr lang="en-US" sz="4400" dirty="0"/>
          </a:p>
          <a:p>
            <a:r>
              <a:rPr lang="en-US" sz="4400" dirty="0"/>
              <a:t>What is returned from the route closure or controller method dictates how Laravel responds to the user. If it’s a string or a view, it’s presented to the user; if it’s other sorts of data, it’s converted to JSON and presented to the user; and if it’s a redirect, it forces a redirect.</a:t>
            </a:r>
          </a:p>
          <a:p>
            <a:endParaRPr lang="en-US" sz="4400" dirty="0"/>
          </a:p>
          <a:p>
            <a:r>
              <a:rPr lang="en-US" sz="4400" dirty="0"/>
              <a:t>Laravel provides a series of tools and conveniences to simplify common routing-related tasks and structures. These include resource controllers, route model binding, and form method spoofing.</a:t>
            </a:r>
          </a:p>
        </p:txBody>
      </p:sp>
    </p:spTree>
    <p:extLst>
      <p:ext uri="{BB962C8B-B14F-4D97-AF65-F5344CB8AC3E}">
        <p14:creationId xmlns:p14="http://schemas.microsoft.com/office/powerpoint/2010/main" val="1933313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3604066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177617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6000" b="0" i="0" u="sng" dirty="0">
                <a:solidFill>
                  <a:srgbClr val="D3002D"/>
                </a:solidFill>
                <a:effectLst/>
                <a:latin typeface="Noto serif" panose="02020600060500020200" pitchFamily="18" charset="0"/>
                <a:hlinkClick r:id="rId3"/>
              </a:rPr>
              <a:t>Example 1-3</a:t>
            </a:r>
            <a:r>
              <a:rPr lang="en-US" sz="6000" b="0" i="0" dirty="0">
                <a:solidFill>
                  <a:srgbClr val="3D3B49"/>
                </a:solidFill>
                <a:effectLst/>
                <a:latin typeface="Noto serif" panose="02020600060500020200" pitchFamily="18" charset="0"/>
              </a:rPr>
              <a:t> might be a bit overwhelming, and if so, just skip over it. You’ll learn about everything that’s happening here in later lessons, but you can already see that with just a few lines of code, you can set up database migrations and models and pull records out. It’s just that simple.</a:t>
            </a:r>
            <a:endParaRPr lang="en-US" sz="4400" dirty="0"/>
          </a:p>
        </p:txBody>
      </p:sp>
    </p:spTree>
    <p:extLst>
      <p:ext uri="{BB962C8B-B14F-4D97-AF65-F5344CB8AC3E}">
        <p14:creationId xmlns:p14="http://schemas.microsoft.com/office/powerpoint/2010/main" val="2444082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3290386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rPr>
              <a:t>, your development environment will need to have all of the following installed in order to serve Laravel sites:</a:t>
            </a: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endPar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endParaRP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rPr>
              <a:t>PHP &gt;= 7.1.3 for Laravel versions 5.6 to 5.8, PHP &gt;= 7.0.0 for version 5.5, PHP &gt;= 5.6.4 for version 5.4, PHP between 5.6.4 and 7.1.* for version 5.3, or PHP &gt;= 5.5.9 for versions 5.2 and 5.1</a:t>
            </a: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endPar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endParaRP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rPr>
              <a:t>OpenSSL PHP extension</a:t>
            </a: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endPar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endParaRP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rPr>
              <a:t>PDO PHP extension</a:t>
            </a: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endPar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endParaRP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1500" b="0" i="0" u="none" strike="noStrike" kern="0" cap="none" spc="0" normalizeH="0" baseline="0" noProof="0" dirty="0" err="1">
                <a:ln>
                  <a:noFill/>
                </a:ln>
                <a:solidFill>
                  <a:srgbClr val="000000"/>
                </a:solidFill>
                <a:effectLst/>
                <a:uLnTx/>
                <a:uFillTx/>
                <a:latin typeface="Arial"/>
                <a:ea typeface="ＭＳ Ｐゴシック" pitchFamily="-110" charset="-128"/>
              </a:rPr>
              <a:t>Mbstring</a:t>
            </a:r>
            <a:r>
              <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rPr>
              <a:t> PHP extension</a:t>
            </a: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endPar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endParaRP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rPr>
              <a:t>Tokenizer PHP extension</a:t>
            </a: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endPar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endParaRP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rPr>
              <a:t>XML PHP extension (Laravel 5.3 and higher)</a:t>
            </a: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endPar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endParaRP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1500" b="0" i="0" u="none" strike="noStrike" kern="0" cap="none" spc="0" normalizeH="0" baseline="0" noProof="0" dirty="0" err="1">
                <a:ln>
                  <a:noFill/>
                </a:ln>
                <a:solidFill>
                  <a:srgbClr val="000000"/>
                </a:solidFill>
                <a:effectLst/>
                <a:uLnTx/>
                <a:uFillTx/>
                <a:latin typeface="Arial"/>
                <a:ea typeface="ＭＳ Ｐゴシック" pitchFamily="-110" charset="-128"/>
              </a:rPr>
              <a:t>Ctype</a:t>
            </a:r>
            <a:r>
              <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rPr>
              <a:t> PHP extension (Laravel 5.6 and higher)</a:t>
            </a: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endPar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endParaRP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rPr>
              <a:t>JSON PHP extension (Laravel 5.6 and higher)</a:t>
            </a: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endPar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endParaRP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1500" b="0" i="0" u="none" strike="noStrike" kern="0" cap="none" spc="0" normalizeH="0" baseline="0" noProof="0" dirty="0" err="1">
                <a:ln>
                  <a:noFill/>
                </a:ln>
                <a:solidFill>
                  <a:srgbClr val="000000"/>
                </a:solidFill>
                <a:effectLst/>
                <a:uLnTx/>
                <a:uFillTx/>
                <a:latin typeface="Arial"/>
                <a:ea typeface="ＭＳ Ｐゴシック" pitchFamily="-110" charset="-128"/>
              </a:rPr>
              <a:t>BCMath</a:t>
            </a:r>
            <a:r>
              <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rPr>
              <a:t> PHP extension (Laravel 5.7 and higher)</a:t>
            </a:r>
            <a:endParaRPr lang="en-US" sz="4400" dirty="0"/>
          </a:p>
        </p:txBody>
      </p:sp>
    </p:spTree>
    <p:extLst>
      <p:ext uri="{BB962C8B-B14F-4D97-AF65-F5344CB8AC3E}">
        <p14:creationId xmlns:p14="http://schemas.microsoft.com/office/powerpoint/2010/main" val="939067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7200" dirty="0"/>
              <a:t>You’ll need Composer to install Laravel, update Laravel, and bring in external dependencies.</a:t>
            </a:r>
            <a:endParaRPr lang="en-US" sz="4400" dirty="0"/>
          </a:p>
        </p:txBody>
      </p:sp>
    </p:spTree>
    <p:extLst>
      <p:ext uri="{BB962C8B-B14F-4D97-AF65-F5344CB8AC3E}">
        <p14:creationId xmlns:p14="http://schemas.microsoft.com/office/powerpoint/2010/main" val="2719848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marL="0" marR="0" lvl="0" indent="0" algn="l" defTabSz="914400" rtl="0" eaLnBrk="0" fontAlgn="base" latinLnBrk="0" hangingPunct="0">
              <a:lnSpc>
                <a:spcPct val="100000"/>
              </a:lnSpc>
              <a:spcBef>
                <a:spcPct val="30000"/>
              </a:spcBef>
              <a:spcAft>
                <a:spcPct val="0"/>
              </a:spcAft>
              <a:buClrTx/>
              <a:buSzPct val="65000"/>
              <a:buFont typeface="Wingdings" pitchFamily="2" charset="2"/>
              <a:buNone/>
              <a:tabLst/>
              <a:defRPr/>
            </a:pPr>
            <a:r>
              <a:rPr lang="en-US" sz="7200" dirty="0"/>
              <a:t>However, Laravel offers two tools for local development, Valet and Homestead, and we’ll cover both briefly. If you’re unsure of which to use, I’d recommend using Valet and just becoming briefly familiar with Homestead; however, both tools are valuable and worth understanding.</a:t>
            </a:r>
          </a:p>
          <a:p>
            <a:endParaRPr lang="en-US" sz="4400" dirty="0"/>
          </a:p>
        </p:txBody>
      </p:sp>
    </p:spTree>
    <p:extLst>
      <p:ext uri="{BB962C8B-B14F-4D97-AF65-F5344CB8AC3E}">
        <p14:creationId xmlns:p14="http://schemas.microsoft.com/office/powerpoint/2010/main" val="1376443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1700" b="0" i="0" u="none" strike="noStrike" kern="0" cap="none" spc="0" normalizeH="0" baseline="0" noProof="0" dirty="0">
                <a:ln>
                  <a:noFill/>
                </a:ln>
                <a:solidFill>
                  <a:srgbClr val="000000"/>
                </a:solidFill>
                <a:effectLst/>
                <a:uLnTx/>
                <a:uFillTx/>
                <a:latin typeface="Arial"/>
                <a:ea typeface="ＭＳ Ｐゴシック" pitchFamily="-110" charset="-128"/>
              </a:rPr>
              <a:t>If you’re a Mac user (there are also unofficial forks for Windows and Linux), Laravel Valet takes away the need to connect your domains to your application folders. Valet installs </a:t>
            </a:r>
            <a:r>
              <a:rPr kumimoji="0" lang="en-US" sz="1700" b="0" i="0" u="none" strike="noStrike" kern="0" cap="none" spc="0" normalizeH="0" baseline="0" noProof="0" dirty="0" err="1">
                <a:ln>
                  <a:noFill/>
                </a:ln>
                <a:solidFill>
                  <a:srgbClr val="000000"/>
                </a:solidFill>
                <a:effectLst/>
                <a:uLnTx/>
                <a:uFillTx/>
                <a:latin typeface="Arial"/>
                <a:ea typeface="ＭＳ Ｐゴシック" pitchFamily="-110" charset="-128"/>
              </a:rPr>
              <a:t>dnsmasq</a:t>
            </a:r>
            <a:r>
              <a:rPr kumimoji="0" lang="en-US" sz="1700" b="0" i="0" u="none" strike="noStrike" kern="0" cap="none" spc="0" normalizeH="0" baseline="0" noProof="0" dirty="0">
                <a:ln>
                  <a:noFill/>
                </a:ln>
                <a:solidFill>
                  <a:srgbClr val="000000"/>
                </a:solidFill>
                <a:effectLst/>
                <a:uLnTx/>
                <a:uFillTx/>
                <a:latin typeface="Arial"/>
                <a:ea typeface="ＭＳ Ｐゴシック" pitchFamily="-110" charset="-128"/>
              </a:rPr>
              <a:t> and a series of PHP scripts that make it possible to type </a:t>
            </a:r>
            <a:r>
              <a:rPr kumimoji="0" lang="en-US" sz="1700" b="0" i="0" u="none" strike="noStrike" kern="0" cap="none" spc="0" normalizeH="0" baseline="0" noProof="0" dirty="0" err="1">
                <a:ln>
                  <a:noFill/>
                </a:ln>
                <a:solidFill>
                  <a:srgbClr val="000000"/>
                </a:solidFill>
                <a:effectLst/>
                <a:uLnTx/>
                <a:uFillTx/>
                <a:latin typeface="Arial"/>
                <a:ea typeface="ＭＳ Ｐゴシック" pitchFamily="-110" charset="-128"/>
              </a:rPr>
              <a:t>laravel</a:t>
            </a:r>
            <a:r>
              <a:rPr kumimoji="0" lang="en-US" sz="1700" b="0" i="0" u="none" strike="noStrike" kern="0" cap="none" spc="0" normalizeH="0" baseline="0" noProof="0" dirty="0">
                <a:ln>
                  <a:noFill/>
                </a:ln>
                <a:solidFill>
                  <a:srgbClr val="000000"/>
                </a:solidFill>
                <a:effectLst/>
                <a:uLnTx/>
                <a:uFillTx/>
                <a:latin typeface="Arial"/>
                <a:ea typeface="ＭＳ Ｐゴシック" pitchFamily="-110" charset="-128"/>
              </a:rPr>
              <a:t> new </a:t>
            </a:r>
            <a:r>
              <a:rPr kumimoji="0" lang="en-US" sz="1700" b="0" i="0" u="none" strike="noStrike" kern="0" cap="none" spc="0" normalizeH="0" baseline="0" noProof="0" dirty="0" err="1">
                <a:ln>
                  <a:noFill/>
                </a:ln>
                <a:solidFill>
                  <a:srgbClr val="000000"/>
                </a:solidFill>
                <a:effectLst/>
                <a:uLnTx/>
                <a:uFillTx/>
                <a:latin typeface="Arial"/>
                <a:ea typeface="ＭＳ Ｐゴシック" pitchFamily="-110" charset="-128"/>
              </a:rPr>
              <a:t>myapp</a:t>
            </a:r>
            <a:r>
              <a:rPr kumimoji="0" lang="en-US" sz="1700" b="0" i="0" u="none" strike="noStrike" kern="0" cap="none" spc="0" normalizeH="0" baseline="0" noProof="0" dirty="0">
                <a:ln>
                  <a:noFill/>
                </a:ln>
                <a:solidFill>
                  <a:srgbClr val="000000"/>
                </a:solidFill>
                <a:effectLst/>
                <a:uLnTx/>
                <a:uFillTx/>
                <a:latin typeface="Arial"/>
                <a:ea typeface="ＭＳ Ｐゴシック" pitchFamily="-110" charset="-128"/>
              </a:rPr>
              <a:t> &amp;&amp; open </a:t>
            </a:r>
            <a:r>
              <a:rPr kumimoji="0" lang="en-US" sz="1700" b="0" i="0" u="none" strike="noStrike" kern="0" cap="none" spc="0" normalizeH="0" baseline="0" noProof="0" dirty="0" err="1">
                <a:ln>
                  <a:noFill/>
                </a:ln>
                <a:solidFill>
                  <a:srgbClr val="000000"/>
                </a:solidFill>
                <a:effectLst/>
                <a:uLnTx/>
                <a:uFillTx/>
                <a:latin typeface="Arial"/>
                <a:ea typeface="ＭＳ Ｐゴシック" pitchFamily="-110" charset="-128"/>
              </a:rPr>
              <a:t>myapp.test</a:t>
            </a:r>
            <a:r>
              <a:rPr kumimoji="0" lang="en-US" sz="1700" b="0" i="0" u="none" strike="noStrike" kern="0" cap="none" spc="0" normalizeH="0" baseline="0" noProof="0" dirty="0">
                <a:ln>
                  <a:noFill/>
                </a:ln>
                <a:solidFill>
                  <a:srgbClr val="000000"/>
                </a:solidFill>
                <a:effectLst/>
                <a:uLnTx/>
                <a:uFillTx/>
                <a:latin typeface="Arial"/>
                <a:ea typeface="ＭＳ Ｐゴシック" pitchFamily="-110" charset="-128"/>
              </a:rPr>
              <a:t> and for it to just work. You’ll need to install a few tools using Homebrew, which the documentation will walk you through, but the steps from initial installation to serving your apps are few and simple.</a:t>
            </a: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endParaRPr kumimoji="0" lang="en-US" sz="1700" b="0" i="0" u="none" strike="noStrike" kern="0" cap="none" spc="0" normalizeH="0" baseline="0" noProof="0" dirty="0">
              <a:ln>
                <a:noFill/>
              </a:ln>
              <a:solidFill>
                <a:srgbClr val="000000"/>
              </a:solidFill>
              <a:effectLst/>
              <a:uLnTx/>
              <a:uFillTx/>
              <a:latin typeface="Arial"/>
              <a:ea typeface="ＭＳ Ｐゴシック" pitchFamily="-110" charset="-128"/>
            </a:endParaRP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1700" b="0" i="0" u="none" strike="noStrike" kern="0" cap="none" spc="0" normalizeH="0" baseline="0" noProof="0" dirty="0">
                <a:ln>
                  <a:noFill/>
                </a:ln>
                <a:solidFill>
                  <a:srgbClr val="000000"/>
                </a:solidFill>
                <a:effectLst/>
                <a:uLnTx/>
                <a:uFillTx/>
                <a:latin typeface="Arial"/>
                <a:ea typeface="ＭＳ Ｐゴシック" pitchFamily="-110" charset="-128"/>
              </a:rPr>
              <a:t>Install Valet—see the docs for the latest installation instructions—and point it at one or more directories where your sites will live. I ran valet park from my ~/Sites directory, which is where I put all of my under-development apps. Now, you can just add .test to the end of the directory name and visit it in your browser.</a:t>
            </a: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endParaRPr kumimoji="0" lang="en-US" sz="1700" b="0" i="0" u="none" strike="noStrike" kern="0" cap="none" spc="0" normalizeH="0" baseline="0" noProof="0" dirty="0">
              <a:ln>
                <a:noFill/>
              </a:ln>
              <a:solidFill>
                <a:srgbClr val="000000"/>
              </a:solidFill>
              <a:effectLst/>
              <a:uLnTx/>
              <a:uFillTx/>
              <a:latin typeface="Arial"/>
              <a:ea typeface="ＭＳ Ｐゴシック" pitchFamily="-110" charset="-128"/>
            </a:endParaRP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1700" b="0" i="0" u="none" strike="noStrike" kern="0" cap="none" spc="0" normalizeH="0" baseline="0" noProof="0" dirty="0">
                <a:ln>
                  <a:noFill/>
                </a:ln>
                <a:solidFill>
                  <a:srgbClr val="000000"/>
                </a:solidFill>
                <a:effectLst/>
                <a:uLnTx/>
                <a:uFillTx/>
                <a:latin typeface="Arial"/>
                <a:ea typeface="ＭＳ Ｐゴシック" pitchFamily="-110" charset="-128"/>
              </a:rPr>
              <a:t>Valet makes it easy to serve all folders in a given folder as {</a:t>
            </a:r>
            <a:r>
              <a:rPr kumimoji="0" lang="en-US" sz="1700" b="0" i="0" u="none" strike="noStrike" kern="0" cap="none" spc="0" normalizeH="0" baseline="0" noProof="0" dirty="0" err="1">
                <a:ln>
                  <a:noFill/>
                </a:ln>
                <a:solidFill>
                  <a:srgbClr val="000000"/>
                </a:solidFill>
                <a:effectLst/>
                <a:uLnTx/>
                <a:uFillTx/>
                <a:latin typeface="Arial"/>
                <a:ea typeface="ＭＳ Ｐゴシック" pitchFamily="-110" charset="-128"/>
              </a:rPr>
              <a:t>foldername</a:t>
            </a:r>
            <a:r>
              <a:rPr kumimoji="0" lang="en-US" sz="1700" b="0" i="0" u="none" strike="noStrike" kern="0" cap="none" spc="0" normalizeH="0" baseline="0" noProof="0" dirty="0">
                <a:ln>
                  <a:noFill/>
                </a:ln>
                <a:solidFill>
                  <a:srgbClr val="000000"/>
                </a:solidFill>
                <a:effectLst/>
                <a:uLnTx/>
                <a:uFillTx/>
                <a:latin typeface="Arial"/>
                <a:ea typeface="ＭＳ Ｐゴシック" pitchFamily="-110" charset="-128"/>
              </a:rPr>
              <a:t>}.test using valet park, to serve just a single folder using valet link, to open the Valet-served domain for a folder using valet open, to serve the Valet site with HTTPS using valet secure, and to open an </a:t>
            </a:r>
            <a:r>
              <a:rPr kumimoji="0" lang="en-US" sz="1700" b="0" i="0" u="none" strike="noStrike" kern="0" cap="none" spc="0" normalizeH="0" baseline="0" noProof="0" dirty="0" err="1">
                <a:ln>
                  <a:noFill/>
                </a:ln>
                <a:solidFill>
                  <a:srgbClr val="000000"/>
                </a:solidFill>
                <a:effectLst/>
                <a:uLnTx/>
                <a:uFillTx/>
                <a:latin typeface="Arial"/>
                <a:ea typeface="ＭＳ Ｐゴシック" pitchFamily="-110" charset="-128"/>
              </a:rPr>
              <a:t>ngrok</a:t>
            </a:r>
            <a:r>
              <a:rPr kumimoji="0" lang="en-US" sz="1700" b="0" i="0" u="none" strike="noStrike" kern="0" cap="none" spc="0" normalizeH="0" baseline="0" noProof="0" dirty="0">
                <a:ln>
                  <a:noFill/>
                </a:ln>
                <a:solidFill>
                  <a:srgbClr val="000000"/>
                </a:solidFill>
                <a:effectLst/>
                <a:uLnTx/>
                <a:uFillTx/>
                <a:latin typeface="Arial"/>
                <a:ea typeface="ＭＳ Ｐゴシック" pitchFamily="-110" charset="-128"/>
              </a:rPr>
              <a:t> tunnel so you can share your site with others with valet share.</a:t>
            </a:r>
          </a:p>
          <a:p>
            <a:endParaRPr lang="en-US" sz="4400" dirty="0"/>
          </a:p>
        </p:txBody>
      </p:sp>
    </p:spTree>
    <p:extLst>
      <p:ext uri="{BB962C8B-B14F-4D97-AF65-F5344CB8AC3E}">
        <p14:creationId xmlns:p14="http://schemas.microsoft.com/office/powerpoint/2010/main" val="2473624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Frameworks like Laravel—and Symfony, Lumen, and Slim—prepackage a collection of third-party components together with custom framework “glue” like configuration files, service providers, prescribed directory structures, and application bootstraps. So, the benefit of using a framework in general is that someone has made decisions not just about individual components for you, but also about how those components should fit together.</a:t>
            </a:r>
          </a:p>
        </p:txBody>
      </p:sp>
    </p:spTree>
    <p:extLst>
      <p:ext uri="{BB962C8B-B14F-4D97-AF65-F5344CB8AC3E}">
        <p14:creationId xmlns:p14="http://schemas.microsoft.com/office/powerpoint/2010/main" val="4374308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2200" b="0" i="0" u="none" strike="noStrike" kern="0" cap="none" spc="0" normalizeH="0" baseline="0" noProof="0" dirty="0">
                <a:ln>
                  <a:noFill/>
                </a:ln>
                <a:solidFill>
                  <a:srgbClr val="000000"/>
                </a:solidFill>
                <a:effectLst/>
                <a:uLnTx/>
                <a:uFillTx/>
                <a:latin typeface="Arial"/>
                <a:ea typeface="ＭＳ Ｐゴシック" pitchFamily="-110" charset="-128"/>
              </a:rPr>
              <a:t>The Homestead docs are robust and kept constantly up to date, so I’ll just refer you to them if you want to learn how it works and how to get it set up.</a:t>
            </a: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endParaRPr kumimoji="0" lang="en-US" sz="2200" b="0" i="0" u="none" strike="noStrike" kern="0" cap="none" spc="0" normalizeH="0" baseline="0" noProof="0" dirty="0">
              <a:ln>
                <a:noFill/>
              </a:ln>
              <a:solidFill>
                <a:srgbClr val="000000"/>
              </a:solidFill>
              <a:effectLst/>
              <a:uLnTx/>
              <a:uFillTx/>
              <a:latin typeface="Arial"/>
              <a:ea typeface="ＭＳ Ｐゴシック" pitchFamily="-110" charset="-128"/>
            </a:endParaRP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2200" b="0" i="0" u="none" strike="noStrike" kern="0" cap="none" spc="0" normalizeH="0" baseline="0" noProof="0" dirty="0">
                <a:ln>
                  <a:noFill/>
                </a:ln>
                <a:solidFill>
                  <a:srgbClr val="000000"/>
                </a:solidFill>
                <a:effectLst/>
                <a:uLnTx/>
                <a:uFillTx/>
                <a:latin typeface="Arial"/>
                <a:ea typeface="ＭＳ Ｐゴシック" pitchFamily="-110" charset="-128"/>
              </a:rPr>
              <a:t>VESSEL</a:t>
            </a: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2200" b="0" i="0" u="none" strike="noStrike" kern="0" cap="none" spc="0" normalizeH="0" baseline="0" noProof="0" dirty="0">
                <a:ln>
                  <a:noFill/>
                </a:ln>
                <a:solidFill>
                  <a:srgbClr val="000000"/>
                </a:solidFill>
                <a:effectLst/>
                <a:uLnTx/>
                <a:uFillTx/>
                <a:latin typeface="Arial"/>
                <a:ea typeface="ＭＳ Ｐゴシック" pitchFamily="-110" charset="-128"/>
              </a:rPr>
              <a:t>It’s not an official Laravel project, but Chris </a:t>
            </a:r>
            <a:r>
              <a:rPr kumimoji="0" lang="en-US" sz="2200" b="0" i="0" u="none" strike="noStrike" kern="0" cap="none" spc="0" normalizeH="0" baseline="0" noProof="0" dirty="0" err="1">
                <a:ln>
                  <a:noFill/>
                </a:ln>
                <a:solidFill>
                  <a:srgbClr val="000000"/>
                </a:solidFill>
                <a:effectLst/>
                <a:uLnTx/>
                <a:uFillTx/>
                <a:latin typeface="Arial"/>
                <a:ea typeface="ＭＳ Ｐゴシック" pitchFamily="-110" charset="-128"/>
              </a:rPr>
              <a:t>Fidao</a:t>
            </a:r>
            <a:r>
              <a:rPr kumimoji="0" lang="en-US" sz="2200" b="0" i="0" u="none" strike="noStrike" kern="0" cap="none" spc="0" normalizeH="0" baseline="0" noProof="0" dirty="0">
                <a:ln>
                  <a:noFill/>
                </a:ln>
                <a:solidFill>
                  <a:srgbClr val="000000"/>
                </a:solidFill>
                <a:effectLst/>
                <a:uLnTx/>
                <a:uFillTx/>
                <a:latin typeface="Arial"/>
                <a:ea typeface="ＭＳ Ｐゴシック" pitchFamily="-110" charset="-128"/>
              </a:rPr>
              <a:t> of Servers for Hackers and Shipping Docker has created a simple tool for creating Docker environments for Laravel development called Vessel. Take a look at the Vessel documentation to learn more.</a:t>
            </a:r>
          </a:p>
          <a:p>
            <a:endParaRPr lang="en-US" sz="4400" dirty="0"/>
          </a:p>
        </p:txBody>
      </p:sp>
    </p:spTree>
    <p:extLst>
      <p:ext uri="{BB962C8B-B14F-4D97-AF65-F5344CB8AC3E}">
        <p14:creationId xmlns:p14="http://schemas.microsoft.com/office/powerpoint/2010/main" val="1230856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15272345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366568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3907559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7200" dirty="0"/>
              <a:t>Because I often take the same series of steps after creating a new Laravel project, I made a simple script called Lambo that automates those steps every time I create a new project.</a:t>
            </a:r>
          </a:p>
          <a:p>
            <a:endParaRPr lang="en-US" sz="7200" dirty="0"/>
          </a:p>
          <a:p>
            <a:endParaRPr lang="en-US" sz="4400" dirty="0"/>
          </a:p>
        </p:txBody>
      </p:sp>
    </p:spTree>
    <p:extLst>
      <p:ext uri="{BB962C8B-B14F-4D97-AF65-F5344CB8AC3E}">
        <p14:creationId xmlns:p14="http://schemas.microsoft.com/office/powerpoint/2010/main" val="2410651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algn="l" fontAlgn="base"/>
            <a:r>
              <a:rPr lang="en-US" sz="6000" b="0" i="0" dirty="0">
                <a:solidFill>
                  <a:srgbClr val="3D3B49"/>
                </a:solidFill>
                <a:effectLst/>
                <a:latin typeface="Noto serif" panose="02020600060500020200" pitchFamily="18" charset="0"/>
              </a:rPr>
              <a:t>When you open up a directory that contains a skeleton Laravel application, you’ll see the following files and directories:</a:t>
            </a:r>
          </a:p>
          <a:p>
            <a:endParaRPr lang="en-US" sz="4400" dirty="0"/>
          </a:p>
        </p:txBody>
      </p:sp>
    </p:spTree>
    <p:extLst>
      <p:ext uri="{BB962C8B-B14F-4D97-AF65-F5344CB8AC3E}">
        <p14:creationId xmlns:p14="http://schemas.microsoft.com/office/powerpoint/2010/main" val="2215658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7200" dirty="0"/>
              <a:t>app</a:t>
            </a:r>
          </a:p>
          <a:p>
            <a:r>
              <a:rPr lang="en-US" sz="7200" dirty="0"/>
              <a:t>Where the bulk of your actual application will go. Models, controllers, commands, and your PHP domain code all go in here.</a:t>
            </a:r>
          </a:p>
          <a:p>
            <a:endParaRPr lang="en-US" sz="7200" dirty="0"/>
          </a:p>
          <a:p>
            <a:r>
              <a:rPr lang="en-US" sz="7200" dirty="0"/>
              <a:t>bootstrap</a:t>
            </a:r>
          </a:p>
          <a:p>
            <a:r>
              <a:rPr lang="en-US" sz="7200" dirty="0"/>
              <a:t>Contains the files that the Laravel framework uses to boot every time it runs.</a:t>
            </a:r>
          </a:p>
          <a:p>
            <a:endParaRPr lang="en-US" sz="7200" dirty="0"/>
          </a:p>
          <a:p>
            <a:r>
              <a:rPr lang="en-US" sz="7200" dirty="0"/>
              <a:t>config</a:t>
            </a:r>
          </a:p>
          <a:p>
            <a:r>
              <a:rPr lang="en-US" sz="7200" dirty="0"/>
              <a:t>Where all the configuration files live.</a:t>
            </a:r>
          </a:p>
          <a:p>
            <a:endParaRPr lang="en-US" sz="7200" dirty="0"/>
          </a:p>
          <a:p>
            <a:r>
              <a:rPr lang="en-US" sz="7200" dirty="0"/>
              <a:t>database</a:t>
            </a:r>
          </a:p>
          <a:p>
            <a:r>
              <a:rPr lang="en-US" sz="7200" dirty="0"/>
              <a:t>Where database migrations, seeds, and factories live.</a:t>
            </a:r>
          </a:p>
          <a:p>
            <a:endParaRPr lang="en-US" sz="7200" dirty="0"/>
          </a:p>
          <a:p>
            <a:r>
              <a:rPr lang="en-US" sz="7200" dirty="0"/>
              <a:t>public</a:t>
            </a:r>
          </a:p>
          <a:p>
            <a:r>
              <a:rPr lang="en-US" sz="7200" dirty="0"/>
              <a:t>The directory the server points to when it’s serving the website. This contains </a:t>
            </a:r>
            <a:r>
              <a:rPr lang="en-US" sz="7200" dirty="0" err="1"/>
              <a:t>index.php</a:t>
            </a:r>
            <a:r>
              <a:rPr lang="en-US" sz="7200" dirty="0"/>
              <a:t>, which is the front controller that kicks off the bootstrapping process and routes all requests appropriately. It’s also where any public-facing files like images, stylesheets, scripts, or downloads go.</a:t>
            </a:r>
          </a:p>
          <a:p>
            <a:endParaRPr lang="en-US" sz="7200" dirty="0"/>
          </a:p>
          <a:p>
            <a:r>
              <a:rPr lang="en-US" sz="7200" dirty="0"/>
              <a:t>resources</a:t>
            </a:r>
          </a:p>
          <a:p>
            <a:r>
              <a:rPr lang="en-US" sz="7200" dirty="0"/>
              <a:t>Where files that are needed for other scripts live. Views, language files, and (optionally) Sass/Less/source CSS and source JavaScript files live here.</a:t>
            </a:r>
          </a:p>
          <a:p>
            <a:endParaRPr lang="en-US" sz="7200" dirty="0"/>
          </a:p>
          <a:p>
            <a:r>
              <a:rPr lang="en-US" sz="7200" dirty="0"/>
              <a:t>routes</a:t>
            </a:r>
          </a:p>
          <a:p>
            <a:r>
              <a:rPr lang="en-US" sz="7200" dirty="0"/>
              <a:t>Where all of the route definitions live, both for HTTP routes and “console routes,” or Artisan commands.</a:t>
            </a:r>
          </a:p>
          <a:p>
            <a:endParaRPr lang="en-US" sz="7200" dirty="0"/>
          </a:p>
          <a:p>
            <a:r>
              <a:rPr lang="en-US" sz="7200" dirty="0"/>
              <a:t>storage</a:t>
            </a:r>
          </a:p>
          <a:p>
            <a:r>
              <a:rPr lang="en-US" sz="7200" dirty="0"/>
              <a:t>Where caches, logs, and compiled system files live.</a:t>
            </a:r>
          </a:p>
          <a:p>
            <a:endParaRPr lang="en-US" sz="7200" dirty="0"/>
          </a:p>
          <a:p>
            <a:r>
              <a:rPr lang="en-US" sz="7200" dirty="0"/>
              <a:t>tests</a:t>
            </a:r>
          </a:p>
          <a:p>
            <a:r>
              <a:rPr lang="en-US" sz="7200" dirty="0"/>
              <a:t>Where unit and integration tests live.</a:t>
            </a:r>
          </a:p>
          <a:p>
            <a:endParaRPr lang="en-US" sz="7200" dirty="0"/>
          </a:p>
          <a:p>
            <a:r>
              <a:rPr lang="en-US" sz="7200" dirty="0"/>
              <a:t>vendor</a:t>
            </a:r>
          </a:p>
          <a:p>
            <a:r>
              <a:rPr lang="en-US" sz="7200" dirty="0"/>
              <a:t>Where Composer installs its dependencies. It’s Git-ignored (marked to be excluded from your version control system), as Composer is expected to run as a part of your deploy process on any remote servers.</a:t>
            </a:r>
          </a:p>
          <a:p>
            <a:endParaRPr lang="en-US" sz="4400" dirty="0"/>
          </a:p>
        </p:txBody>
      </p:sp>
    </p:spTree>
    <p:extLst>
      <p:ext uri="{BB962C8B-B14F-4D97-AF65-F5344CB8AC3E}">
        <p14:creationId xmlns:p14="http://schemas.microsoft.com/office/powerpoint/2010/main" val="9604991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7200" dirty="0"/>
          </a:p>
          <a:p>
            <a:r>
              <a:rPr lang="en-US" sz="7200" dirty="0"/>
              <a:t>.</a:t>
            </a:r>
            <a:r>
              <a:rPr lang="en-US" sz="7200" dirty="0" err="1"/>
              <a:t>editorconfig</a:t>
            </a:r>
            <a:endParaRPr lang="en-US" sz="7200" dirty="0"/>
          </a:p>
          <a:p>
            <a:r>
              <a:rPr lang="en-US" sz="7200" dirty="0"/>
              <a:t>Gives your IDE/text editor instructions about Laravel’s coding </a:t>
            </a:r>
            <a:r>
              <a:rPr lang="en-US" sz="7200" dirty="0" err="1"/>
              <a:t>standars</a:t>
            </a:r>
            <a:r>
              <a:rPr lang="en-US" sz="7200" dirty="0"/>
              <a:t> (e.g., the size of indents, the charset, and whether to trim trailing whitespace). You’ll see this in any Laravel apps running 5.5 and later.</a:t>
            </a:r>
          </a:p>
          <a:p>
            <a:endParaRPr lang="en-US" sz="7200" dirty="0"/>
          </a:p>
          <a:p>
            <a:r>
              <a:rPr lang="en-US" sz="7200" dirty="0"/>
              <a:t>.env and .</a:t>
            </a:r>
            <a:r>
              <a:rPr lang="en-US" sz="7200" dirty="0" err="1"/>
              <a:t>env.example</a:t>
            </a:r>
            <a:endParaRPr lang="en-US" sz="7200" dirty="0"/>
          </a:p>
          <a:p>
            <a:r>
              <a:rPr lang="en-US" sz="7200" dirty="0"/>
              <a:t>Dictate the environment variables (variables that are expected to be different in each environment and are therefore not committed to version control). .</a:t>
            </a:r>
            <a:r>
              <a:rPr lang="en-US" sz="7200" dirty="0" err="1"/>
              <a:t>env.example</a:t>
            </a:r>
            <a:r>
              <a:rPr lang="en-US" sz="7200" dirty="0"/>
              <a:t> is a template that each environment should duplicate to create its own .env file, which is Git-ignored.</a:t>
            </a:r>
          </a:p>
          <a:p>
            <a:endParaRPr lang="en-US" sz="7200" dirty="0"/>
          </a:p>
          <a:p>
            <a:r>
              <a:rPr lang="en-US" sz="7200" dirty="0"/>
              <a:t>.</a:t>
            </a:r>
            <a:r>
              <a:rPr lang="en-US" sz="7200" dirty="0" err="1"/>
              <a:t>gitignore</a:t>
            </a:r>
            <a:r>
              <a:rPr lang="en-US" sz="7200" dirty="0"/>
              <a:t> and .</a:t>
            </a:r>
            <a:r>
              <a:rPr lang="en-US" sz="7200" dirty="0" err="1"/>
              <a:t>gitattributes</a:t>
            </a:r>
            <a:endParaRPr lang="en-US" sz="7200" dirty="0"/>
          </a:p>
          <a:p>
            <a:r>
              <a:rPr lang="en-US" sz="7200" dirty="0"/>
              <a:t>Git configuration files.</a:t>
            </a:r>
          </a:p>
          <a:p>
            <a:endParaRPr lang="en-US" sz="7200" dirty="0"/>
          </a:p>
          <a:p>
            <a:r>
              <a:rPr lang="en-US" sz="7200" dirty="0"/>
              <a:t>artisan</a:t>
            </a:r>
          </a:p>
          <a:p>
            <a:r>
              <a:rPr lang="en-US" sz="7200" dirty="0"/>
              <a:t>Allows you to run Artisan commands (see lesson 8) from the command line.</a:t>
            </a:r>
          </a:p>
          <a:p>
            <a:endParaRPr lang="en-US" sz="7200" dirty="0"/>
          </a:p>
          <a:p>
            <a:r>
              <a:rPr lang="en-US" sz="7200" dirty="0" err="1"/>
              <a:t>composer.json</a:t>
            </a:r>
            <a:r>
              <a:rPr lang="en-US" sz="7200" dirty="0"/>
              <a:t> and </a:t>
            </a:r>
            <a:r>
              <a:rPr lang="en-US" sz="7200" dirty="0" err="1"/>
              <a:t>composer.lock</a:t>
            </a:r>
            <a:endParaRPr lang="en-US" sz="7200" dirty="0"/>
          </a:p>
          <a:p>
            <a:r>
              <a:rPr lang="en-US" sz="7200" dirty="0"/>
              <a:t>Configuration files for Composer; </a:t>
            </a:r>
            <a:r>
              <a:rPr lang="en-US" sz="7200" dirty="0" err="1"/>
              <a:t>composer.json</a:t>
            </a:r>
            <a:r>
              <a:rPr lang="en-US" sz="7200" dirty="0"/>
              <a:t> is user-editable and </a:t>
            </a:r>
            <a:r>
              <a:rPr lang="en-US" sz="7200" dirty="0" err="1"/>
              <a:t>composer.lock</a:t>
            </a:r>
            <a:r>
              <a:rPr lang="en-US" sz="7200" dirty="0"/>
              <a:t> is not. These files share some basic information about the project and also define its PHP dependencies.</a:t>
            </a:r>
          </a:p>
          <a:p>
            <a:endParaRPr lang="en-US" sz="7200" dirty="0"/>
          </a:p>
          <a:p>
            <a:r>
              <a:rPr lang="en-US" sz="7200" dirty="0" err="1"/>
              <a:t>package.json</a:t>
            </a:r>
            <a:endParaRPr lang="en-US" sz="7200" dirty="0"/>
          </a:p>
          <a:p>
            <a:r>
              <a:rPr lang="en-US" sz="7200" dirty="0"/>
              <a:t>Like </a:t>
            </a:r>
            <a:r>
              <a:rPr lang="en-US" sz="7200" dirty="0" err="1"/>
              <a:t>composer.json</a:t>
            </a:r>
            <a:r>
              <a:rPr lang="en-US" sz="7200" dirty="0"/>
              <a:t> but for frontend assets and dependencies of the build system; it instructs NPM on which JavaScript-based dependencies to pull in.</a:t>
            </a:r>
          </a:p>
          <a:p>
            <a:endParaRPr lang="en-US" sz="7200" dirty="0"/>
          </a:p>
          <a:p>
            <a:r>
              <a:rPr lang="en-US" sz="7200" dirty="0"/>
              <a:t>phpunit.xml</a:t>
            </a:r>
          </a:p>
          <a:p>
            <a:r>
              <a:rPr lang="en-US" sz="7200" dirty="0"/>
              <a:t>A configuration file for </a:t>
            </a:r>
            <a:r>
              <a:rPr lang="en-US" sz="7200" dirty="0" err="1"/>
              <a:t>PHPUnit</a:t>
            </a:r>
            <a:r>
              <a:rPr lang="en-US" sz="7200" dirty="0"/>
              <a:t>, the tool Laravel uses for testing out of the box.</a:t>
            </a:r>
          </a:p>
          <a:p>
            <a:endParaRPr lang="en-US" sz="7200" dirty="0"/>
          </a:p>
          <a:p>
            <a:r>
              <a:rPr lang="en-US" sz="7200" dirty="0"/>
              <a:t>readme.md</a:t>
            </a:r>
          </a:p>
          <a:p>
            <a:r>
              <a:rPr lang="en-US" sz="7200" dirty="0"/>
              <a:t>A Markdown file giving a basic introduction to Laravel. You won’t see this file if you use the Laravel installer.</a:t>
            </a:r>
          </a:p>
          <a:p>
            <a:endParaRPr lang="en-US" sz="7200" dirty="0"/>
          </a:p>
          <a:p>
            <a:r>
              <a:rPr lang="en-US" sz="7200" dirty="0" err="1"/>
              <a:t>server.php</a:t>
            </a:r>
            <a:endParaRPr lang="en-US" sz="7200" dirty="0"/>
          </a:p>
          <a:p>
            <a:r>
              <a:rPr lang="en-US" sz="7200" dirty="0"/>
              <a:t>A backup server that tries to allow less-capable servers to still preview the Laravel application.</a:t>
            </a:r>
          </a:p>
          <a:p>
            <a:endParaRPr lang="en-US" sz="7200" dirty="0"/>
          </a:p>
          <a:p>
            <a:r>
              <a:rPr lang="en-US" sz="7200" dirty="0"/>
              <a:t>webpack.mix.js</a:t>
            </a:r>
          </a:p>
          <a:p>
            <a:r>
              <a:rPr lang="en-US" sz="7200" dirty="0"/>
              <a:t>The (optional) configuration file for Mix. If you’re using Elixir, you’ll instead see gulpfile.js. These files are for giving your build system directions on how to compile and process your frontend assets.</a:t>
            </a:r>
            <a:endParaRPr lang="en-US" sz="4400" dirty="0"/>
          </a:p>
        </p:txBody>
      </p:sp>
    </p:spTree>
    <p:extLst>
      <p:ext uri="{BB962C8B-B14F-4D97-AF65-F5344CB8AC3E}">
        <p14:creationId xmlns:p14="http://schemas.microsoft.com/office/powerpoint/2010/main" val="20749110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7200" dirty="0"/>
              <a:t>The core settings of your Laravel application—database connection settings, queue and mail settings, etc.—live in files in the config folder.</a:t>
            </a:r>
          </a:p>
          <a:p>
            <a:r>
              <a:rPr lang="en-US" sz="7200" dirty="0"/>
              <a:t> Each of these files returns a PHP array, and each value in the array is accessible by a config key that is comprised of the filename and all descendant keys, separated by dots (.).</a:t>
            </a:r>
          </a:p>
          <a:p>
            <a:endParaRPr lang="en-US" sz="4400" dirty="0"/>
          </a:p>
        </p:txBody>
      </p:sp>
    </p:spTree>
    <p:extLst>
      <p:ext uri="{BB962C8B-B14F-4D97-AF65-F5344CB8AC3E}">
        <p14:creationId xmlns:p14="http://schemas.microsoft.com/office/powerpoint/2010/main" val="9693819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6000" b="0" i="0" dirty="0">
                <a:solidFill>
                  <a:srgbClr val="3D3B49"/>
                </a:solidFill>
                <a:effectLst/>
                <a:latin typeface="Noto serif" panose="02020600060500020200" pitchFamily="18" charset="0"/>
              </a:rPr>
              <a:t>This </a:t>
            </a:r>
            <a:r>
              <a:rPr lang="en-US" sz="6000" dirty="0"/>
              <a:t>env()</a:t>
            </a:r>
            <a:r>
              <a:rPr lang="en-US" sz="6000" b="0" i="0" dirty="0">
                <a:solidFill>
                  <a:srgbClr val="3D3B49"/>
                </a:solidFill>
                <a:effectLst/>
                <a:latin typeface="Noto serif" panose="02020600060500020200" pitchFamily="18" charset="0"/>
              </a:rPr>
              <a:t> helper function pulls a value from your </a:t>
            </a:r>
            <a:r>
              <a:rPr lang="en-US" sz="6000" b="0" i="1" dirty="0">
                <a:solidFill>
                  <a:srgbClr val="3D3B49"/>
                </a:solidFill>
                <a:effectLst/>
                <a:latin typeface="Noto serif" panose="02020600060500020200" pitchFamily="18" charset="0"/>
              </a:rPr>
              <a:t>.env</a:t>
            </a:r>
            <a:r>
              <a:rPr lang="en-US" sz="6000" b="0" i="0" dirty="0">
                <a:solidFill>
                  <a:srgbClr val="3D3B49"/>
                </a:solidFill>
                <a:effectLst/>
                <a:latin typeface="Noto serif" panose="02020600060500020200" pitchFamily="18" charset="0"/>
              </a:rPr>
              <a:t> file with that same key.</a:t>
            </a:r>
            <a:endParaRPr lang="en-US" sz="4400" dirty="0"/>
          </a:p>
        </p:txBody>
      </p:sp>
    </p:spTree>
    <p:extLst>
      <p:ext uri="{BB962C8B-B14F-4D97-AF65-F5344CB8AC3E}">
        <p14:creationId xmlns:p14="http://schemas.microsoft.com/office/powerpoint/2010/main" val="2078756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2400" b="0" i="0" u="none" strike="noStrike" kern="0" cap="none" spc="0" normalizeH="0" baseline="0" noProof="0" dirty="0">
                <a:ln>
                  <a:noFill/>
                </a:ln>
                <a:solidFill>
                  <a:srgbClr val="000000"/>
                </a:solidFill>
                <a:effectLst/>
                <a:uLnTx/>
                <a:uFillTx/>
                <a:latin typeface="Arial"/>
                <a:ea typeface="ＭＳ Ｐゴシック" pitchFamily="-110" charset="-128"/>
              </a:rPr>
              <a:t>Furthermore, if you do take the time to answer all those questions and successfully create your application, what’s the impact on the next developer? What about when you have four such custom framework–based applications, or a dozen, and you have to remember where the controllers live in each, or what the routing syntax is?</a:t>
            </a:r>
          </a:p>
          <a:p>
            <a:endParaRPr lang="en-US" sz="4400" dirty="0"/>
          </a:p>
        </p:txBody>
      </p:sp>
    </p:spTree>
    <p:extLst>
      <p:ext uri="{BB962C8B-B14F-4D97-AF65-F5344CB8AC3E}">
        <p14:creationId xmlns:p14="http://schemas.microsoft.com/office/powerpoint/2010/main" val="21931787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algn="l" fontAlgn="base"/>
            <a:r>
              <a:rPr lang="en-US" sz="6000" b="0" i="0" dirty="0">
                <a:solidFill>
                  <a:srgbClr val="3D3B49"/>
                </a:solidFill>
                <a:effectLst/>
                <a:latin typeface="Noto serif" panose="02020600060500020200" pitchFamily="18" charset="0"/>
              </a:rPr>
              <a:t>Your </a:t>
            </a:r>
            <a:r>
              <a:rPr lang="en-US" sz="6000" b="0" i="1" dirty="0">
                <a:solidFill>
                  <a:srgbClr val="3D3B49"/>
                </a:solidFill>
                <a:effectLst/>
                <a:latin typeface="inherit"/>
              </a:rPr>
              <a:t>.env</a:t>
            </a:r>
            <a:r>
              <a:rPr lang="en-US" sz="6000" b="0" i="0" dirty="0">
                <a:solidFill>
                  <a:srgbClr val="3D3B49"/>
                </a:solidFill>
                <a:effectLst/>
                <a:latin typeface="Noto serif" panose="02020600060500020200" pitchFamily="18" charset="0"/>
              </a:rPr>
              <a:t> file will already contain quite a few environment-specific variables needed by the framework, like which mail driver you’ll be using and what your basic database settings are.</a:t>
            </a:r>
          </a:p>
          <a:p>
            <a:pPr algn="l" fontAlgn="base"/>
            <a:r>
              <a:rPr lang="en-US" sz="6000" b="1" i="0" cap="all" dirty="0">
                <a:solidFill>
                  <a:srgbClr val="018C8C"/>
                </a:solidFill>
                <a:effectLst/>
                <a:latin typeface="Guardian Text Sans 2"/>
              </a:rPr>
              <a:t>USING ENV() OUTSIDE OF CONFIG FILES</a:t>
            </a:r>
          </a:p>
          <a:p>
            <a:pPr algn="l" fontAlgn="base"/>
            <a:r>
              <a:rPr lang="en-US" sz="6000" b="0" i="0" dirty="0">
                <a:solidFill>
                  <a:srgbClr val="3D3B49"/>
                </a:solidFill>
                <a:effectLst/>
                <a:latin typeface="Noto serif" panose="02020600060500020200" pitchFamily="18" charset="0"/>
              </a:rPr>
              <a:t>Certain features in Laravel, including some caching and optimization features, aren’t available if you use env() calls anywhere outside of config files.</a:t>
            </a:r>
          </a:p>
          <a:p>
            <a:endParaRPr lang="en-US" sz="4400" dirty="0"/>
          </a:p>
        </p:txBody>
      </p:sp>
    </p:spTree>
    <p:extLst>
      <p:ext uri="{BB962C8B-B14F-4D97-AF65-F5344CB8AC3E}">
        <p14:creationId xmlns:p14="http://schemas.microsoft.com/office/powerpoint/2010/main" val="14015599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6000" b="0" i="0" dirty="0">
                <a:solidFill>
                  <a:srgbClr val="3D3B49"/>
                </a:solidFill>
                <a:effectLst/>
                <a:latin typeface="Noto serif" panose="02020600060500020200" pitchFamily="18" charset="0"/>
              </a:rPr>
              <a:t>The best way to pull in environment variables is to set up config items for anything you want to be environment-specific. </a:t>
            </a:r>
            <a:endParaRPr lang="en-US" sz="4400" dirty="0"/>
          </a:p>
        </p:txBody>
      </p:sp>
    </p:spTree>
    <p:extLst>
      <p:ext uri="{BB962C8B-B14F-4D97-AF65-F5344CB8AC3E}">
        <p14:creationId xmlns:p14="http://schemas.microsoft.com/office/powerpoint/2010/main" val="4830997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marL="0" marR="0" lvl="0" indent="0" algn="l" defTabSz="914400" rtl="0" eaLnBrk="0" fontAlgn="base" latinLnBrk="0" hangingPunct="0">
              <a:lnSpc>
                <a:spcPct val="100000"/>
              </a:lnSpc>
              <a:spcBef>
                <a:spcPct val="30000"/>
              </a:spcBef>
              <a:spcAft>
                <a:spcPct val="0"/>
              </a:spcAft>
              <a:buClrTx/>
              <a:buSzPct val="65000"/>
              <a:buFont typeface="Wingdings" pitchFamily="2" charset="2"/>
              <a:buNone/>
              <a:tabLst/>
              <a:defRPr/>
            </a:pPr>
            <a:r>
              <a:rPr lang="en-US" sz="7200" dirty="0"/>
              <a:t>Let’s take a quick look at the default contents of the .env file. The exact keys will vary depending on which version of Laravel you’re using, but take a look at Example 2-1 to see what they look like in 5.8.</a:t>
            </a:r>
          </a:p>
          <a:p>
            <a:endParaRPr lang="en-US" sz="4400" dirty="0"/>
          </a:p>
        </p:txBody>
      </p:sp>
    </p:spTree>
    <p:extLst>
      <p:ext uri="{BB962C8B-B14F-4D97-AF65-F5344CB8AC3E}">
        <p14:creationId xmlns:p14="http://schemas.microsoft.com/office/powerpoint/2010/main" val="31719630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algn="l" fontAlgn="base"/>
            <a:r>
              <a:rPr lang="en-US" sz="6000" b="0" i="0" dirty="0">
                <a:solidFill>
                  <a:srgbClr val="3D3B49"/>
                </a:solidFill>
                <a:effectLst/>
                <a:latin typeface="Noto serif" panose="02020600060500020200" pitchFamily="18" charset="0"/>
              </a:rPr>
              <a:t>I won’t go into all of them, because quite a few are just groups of authentication information for various services (Pusher, Redis, DB, Mail). Here are two important environment variables you should know about, though:</a:t>
            </a:r>
          </a:p>
          <a:p>
            <a:pPr algn="l" fontAlgn="base"/>
            <a:r>
              <a:rPr lang="en-US" sz="6000" dirty="0"/>
              <a:t>APP_KEY</a:t>
            </a:r>
            <a:r>
              <a:rPr lang="en-US" sz="6000" b="0" dirty="0">
                <a:effectLst/>
                <a:latin typeface="Noto serif" panose="02020600060500020200" pitchFamily="18" charset="0"/>
              </a:rPr>
              <a:t>A randomly generated string that’s used to encrypt data. If this is ever empty, you may run into the error “No application encryption key has been specified.” In that case, just run </a:t>
            </a:r>
            <a:r>
              <a:rPr lang="en-US" sz="6000" b="0" dirty="0" err="1">
                <a:effectLst/>
                <a:latin typeface="Noto serif" panose="02020600060500020200" pitchFamily="18" charset="0"/>
              </a:rPr>
              <a:t>php</a:t>
            </a:r>
            <a:r>
              <a:rPr lang="en-US" sz="6000" b="0" dirty="0">
                <a:effectLst/>
                <a:latin typeface="Noto serif" panose="02020600060500020200" pitchFamily="18" charset="0"/>
              </a:rPr>
              <a:t> artisan </a:t>
            </a:r>
            <a:r>
              <a:rPr lang="en-US" sz="6000" b="0" dirty="0" err="1">
                <a:effectLst/>
                <a:latin typeface="Noto serif" panose="02020600060500020200" pitchFamily="18" charset="0"/>
              </a:rPr>
              <a:t>key:generate</a:t>
            </a:r>
            <a:r>
              <a:rPr lang="en-US" sz="6000" b="0" dirty="0">
                <a:effectLst/>
                <a:latin typeface="Noto serif" panose="02020600060500020200" pitchFamily="18" charset="0"/>
              </a:rPr>
              <a:t> and Laravel will generate one for you.</a:t>
            </a:r>
          </a:p>
          <a:p>
            <a:pPr algn="l" fontAlgn="base"/>
            <a:r>
              <a:rPr lang="en-US" sz="6000" dirty="0"/>
              <a:t>APP_DEBUG</a:t>
            </a:r>
            <a:r>
              <a:rPr lang="en-US" sz="6000" b="0" dirty="0">
                <a:effectLst/>
                <a:latin typeface="Noto serif" panose="02020600060500020200" pitchFamily="18" charset="0"/>
              </a:rPr>
              <a:t>A Boolean determining whether the users of this instance of your application should see debug errors—great for local and staging environments, terrible for production.</a:t>
            </a:r>
          </a:p>
          <a:p>
            <a:pPr algn="l" fontAlgn="base"/>
            <a:r>
              <a:rPr lang="en-US" sz="6000" b="0" i="0" dirty="0">
                <a:solidFill>
                  <a:srgbClr val="3D3B49"/>
                </a:solidFill>
                <a:effectLst/>
                <a:latin typeface="Noto serif" panose="02020600060500020200" pitchFamily="18" charset="0"/>
              </a:rPr>
              <a:t>The rest of the non-authentication settings (BROADCAST_DRIVER, QUEUE_CONNECTION, etc.) are given default values that work with as little reliance on external services as possible, which is perfect for when you’re getting started.</a:t>
            </a:r>
          </a:p>
          <a:p>
            <a:endParaRPr lang="en-US" sz="4400" dirty="0"/>
          </a:p>
        </p:txBody>
      </p:sp>
    </p:spTree>
    <p:extLst>
      <p:ext uri="{BB962C8B-B14F-4D97-AF65-F5344CB8AC3E}">
        <p14:creationId xmlns:p14="http://schemas.microsoft.com/office/powerpoint/2010/main" val="11554745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marL="0" marR="0" lvl="0" indent="0" algn="l" defTabSz="914400" rtl="0" eaLnBrk="0" fontAlgn="base" latinLnBrk="0" hangingPunct="0">
              <a:lnSpc>
                <a:spcPct val="100000"/>
              </a:lnSpc>
              <a:spcBef>
                <a:spcPct val="30000"/>
              </a:spcBef>
              <a:spcAft>
                <a:spcPct val="0"/>
              </a:spcAft>
              <a:buClrTx/>
              <a:buSzPct val="65000"/>
              <a:buFont typeface="Wingdings" pitchFamily="2" charset="2"/>
              <a:buNone/>
              <a:tabLst/>
              <a:defRPr/>
            </a:pPr>
            <a:r>
              <a:rPr lang="en-US" sz="7200" dirty="0"/>
              <a:t>Then, I create a database with the same name as my project in my favorite MySQL client, and I’m ready to go.</a:t>
            </a:r>
          </a:p>
          <a:p>
            <a:endParaRPr lang="en-US" sz="4400" dirty="0"/>
          </a:p>
        </p:txBody>
      </p:sp>
    </p:spTree>
    <p:extLst>
      <p:ext uri="{BB962C8B-B14F-4D97-AF65-F5344CB8AC3E}">
        <p14:creationId xmlns:p14="http://schemas.microsoft.com/office/powerpoint/2010/main" val="19584750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7575513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6000" b="0" i="0" dirty="0">
                <a:solidFill>
                  <a:srgbClr val="3D3B49"/>
                </a:solidFill>
                <a:effectLst/>
                <a:latin typeface="Noto serif" panose="02020600060500020200" pitchFamily="18" charset="0"/>
              </a:rPr>
              <a:t>I keep all of my sites in a </a:t>
            </a:r>
            <a:r>
              <a:rPr lang="en-US" sz="6000" b="0" i="1" dirty="0">
                <a:solidFill>
                  <a:srgbClr val="3D3B49"/>
                </a:solidFill>
                <a:effectLst/>
                <a:latin typeface="Noto serif" panose="02020600060500020200" pitchFamily="18" charset="0"/>
              </a:rPr>
              <a:t>~/Sites</a:t>
            </a:r>
            <a:r>
              <a:rPr lang="en-US" sz="6000" b="0" i="0" dirty="0">
                <a:solidFill>
                  <a:srgbClr val="3D3B49"/>
                </a:solidFill>
                <a:effectLst/>
                <a:latin typeface="Noto serif" panose="02020600060500020200" pitchFamily="18" charset="0"/>
              </a:rPr>
              <a:t> folder, which I have set up as my primary Valet directory, so in this case I’d instantly have </a:t>
            </a:r>
            <a:r>
              <a:rPr lang="en-US" sz="6000" b="0" i="1" dirty="0" err="1">
                <a:solidFill>
                  <a:srgbClr val="3D3B49"/>
                </a:solidFill>
                <a:effectLst/>
                <a:latin typeface="Noto serif" panose="02020600060500020200" pitchFamily="18" charset="0"/>
              </a:rPr>
              <a:t>myProject.test</a:t>
            </a:r>
            <a:r>
              <a:rPr lang="en-US" sz="6000" b="0" i="0" dirty="0">
                <a:solidFill>
                  <a:srgbClr val="3D3B49"/>
                </a:solidFill>
                <a:effectLst/>
                <a:latin typeface="Noto serif" panose="02020600060500020200" pitchFamily="18" charset="0"/>
              </a:rPr>
              <a:t> accessible in my browser with no added work. I can edit </a:t>
            </a:r>
            <a:r>
              <a:rPr lang="en-US" sz="6000" b="0" i="1" dirty="0">
                <a:solidFill>
                  <a:srgbClr val="3D3B49"/>
                </a:solidFill>
                <a:effectLst/>
                <a:latin typeface="Noto serif" panose="02020600060500020200" pitchFamily="18" charset="0"/>
              </a:rPr>
              <a:t>.env</a:t>
            </a:r>
            <a:r>
              <a:rPr lang="en-US" sz="6000" b="0" i="0" dirty="0">
                <a:solidFill>
                  <a:srgbClr val="3D3B49"/>
                </a:solidFill>
                <a:effectLst/>
                <a:latin typeface="Noto serif" panose="02020600060500020200" pitchFamily="18" charset="0"/>
              </a:rPr>
              <a:t> and point it to a particular database, add that database in my MySQL app, and I’m ready to start coding. And remember, if you use Lambo, all of these steps are already taken for you.</a:t>
            </a:r>
            <a:endParaRPr lang="en-US" sz="4400" dirty="0"/>
          </a:p>
        </p:txBody>
      </p:sp>
    </p:spTree>
    <p:extLst>
      <p:ext uri="{BB962C8B-B14F-4D97-AF65-F5344CB8AC3E}">
        <p14:creationId xmlns:p14="http://schemas.microsoft.com/office/powerpoint/2010/main" val="5124184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7200" dirty="0"/>
          </a:p>
          <a:p>
            <a:r>
              <a:rPr lang="en-US" sz="7200" dirty="0"/>
              <a:t>So, the simplest way to write tests is to create a file in the tests directory with a name that ends with </a:t>
            </a:r>
            <a:r>
              <a:rPr lang="en-US" sz="7200" dirty="0" err="1"/>
              <a:t>Test.php</a:t>
            </a:r>
            <a:r>
              <a:rPr lang="en-US" sz="7200" dirty="0"/>
              <a:t>. And the easiest way to run them is to run ./vendor/bin/</a:t>
            </a:r>
            <a:r>
              <a:rPr lang="en-US" sz="7200" dirty="0" err="1"/>
              <a:t>phpunit</a:t>
            </a:r>
            <a:r>
              <a:rPr lang="en-US" sz="7200" dirty="0"/>
              <a:t> from the command line (in the project root).</a:t>
            </a:r>
          </a:p>
          <a:p>
            <a:endParaRPr lang="en-US" sz="7200" dirty="0"/>
          </a:p>
          <a:p>
            <a:r>
              <a:rPr lang="en-US" sz="7200" dirty="0"/>
              <a:t>If any tests require database access, be sure to run your tests from the machine where your database is hosted—so if you’re hosting your database in Vagrant, make sure to </a:t>
            </a:r>
            <a:r>
              <a:rPr lang="en-US" sz="7200" dirty="0" err="1"/>
              <a:t>ssh</a:t>
            </a:r>
            <a:r>
              <a:rPr lang="en-US" sz="7200" dirty="0"/>
              <a:t> into your Vagrant box to run your tests from there. Again, you can learn about this and much more in lesson 12.</a:t>
            </a:r>
          </a:p>
          <a:p>
            <a:endParaRPr lang="en-US" sz="7200" dirty="0"/>
          </a:p>
          <a:p>
            <a:r>
              <a:rPr lang="en-US" sz="7200" dirty="0"/>
              <a:t>Also, some of the testing sections will use testing syntax and features that you will not be familiar with yet if you’re reading the course for the first time. If code in any of the testing sections is confusing, just skip it and come back to it after you’ve had a chance to read the testing lesson.</a:t>
            </a:r>
          </a:p>
          <a:p>
            <a:endParaRPr lang="en-US" sz="4400" dirty="0"/>
          </a:p>
        </p:txBody>
      </p:sp>
    </p:spTree>
    <p:extLst>
      <p:ext uri="{BB962C8B-B14F-4D97-AF65-F5344CB8AC3E}">
        <p14:creationId xmlns:p14="http://schemas.microsoft.com/office/powerpoint/2010/main" val="9598584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25387987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marL="0" marR="0" lvl="0" indent="0" algn="l" defTabSz="914400" rtl="0" eaLnBrk="0" fontAlgn="base" latinLnBrk="0" hangingPunct="0">
              <a:lnSpc>
                <a:spcPct val="100000"/>
              </a:lnSpc>
              <a:spcBef>
                <a:spcPct val="30000"/>
              </a:spcBef>
              <a:spcAft>
                <a:spcPct val="0"/>
              </a:spcAft>
              <a:buClrTx/>
              <a:buSzPct val="65000"/>
              <a:buFont typeface="Wingdings" pitchFamily="2" charset="2"/>
              <a:buNone/>
              <a:tabLst/>
              <a:defRPr/>
            </a:pPr>
            <a:r>
              <a:rPr lang="en-US" sz="7200" dirty="0"/>
              <a:t>In this lesson we will examine routes in Laravel; you’ll see how to define them, how to point them to the code they should execute, and how to use Laravel’s routing tools to handle a diverse array of routing needs.</a:t>
            </a:r>
          </a:p>
          <a:p>
            <a:endParaRPr lang="en-US" sz="4400" dirty="0"/>
          </a:p>
        </p:txBody>
      </p:sp>
    </p:spTree>
    <p:extLst>
      <p:ext uri="{BB962C8B-B14F-4D97-AF65-F5344CB8AC3E}">
        <p14:creationId xmlns:p14="http://schemas.microsoft.com/office/powerpoint/2010/main" val="3671720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marL="0" marR="0" lvl="0" indent="0" algn="l" defTabSz="914400" rtl="0" eaLnBrk="0" fontAlgn="base" latinLnBrk="0" hangingPunct="0">
              <a:lnSpc>
                <a:spcPct val="100000"/>
              </a:lnSpc>
              <a:spcBef>
                <a:spcPct val="30000"/>
              </a:spcBef>
              <a:spcAft>
                <a:spcPct val="0"/>
              </a:spcAft>
              <a:buClrTx/>
              <a:buSzPct val="65000"/>
              <a:buFont typeface="Wingdings" pitchFamily="2" charset="2"/>
              <a:buNone/>
              <a:tabLst/>
              <a:defRPr/>
            </a:pPr>
            <a:r>
              <a:rPr lang="en-US" sz="7200" dirty="0"/>
              <a:t>When someone prescribes rolling your own framework for each new project, what they’re really advocating is the ability to control what does and doesn’t go into your application’s foundation. That means the best frameworks will not only provide you with a solid foundation, but also give you the freedom to customize to your heart’s content. And this, as I’ll show you in the rest of this course, is part of what makes Laravel so special.</a:t>
            </a:r>
          </a:p>
          <a:p>
            <a:endParaRPr lang="en-US" sz="4400" dirty="0"/>
          </a:p>
        </p:txBody>
      </p:sp>
    </p:spTree>
    <p:extLst>
      <p:ext uri="{BB962C8B-B14F-4D97-AF65-F5344CB8AC3E}">
        <p14:creationId xmlns:p14="http://schemas.microsoft.com/office/powerpoint/2010/main" val="4108900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11712588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algn="l" fontAlgn="base"/>
            <a:r>
              <a:rPr lang="en-US" sz="6000" b="1" i="0" dirty="0">
                <a:solidFill>
                  <a:srgbClr val="3D3B49"/>
                </a:solidFill>
                <a:effectLst/>
                <a:latin typeface="Noto Serif" panose="02020600060500020200" pitchFamily="18" charset="0"/>
              </a:rPr>
              <a:t>What Is MVC?</a:t>
            </a:r>
          </a:p>
          <a:p>
            <a:pPr algn="l" fontAlgn="base"/>
            <a:r>
              <a:rPr lang="en-US" sz="6000" b="0" i="0" dirty="0">
                <a:solidFill>
                  <a:srgbClr val="3D3B49"/>
                </a:solidFill>
                <a:effectLst/>
                <a:latin typeface="Noto serif" panose="02020600060500020200" pitchFamily="18" charset="0"/>
              </a:rPr>
              <a:t>In MVC, you have three primary concepts:</a:t>
            </a:r>
          </a:p>
          <a:p>
            <a:pPr algn="l" fontAlgn="base"/>
            <a:r>
              <a:rPr lang="en-US" sz="6000" dirty="0" err="1"/>
              <a:t>model</a:t>
            </a:r>
            <a:r>
              <a:rPr lang="en-US" sz="6000" b="0" dirty="0" err="1">
                <a:effectLst/>
                <a:latin typeface="Noto serif" panose="02020600060500020200" pitchFamily="18" charset="0"/>
              </a:rPr>
              <a:t>Represents</a:t>
            </a:r>
            <a:r>
              <a:rPr lang="en-US" sz="6000" b="0" dirty="0">
                <a:effectLst/>
                <a:latin typeface="Noto serif" panose="02020600060500020200" pitchFamily="18" charset="0"/>
              </a:rPr>
              <a:t> an individual database table (or a record from that table)—think “Company” or “Dog.”</a:t>
            </a:r>
          </a:p>
          <a:p>
            <a:pPr algn="l" fontAlgn="base"/>
            <a:r>
              <a:rPr lang="en-US" sz="6000" dirty="0" err="1"/>
              <a:t>view</a:t>
            </a:r>
            <a:r>
              <a:rPr lang="en-US" sz="6000" b="0" dirty="0" err="1">
                <a:effectLst/>
                <a:latin typeface="Noto serif" panose="02020600060500020200" pitchFamily="18" charset="0"/>
              </a:rPr>
              <a:t>Represents</a:t>
            </a:r>
            <a:r>
              <a:rPr lang="en-US" sz="6000" b="0" dirty="0">
                <a:effectLst/>
                <a:latin typeface="Noto serif" panose="02020600060500020200" pitchFamily="18" charset="0"/>
              </a:rPr>
              <a:t> the template that outputs your data to the end user—think “the login page template with this given set of HTML and CSS and JavaScript.”</a:t>
            </a:r>
          </a:p>
          <a:p>
            <a:pPr algn="l" fontAlgn="base"/>
            <a:r>
              <a:rPr lang="en-US" sz="6000" dirty="0" err="1"/>
              <a:t>controller</a:t>
            </a:r>
            <a:r>
              <a:rPr lang="en-US" sz="6000" b="0" dirty="0" err="1">
                <a:effectLst/>
                <a:latin typeface="Noto serif" panose="02020600060500020200" pitchFamily="18" charset="0"/>
              </a:rPr>
              <a:t>Like</a:t>
            </a:r>
            <a:r>
              <a:rPr lang="en-US" sz="6000" b="0" dirty="0">
                <a:effectLst/>
                <a:latin typeface="Noto serif" panose="02020600060500020200" pitchFamily="18" charset="0"/>
              </a:rPr>
              <a:t> a traffic cop, takes HTTP requests from the browser, gets the right data out of the database and other storage mechanisms, validates user input, and eventually sends a response back to the user.</a:t>
            </a:r>
          </a:p>
          <a:p>
            <a:pPr algn="l" fontAlgn="base"/>
            <a:r>
              <a:rPr lang="en-US" sz="6000" b="0" i="0" dirty="0">
                <a:solidFill>
                  <a:srgbClr val="3D3B49"/>
                </a:solidFill>
                <a:effectLst/>
                <a:latin typeface="Noto serif" panose="02020600060500020200" pitchFamily="18" charset="0"/>
              </a:rPr>
              <a:t>In </a:t>
            </a:r>
            <a:r>
              <a:rPr lang="en-US" sz="6000" b="0" i="0" u="sng" dirty="0">
                <a:solidFill>
                  <a:srgbClr val="D3002D"/>
                </a:solidFill>
                <a:effectLst/>
                <a:latin typeface="Noto serif" panose="02020600060500020200" pitchFamily="18" charset="0"/>
                <a:hlinkClick r:id="rId3"/>
              </a:rPr>
              <a:t>Figure 3-1</a:t>
            </a:r>
            <a:r>
              <a:rPr lang="en-US" sz="6000" b="0" i="0" dirty="0">
                <a:solidFill>
                  <a:srgbClr val="3D3B49"/>
                </a:solidFill>
                <a:effectLst/>
                <a:latin typeface="Noto serif" panose="02020600060500020200" pitchFamily="18" charset="0"/>
              </a:rPr>
              <a:t>, you can see that the end user will first interact with the controller by sending an HTTP request using their browser. The controller, in response to that request, may write data to and/or pull data from the model (database). The controller will then likely send data to a view, and then the view will be returned to the end user to display in their browser.</a:t>
            </a:r>
          </a:p>
          <a:p>
            <a:pPr algn="l" fontAlgn="base"/>
            <a:endParaRPr lang="en-US" sz="6000" b="0" i="0" dirty="0">
              <a:solidFill>
                <a:srgbClr val="3D3B49"/>
              </a:solidFill>
              <a:effectLst/>
              <a:latin typeface="Noto serif" panose="02020600060500020200" pitchFamily="18" charset="0"/>
            </a:endParaRPr>
          </a:p>
          <a:p>
            <a:pPr algn="l" fontAlgn="base"/>
            <a:r>
              <a:rPr lang="en-US" sz="8000" b="0" i="0" dirty="0">
                <a:solidFill>
                  <a:srgbClr val="3D3B49"/>
                </a:solidFill>
                <a:effectLst/>
                <a:latin typeface="Noto serif" panose="02020600060500020200" pitchFamily="18" charset="0"/>
              </a:rPr>
              <a:t>We’ll cover some use cases for Laravel that don’t fit this relatively simplistic way of looking at application architecture, so don’t get hung up on MVC, but this will at least get you ready to approach the rest of this lesson as we talk about views and controllers.</a:t>
            </a:r>
            <a:endParaRPr lang="en-US" sz="6000" b="0" i="0" dirty="0">
              <a:solidFill>
                <a:srgbClr val="3D3B49"/>
              </a:solidFill>
              <a:effectLst/>
              <a:latin typeface="Noto serif" panose="02020600060500020200" pitchFamily="18" charset="0"/>
            </a:endParaRPr>
          </a:p>
          <a:p>
            <a:endParaRPr lang="en-US" sz="4400" dirty="0"/>
          </a:p>
        </p:txBody>
      </p:sp>
    </p:spTree>
    <p:extLst>
      <p:ext uri="{BB962C8B-B14F-4D97-AF65-F5344CB8AC3E}">
        <p14:creationId xmlns:p14="http://schemas.microsoft.com/office/powerpoint/2010/main" val="4382381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The most common HTTP verbs are GET and POST, followed by PUT and DELETE. There are also HEAD, OPTIONS, and PATCH, and two others that are pretty much never used in normal web development, TRACE and CONNECT.</a:t>
            </a:r>
          </a:p>
          <a:p>
            <a:endParaRPr lang="en-US" sz="4400" dirty="0"/>
          </a:p>
          <a:p>
            <a:r>
              <a:rPr lang="en-US" sz="4400" dirty="0"/>
              <a:t>Here’s a quick rundown:</a:t>
            </a:r>
          </a:p>
          <a:p>
            <a:endParaRPr lang="en-US" sz="4400" dirty="0"/>
          </a:p>
          <a:p>
            <a:r>
              <a:rPr lang="en-US" sz="4400" dirty="0"/>
              <a:t>GET</a:t>
            </a:r>
          </a:p>
          <a:p>
            <a:r>
              <a:rPr lang="en-US" sz="4400" dirty="0"/>
              <a:t>Request a resource (or a list of resources).</a:t>
            </a:r>
          </a:p>
          <a:p>
            <a:endParaRPr lang="en-US" sz="4400" dirty="0"/>
          </a:p>
          <a:p>
            <a:r>
              <a:rPr lang="en-US" sz="4400" dirty="0"/>
              <a:t>HEAD</a:t>
            </a:r>
          </a:p>
          <a:p>
            <a:r>
              <a:rPr lang="en-US" sz="4400" dirty="0"/>
              <a:t>Ask for a headers-only version of the GET response.</a:t>
            </a:r>
          </a:p>
          <a:p>
            <a:endParaRPr lang="en-US" sz="4400" dirty="0"/>
          </a:p>
          <a:p>
            <a:r>
              <a:rPr lang="en-US" sz="4400" dirty="0"/>
              <a:t>POST</a:t>
            </a:r>
          </a:p>
          <a:p>
            <a:r>
              <a:rPr lang="en-US" sz="4400" dirty="0"/>
              <a:t>Create a resource.</a:t>
            </a:r>
          </a:p>
          <a:p>
            <a:endParaRPr lang="en-US" sz="4400" dirty="0"/>
          </a:p>
          <a:p>
            <a:r>
              <a:rPr lang="en-US" sz="4400" dirty="0"/>
              <a:t>PUT</a:t>
            </a:r>
          </a:p>
          <a:p>
            <a:r>
              <a:rPr lang="en-US" sz="4400" dirty="0"/>
              <a:t>Overwrite a resource.</a:t>
            </a:r>
          </a:p>
          <a:p>
            <a:endParaRPr lang="en-US" sz="4400" dirty="0"/>
          </a:p>
          <a:p>
            <a:r>
              <a:rPr lang="en-US" sz="4400" dirty="0"/>
              <a:t>PATCH</a:t>
            </a:r>
          </a:p>
          <a:p>
            <a:r>
              <a:rPr lang="en-US" sz="4400" dirty="0"/>
              <a:t>Modify a resource.</a:t>
            </a:r>
          </a:p>
          <a:p>
            <a:endParaRPr lang="en-US" sz="4400" dirty="0"/>
          </a:p>
          <a:p>
            <a:r>
              <a:rPr lang="en-US" sz="4400" dirty="0"/>
              <a:t>DELETE</a:t>
            </a:r>
          </a:p>
          <a:p>
            <a:r>
              <a:rPr lang="en-US" sz="4400" dirty="0"/>
              <a:t>Delete a resource.</a:t>
            </a:r>
          </a:p>
          <a:p>
            <a:endParaRPr lang="en-US" sz="4400" dirty="0"/>
          </a:p>
          <a:p>
            <a:r>
              <a:rPr lang="en-US" sz="4400" dirty="0"/>
              <a:t>OPTIONS</a:t>
            </a:r>
          </a:p>
          <a:p>
            <a:r>
              <a:rPr lang="en-US" sz="4400" dirty="0"/>
              <a:t>Ask the server which verbs are allowed at this URL.</a:t>
            </a:r>
          </a:p>
          <a:p>
            <a:endParaRPr lang="en-US" sz="4400" dirty="0"/>
          </a:p>
          <a:p>
            <a:r>
              <a:rPr lang="en-US" sz="4400" dirty="0"/>
              <a:t>Table 3-1 shows the actions available on a resource controller (more on these in “Resource Controllers”). Each action expects you to call a specific URL pattern using a specific verb, so you can get a sense of what each verb is used for.</a:t>
            </a:r>
          </a:p>
        </p:txBody>
      </p:sp>
    </p:spTree>
    <p:extLst>
      <p:ext uri="{BB962C8B-B14F-4D97-AF65-F5344CB8AC3E}">
        <p14:creationId xmlns:p14="http://schemas.microsoft.com/office/powerpoint/2010/main" val="41117512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7200" dirty="0"/>
              <a:t>There’s more to it, but usually “RESTful” as it’ll be used in this course will mean “patterned after these URL-based structures so we can make predictable calls like GET /tasks/14/edit for the edit page.” This is relevant (even when not building APIs) because Laravel’s routing structures are based around a REST-like structure, as you can see in Table 3-1.</a:t>
            </a:r>
          </a:p>
          <a:p>
            <a:endParaRPr lang="en-US" sz="7200" dirty="0"/>
          </a:p>
          <a:p>
            <a:r>
              <a:rPr lang="en-US" sz="7200" dirty="0"/>
              <a:t>REST-based APIs follow mainly this same structure, except they don’t have a create route or an edit route, since APIs just represent actions, not pages that prep for the actions</a:t>
            </a:r>
            <a:endParaRPr lang="en-US" sz="4400" dirty="0"/>
          </a:p>
        </p:txBody>
      </p:sp>
    </p:spTree>
    <p:extLst>
      <p:ext uri="{BB962C8B-B14F-4D97-AF65-F5344CB8AC3E}">
        <p14:creationId xmlns:p14="http://schemas.microsoft.com/office/powerpoint/2010/main" val="18466185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algn="l" fontAlgn="base"/>
            <a:r>
              <a:rPr lang="en-US" sz="6000" b="0" i="0" dirty="0">
                <a:solidFill>
                  <a:srgbClr val="3D3B49"/>
                </a:solidFill>
                <a:effectLst/>
                <a:latin typeface="Noto serif" panose="02020600060500020200" pitchFamily="18" charset="0"/>
              </a:rPr>
              <a:t>In a Laravel application, you will define your web routes in </a:t>
            </a:r>
            <a:r>
              <a:rPr lang="en-US" sz="6000" b="0" i="1" dirty="0">
                <a:solidFill>
                  <a:srgbClr val="3D3B49"/>
                </a:solidFill>
                <a:effectLst/>
                <a:latin typeface="inherit"/>
              </a:rPr>
              <a:t>routes/</a:t>
            </a:r>
            <a:r>
              <a:rPr lang="en-US" sz="6000" b="0" i="1" dirty="0" err="1">
                <a:solidFill>
                  <a:srgbClr val="3D3B49"/>
                </a:solidFill>
                <a:effectLst/>
                <a:latin typeface="inherit"/>
              </a:rPr>
              <a:t>web.php</a:t>
            </a:r>
            <a:r>
              <a:rPr lang="en-US" sz="6000" b="0" i="0" dirty="0">
                <a:solidFill>
                  <a:srgbClr val="3D3B49"/>
                </a:solidFill>
                <a:effectLst/>
                <a:latin typeface="Noto serif" panose="02020600060500020200" pitchFamily="18" charset="0"/>
              </a:rPr>
              <a:t> and your API routes in </a:t>
            </a:r>
            <a:r>
              <a:rPr lang="en-US" sz="6000" b="0" i="1" dirty="0">
                <a:solidFill>
                  <a:srgbClr val="3D3B49"/>
                </a:solidFill>
                <a:effectLst/>
                <a:latin typeface="inherit"/>
              </a:rPr>
              <a:t>routes/</a:t>
            </a:r>
            <a:r>
              <a:rPr lang="en-US" sz="6000" b="0" i="1" dirty="0" err="1">
                <a:solidFill>
                  <a:srgbClr val="3D3B49"/>
                </a:solidFill>
                <a:effectLst/>
                <a:latin typeface="inherit"/>
              </a:rPr>
              <a:t>api.php</a:t>
            </a:r>
            <a:r>
              <a:rPr lang="en-US" sz="6000" b="0" i="0" dirty="0">
                <a:solidFill>
                  <a:srgbClr val="3D3B49"/>
                </a:solidFill>
                <a:effectLst/>
                <a:latin typeface="Noto serif" panose="02020600060500020200" pitchFamily="18" charset="0"/>
              </a:rPr>
              <a:t>. Web routes are those that will be visited by your end users; API routes are those for your API, if you have one. For now, we’ll primarily focus on the routes in </a:t>
            </a:r>
            <a:r>
              <a:rPr lang="en-US" sz="6000" b="0" i="1" dirty="0">
                <a:solidFill>
                  <a:srgbClr val="3D3B49"/>
                </a:solidFill>
                <a:effectLst/>
                <a:latin typeface="inherit"/>
              </a:rPr>
              <a:t>routes/</a:t>
            </a:r>
            <a:r>
              <a:rPr lang="en-US" sz="6000" b="0" i="1" dirty="0" err="1">
                <a:solidFill>
                  <a:srgbClr val="3D3B49"/>
                </a:solidFill>
                <a:effectLst/>
                <a:latin typeface="inherit"/>
              </a:rPr>
              <a:t>web.php</a:t>
            </a:r>
            <a:r>
              <a:rPr lang="en-US" sz="6000" b="0" i="0" dirty="0">
                <a:solidFill>
                  <a:srgbClr val="3D3B49"/>
                </a:solidFill>
                <a:effectLst/>
                <a:latin typeface="Noto serif" panose="02020600060500020200" pitchFamily="18" charset="0"/>
              </a:rPr>
              <a:t>.</a:t>
            </a:r>
          </a:p>
          <a:p>
            <a:pPr algn="l" fontAlgn="base"/>
            <a:r>
              <a:rPr lang="en-US" sz="6000" b="1" i="0" cap="all" dirty="0">
                <a:solidFill>
                  <a:srgbClr val="018C8C"/>
                </a:solidFill>
                <a:effectLst/>
                <a:latin typeface="Guardian Text Sans 2"/>
              </a:rPr>
              <a:t>ROUTES FILE LOCATION IN LARAVEL PRIOR TO 5.3</a:t>
            </a:r>
          </a:p>
          <a:p>
            <a:pPr algn="l" fontAlgn="base"/>
            <a:r>
              <a:rPr lang="en-US" sz="6000" b="0" i="0" dirty="0">
                <a:solidFill>
                  <a:srgbClr val="3D3B49"/>
                </a:solidFill>
                <a:effectLst/>
                <a:latin typeface="Noto serif" panose="02020600060500020200" pitchFamily="18" charset="0"/>
              </a:rPr>
              <a:t>In projects running versions of Laravel prior to 5.3, there will be only one routes file, located at </a:t>
            </a:r>
            <a:r>
              <a:rPr lang="en-US" sz="6000" b="0" i="1" dirty="0">
                <a:solidFill>
                  <a:srgbClr val="3D3B49"/>
                </a:solidFill>
                <a:effectLst/>
                <a:latin typeface="inherit"/>
              </a:rPr>
              <a:t>app/Http/</a:t>
            </a:r>
            <a:r>
              <a:rPr lang="en-US" sz="6000" b="0" i="1" dirty="0" err="1">
                <a:solidFill>
                  <a:srgbClr val="3D3B49"/>
                </a:solidFill>
                <a:effectLst/>
                <a:latin typeface="inherit"/>
              </a:rPr>
              <a:t>routes.php</a:t>
            </a:r>
            <a:r>
              <a:rPr lang="en-US" sz="6000" b="0" i="0" dirty="0">
                <a:solidFill>
                  <a:srgbClr val="3D3B49"/>
                </a:solidFill>
                <a:effectLst/>
                <a:latin typeface="Noto serif" panose="02020600060500020200" pitchFamily="18" charset="0"/>
              </a:rPr>
              <a:t>.</a:t>
            </a:r>
          </a:p>
          <a:p>
            <a:pPr algn="l" fontAlgn="base"/>
            <a:endParaRPr lang="en-US" sz="6000" b="0" i="0" dirty="0">
              <a:solidFill>
                <a:srgbClr val="3D3B49"/>
              </a:solidFill>
              <a:effectLst/>
              <a:latin typeface="Noto serif" panose="02020600060500020200" pitchFamily="18" charset="0"/>
            </a:endParaRPr>
          </a:p>
          <a:p>
            <a:pPr algn="l" fontAlgn="base"/>
            <a:r>
              <a:rPr lang="en-US" sz="6000" b="0" i="0" dirty="0">
                <a:solidFill>
                  <a:srgbClr val="3D3B49"/>
                </a:solidFill>
                <a:effectLst/>
                <a:latin typeface="Noto serif" panose="02020600060500020200" pitchFamily="18" charset="0"/>
              </a:rPr>
              <a:t>WHAT’S A CLOSURE?</a:t>
            </a:r>
          </a:p>
          <a:p>
            <a:pPr algn="l" fontAlgn="base"/>
            <a:r>
              <a:rPr lang="en-US" sz="6000" b="0" i="0" dirty="0">
                <a:solidFill>
                  <a:srgbClr val="3D3B49"/>
                </a:solidFill>
                <a:effectLst/>
                <a:latin typeface="Noto serif" panose="02020600060500020200" pitchFamily="18" charset="0"/>
              </a:rPr>
              <a:t>Closures are PHP’s version of anonymous functions. A closure is a function that you can pass around as an object, assign to a variable, pass as a parameter to other functions and methods, or even serialize.</a:t>
            </a:r>
          </a:p>
          <a:p>
            <a:pPr algn="l" fontAlgn="base"/>
            <a:endParaRPr lang="en-US" sz="6000" b="0" i="0" dirty="0">
              <a:solidFill>
                <a:srgbClr val="3D3B49"/>
              </a:solidFill>
              <a:effectLst/>
              <a:latin typeface="Noto serif" panose="02020600060500020200" pitchFamily="18" charset="0"/>
            </a:endParaRPr>
          </a:p>
          <a:p>
            <a:pPr algn="l" fontAlgn="base"/>
            <a:r>
              <a:rPr lang="en-US" sz="6000" b="0" i="0" dirty="0">
                <a:solidFill>
                  <a:srgbClr val="3D3B49"/>
                </a:solidFill>
                <a:effectLst/>
                <a:latin typeface="Noto serif" panose="02020600060500020200" pitchFamily="18" charset="0"/>
              </a:rPr>
              <a:t>You’ve now defined that if anyone visits / (the root of your domain), Laravel’s router should run the closure defined there and return the result. Note that we return our content and don’t echo or print it.</a:t>
            </a:r>
          </a:p>
          <a:p>
            <a:pPr algn="l" fontAlgn="base"/>
            <a:endParaRPr lang="en-US" sz="6000" b="0" i="0" dirty="0">
              <a:solidFill>
                <a:srgbClr val="3D3B49"/>
              </a:solidFill>
              <a:effectLst/>
              <a:latin typeface="Noto serif" panose="02020600060500020200" pitchFamily="18" charset="0"/>
            </a:endParaRPr>
          </a:p>
          <a:p>
            <a:pPr algn="l" fontAlgn="base"/>
            <a:r>
              <a:rPr lang="en-US" sz="6000" b="0" i="0" dirty="0">
                <a:solidFill>
                  <a:srgbClr val="3D3B49"/>
                </a:solidFill>
                <a:effectLst/>
                <a:latin typeface="Noto serif" panose="02020600060500020200" pitchFamily="18" charset="0"/>
              </a:rPr>
              <a:t>A QUICK INTRODUCTION TO MIDDLEWARE</a:t>
            </a:r>
          </a:p>
          <a:p>
            <a:pPr algn="l" fontAlgn="base"/>
            <a:r>
              <a:rPr lang="en-US" sz="6000" b="0" i="0" dirty="0">
                <a:solidFill>
                  <a:srgbClr val="3D3B49"/>
                </a:solidFill>
                <a:effectLst/>
                <a:latin typeface="Noto serif" panose="02020600060500020200" pitchFamily="18" charset="0"/>
              </a:rPr>
              <a:t>You might be wondering, “Why am I returning ‘Hello, World!’ instead of echoing it?”</a:t>
            </a:r>
          </a:p>
          <a:p>
            <a:pPr algn="l" fontAlgn="base"/>
            <a:endParaRPr lang="en-US" sz="6000" b="0" i="0" dirty="0">
              <a:solidFill>
                <a:srgbClr val="3D3B49"/>
              </a:solidFill>
              <a:effectLst/>
              <a:latin typeface="Noto serif" panose="02020600060500020200" pitchFamily="18" charset="0"/>
            </a:endParaRPr>
          </a:p>
          <a:p>
            <a:pPr algn="l" fontAlgn="base"/>
            <a:r>
              <a:rPr lang="en-US" sz="6000" b="0" i="0" dirty="0">
                <a:solidFill>
                  <a:srgbClr val="3D3B49"/>
                </a:solidFill>
                <a:effectLst/>
                <a:latin typeface="Noto serif" panose="02020600060500020200" pitchFamily="18" charset="0"/>
              </a:rPr>
              <a:t>There are quite a few answers, but the simplest is that there are a lot of wrappers around Laravel’s request and response cycle, including something called middleware. When your route closure or controller method is done, it’s not time to send the output to the browser yet; returning the content allows it to continue flowing through the response stack and the middleware before it is returned back to the user.</a:t>
            </a:r>
          </a:p>
          <a:p>
            <a:endParaRPr lang="en-US" sz="4400" dirty="0"/>
          </a:p>
        </p:txBody>
      </p:sp>
    </p:spTree>
    <p:extLst>
      <p:ext uri="{BB962C8B-B14F-4D97-AF65-F5344CB8AC3E}">
        <p14:creationId xmlns:p14="http://schemas.microsoft.com/office/powerpoint/2010/main" val="13384164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6000" b="0" i="0" dirty="0">
                <a:solidFill>
                  <a:srgbClr val="3D3B49"/>
                </a:solidFill>
                <a:effectLst/>
                <a:latin typeface="Noto serif" panose="02020600060500020200" pitchFamily="18" charset="0"/>
              </a:rPr>
              <a:t>Many simple websites could be defined entirely within the web routes file. With a few simple </a:t>
            </a:r>
            <a:r>
              <a:rPr lang="en-US" sz="6000" dirty="0"/>
              <a:t>GET</a:t>
            </a:r>
            <a:r>
              <a:rPr lang="en-US" sz="6000" b="0" i="0" dirty="0">
                <a:solidFill>
                  <a:srgbClr val="3D3B49"/>
                </a:solidFill>
                <a:effectLst/>
                <a:latin typeface="Noto serif" panose="02020600060500020200" pitchFamily="18" charset="0"/>
              </a:rPr>
              <a:t> routes combined with some templates, as illustrated in </a:t>
            </a:r>
            <a:r>
              <a:rPr lang="en-US" sz="6000" b="0" i="0" u="sng" dirty="0">
                <a:solidFill>
                  <a:srgbClr val="D3002D"/>
                </a:solidFill>
                <a:effectLst/>
                <a:latin typeface="Noto serif" panose="02020600060500020200" pitchFamily="18" charset="0"/>
                <a:hlinkClick r:id="rId3"/>
              </a:rPr>
              <a:t>Example 3-2</a:t>
            </a:r>
            <a:r>
              <a:rPr lang="en-US" sz="6000" b="0" i="0" dirty="0">
                <a:solidFill>
                  <a:srgbClr val="3D3B49"/>
                </a:solidFill>
                <a:effectLst/>
                <a:latin typeface="Noto serif" panose="02020600060500020200" pitchFamily="18" charset="0"/>
              </a:rPr>
              <a:t>, you can serve a classic website easily.</a:t>
            </a:r>
            <a:endParaRPr lang="en-US" sz="4400" dirty="0"/>
          </a:p>
        </p:txBody>
      </p:sp>
    </p:spTree>
    <p:extLst>
      <p:ext uri="{BB962C8B-B14F-4D97-AF65-F5344CB8AC3E}">
        <p14:creationId xmlns:p14="http://schemas.microsoft.com/office/powerpoint/2010/main" val="17155685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algn="l" fontAlgn="base"/>
            <a:r>
              <a:rPr lang="en-US" sz="6000" b="1" i="0" cap="all" dirty="0">
                <a:solidFill>
                  <a:srgbClr val="018C8C"/>
                </a:solidFill>
                <a:effectLst/>
                <a:latin typeface="Guardian Text Sans 2"/>
              </a:rPr>
              <a:t>STATIC CALLS</a:t>
            </a:r>
          </a:p>
          <a:p>
            <a:pPr algn="l" fontAlgn="base"/>
            <a:r>
              <a:rPr lang="en-US" sz="6000" b="0" i="0" dirty="0">
                <a:solidFill>
                  <a:srgbClr val="3D3B49"/>
                </a:solidFill>
                <a:effectLst/>
                <a:latin typeface="Noto serif" panose="02020600060500020200" pitchFamily="18" charset="0"/>
              </a:rPr>
              <a:t>If you have much experience developing with PHP, you might be surprised to see static calls on the Route class. This is not actually a static method per se, but rather service location using Laravel’s facades, which we’ll cover in </a:t>
            </a:r>
            <a:r>
              <a:rPr lang="en-US" sz="6000" b="0" i="0" u="sng" dirty="0">
                <a:solidFill>
                  <a:srgbClr val="D3002D"/>
                </a:solidFill>
                <a:effectLst/>
                <a:latin typeface="Noto serif" panose="02020600060500020200" pitchFamily="18" charset="0"/>
                <a:hlinkClick r:id="rId3"/>
              </a:rPr>
              <a:t>lesson 11</a:t>
            </a:r>
            <a:r>
              <a:rPr lang="en-US" sz="6000" b="0" i="0" dirty="0">
                <a:solidFill>
                  <a:srgbClr val="3D3B49"/>
                </a:solidFill>
                <a:effectLst/>
                <a:latin typeface="Noto serif" panose="02020600060500020200" pitchFamily="18" charset="0"/>
              </a:rPr>
              <a:t>.</a:t>
            </a:r>
          </a:p>
          <a:p>
            <a:endParaRPr lang="en-US" sz="4400" dirty="0"/>
          </a:p>
        </p:txBody>
      </p:sp>
    </p:spTree>
    <p:extLst>
      <p:ext uri="{BB962C8B-B14F-4D97-AF65-F5344CB8AC3E}">
        <p14:creationId xmlns:p14="http://schemas.microsoft.com/office/powerpoint/2010/main" val="39587455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algn="l" fontAlgn="base"/>
            <a:r>
              <a:rPr lang="en-US" sz="6000" b="0" i="0" dirty="0">
                <a:solidFill>
                  <a:srgbClr val="3D3B49"/>
                </a:solidFill>
                <a:effectLst/>
                <a:latin typeface="Noto serif" panose="02020600060500020200" pitchFamily="18" charset="0"/>
              </a:rPr>
              <a:t>You might’ve noticed that we’ve been using Route::get() in our route definitions. This means we’re telling Laravel to only match for these routes when the HTTP request uses the GET action. But what if it’s a form POST, or maybe some JavaScript sending PUT or DELETE requests? There are a few other options for methods to call on a route definition, as illustrated in </a:t>
            </a:r>
            <a:r>
              <a:rPr lang="en-US" sz="6000" b="0" i="0" u="sng" dirty="0">
                <a:solidFill>
                  <a:srgbClr val="D3002D"/>
                </a:solidFill>
                <a:effectLst/>
                <a:latin typeface="Noto serif" panose="02020600060500020200" pitchFamily="18" charset="0"/>
                <a:hlinkClick r:id="rId3"/>
              </a:rPr>
              <a:t>Example 3-3</a:t>
            </a:r>
            <a:r>
              <a:rPr lang="en-US" sz="6000" b="0" i="0" dirty="0">
                <a:solidFill>
                  <a:srgbClr val="3D3B49"/>
                </a:solidFill>
                <a:effectLst/>
                <a:latin typeface="Noto serif" panose="02020600060500020200" pitchFamily="18" charset="0"/>
              </a:rPr>
              <a:t>.</a:t>
            </a:r>
          </a:p>
          <a:p>
            <a:endParaRPr lang="en-US" sz="4400" dirty="0"/>
          </a:p>
        </p:txBody>
      </p:sp>
    </p:spTree>
    <p:extLst>
      <p:ext uri="{BB962C8B-B14F-4D97-AF65-F5344CB8AC3E}">
        <p14:creationId xmlns:p14="http://schemas.microsoft.com/office/powerpoint/2010/main" val="168514569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algn="l" fontAlgn="base"/>
            <a:r>
              <a:rPr lang="en-US" sz="6000" b="0" i="0" dirty="0">
                <a:solidFill>
                  <a:srgbClr val="3D3B49"/>
                </a:solidFill>
                <a:effectLst/>
                <a:latin typeface="Noto serif" panose="02020600060500020200" pitchFamily="18" charset="0"/>
              </a:rPr>
              <a:t>As you’ve probably guessed, passing a closure to the route definition is not the only way to teach it how to resolve a route. Closures are quick and simple, but the larger your application gets, the clumsier it becomes to put all of your routing logic in one file. Additionally, applications using route closures can’t take advantage of Laravel’s route caching (more on that later), which can shave up to hundreds of milliseconds off of each request.</a:t>
            </a:r>
          </a:p>
          <a:p>
            <a:endParaRPr lang="en-US" sz="4400" dirty="0"/>
          </a:p>
          <a:p>
            <a:pPr algn="l" fontAlgn="base"/>
            <a:r>
              <a:rPr lang="en-US" sz="6000" b="0" i="0" dirty="0">
                <a:solidFill>
                  <a:srgbClr val="3D3B49"/>
                </a:solidFill>
                <a:effectLst/>
                <a:latin typeface="Noto serif" panose="02020600060500020200" pitchFamily="18" charset="0"/>
              </a:rPr>
              <a:t>This is telling Laravel to pass requests to that path to the index() method of the App\Http\Controllers\</a:t>
            </a:r>
            <a:r>
              <a:rPr lang="en-US" sz="6000" b="0" i="0" dirty="0" err="1">
                <a:solidFill>
                  <a:srgbClr val="3D3B49"/>
                </a:solidFill>
                <a:effectLst/>
                <a:latin typeface="Noto serif" panose="02020600060500020200" pitchFamily="18" charset="0"/>
              </a:rPr>
              <a:t>WelcomeController</a:t>
            </a:r>
            <a:r>
              <a:rPr lang="en-US" sz="6000" b="0" i="0" dirty="0">
                <a:solidFill>
                  <a:srgbClr val="3D3B49"/>
                </a:solidFill>
                <a:effectLst/>
                <a:latin typeface="Noto serif" panose="02020600060500020200" pitchFamily="18" charset="0"/>
              </a:rPr>
              <a:t> controller. This method will be passed the same parameters and treated the same way as a closure you might’ve alternatively put in its place.</a:t>
            </a:r>
          </a:p>
          <a:p>
            <a:pPr algn="l" fontAlgn="base"/>
            <a:r>
              <a:rPr lang="en-US" sz="6000" b="1" i="0" cap="all" dirty="0">
                <a:solidFill>
                  <a:srgbClr val="018C8C"/>
                </a:solidFill>
                <a:effectLst/>
                <a:latin typeface="Guardian Text Sans 2"/>
              </a:rPr>
              <a:t>LARAVEL’S CONTROLLER/METHOD REFERENCE SYNTAX</a:t>
            </a:r>
          </a:p>
          <a:p>
            <a:pPr algn="l" fontAlgn="base"/>
            <a:r>
              <a:rPr lang="en-US" sz="6000" b="0" dirty="0">
                <a:effectLst/>
                <a:latin typeface="Noto serif" panose="02020600060500020200" pitchFamily="18" charset="0"/>
              </a:rPr>
              <a:t>Laravel has a convention for how to refer to a particular method in a given controller: </a:t>
            </a:r>
            <a:r>
              <a:rPr lang="en-US" sz="6000" b="0" i="1" dirty="0" err="1">
                <a:effectLst/>
                <a:latin typeface="Ubuntu Mono Ital"/>
              </a:rPr>
              <a:t>ControllerName@methodName</a:t>
            </a:r>
            <a:r>
              <a:rPr lang="en-US" sz="6000" b="0" dirty="0">
                <a:effectLst/>
                <a:latin typeface="Noto serif" panose="02020600060500020200" pitchFamily="18" charset="0"/>
              </a:rPr>
              <a:t>. Sometimes this is just a casual communication convention, but it’s also used in real bindings, like in </a:t>
            </a:r>
            <a:r>
              <a:rPr lang="en-US" sz="6000" b="0" u="sng" dirty="0">
                <a:solidFill>
                  <a:srgbClr val="D3002D"/>
                </a:solidFill>
                <a:effectLst/>
                <a:latin typeface="Noto serif" panose="02020600060500020200" pitchFamily="18" charset="0"/>
                <a:hlinkClick r:id="rId3"/>
              </a:rPr>
              <a:t>Example 3-4</a:t>
            </a:r>
            <a:r>
              <a:rPr lang="en-US" sz="6000" b="0" dirty="0">
                <a:effectLst/>
                <a:latin typeface="Noto serif" panose="02020600060500020200" pitchFamily="18" charset="0"/>
              </a:rPr>
              <a:t>. Laravel parses what’s before and after the @ and uses those segments to identify the controller and method. Laravel 5.7 also introduced the “tuple” syntax (Route::get('/', [</a:t>
            </a:r>
            <a:r>
              <a:rPr lang="en-US" sz="6000" b="0" dirty="0" err="1">
                <a:effectLst/>
                <a:latin typeface="Noto serif" panose="02020600060500020200" pitchFamily="18" charset="0"/>
              </a:rPr>
              <a:t>WelcomeController</a:t>
            </a:r>
            <a:r>
              <a:rPr lang="en-US" sz="6000" b="0" dirty="0">
                <a:effectLst/>
                <a:latin typeface="Noto serif" panose="02020600060500020200" pitchFamily="18" charset="0"/>
              </a:rPr>
              <a:t>::class, 'index'])) but it’s still common to use </a:t>
            </a:r>
            <a:r>
              <a:rPr lang="en-US" sz="6000" b="0" i="1" dirty="0" err="1">
                <a:effectLst/>
                <a:latin typeface="Ubuntu Mono Ital"/>
              </a:rPr>
              <a:t>ControllerName@methodName</a:t>
            </a:r>
            <a:r>
              <a:rPr lang="en-US" sz="6000" b="0" dirty="0">
                <a:effectLst/>
                <a:latin typeface="Noto serif" panose="02020600060500020200" pitchFamily="18" charset="0"/>
              </a:rPr>
              <a:t> to describe a method in written communication.</a:t>
            </a:r>
          </a:p>
          <a:p>
            <a:endParaRPr lang="en-US" sz="4400" dirty="0"/>
          </a:p>
        </p:txBody>
      </p:sp>
    </p:spTree>
    <p:extLst>
      <p:ext uri="{BB962C8B-B14F-4D97-AF65-F5344CB8AC3E}">
        <p14:creationId xmlns:p14="http://schemas.microsoft.com/office/powerpoint/2010/main" val="22897441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2397371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algn="l" fontAlgn="base"/>
            <a:r>
              <a:rPr lang="en-US" sz="6000" b="1" i="0" dirty="0">
                <a:solidFill>
                  <a:srgbClr val="3D3B49"/>
                </a:solidFill>
                <a:effectLst/>
                <a:latin typeface="Noto Serif" panose="02020600060500020200" pitchFamily="18" charset="0"/>
              </a:rPr>
              <a:t>Ruby on Rails</a:t>
            </a:r>
          </a:p>
          <a:p>
            <a:pPr algn="l" fontAlgn="base"/>
            <a:r>
              <a:rPr lang="en-US" sz="6000" b="0" dirty="0">
                <a:effectLst/>
                <a:latin typeface="Noto serif" panose="02020600060500020200" pitchFamily="18" charset="0"/>
              </a:rPr>
              <a:t>David </a:t>
            </a:r>
            <a:r>
              <a:rPr lang="en-US" sz="6000" b="0" dirty="0" err="1">
                <a:effectLst/>
                <a:latin typeface="Noto serif" panose="02020600060500020200" pitchFamily="18" charset="0"/>
              </a:rPr>
              <a:t>Heinemeier</a:t>
            </a:r>
            <a:r>
              <a:rPr lang="en-US" sz="6000" b="0" dirty="0">
                <a:effectLst/>
                <a:latin typeface="Noto serif" panose="02020600060500020200" pitchFamily="18" charset="0"/>
              </a:rPr>
              <a:t> Hansson released the first version of Ruby on Rails in 2004, and it’s been hard to find a web application framework since then that hasn’t been influenced by Rails in some way.</a:t>
            </a:r>
          </a:p>
          <a:p>
            <a:pPr algn="l" fontAlgn="base"/>
            <a:r>
              <a:rPr lang="en-US" sz="6000" b="0" dirty="0">
                <a:effectLst/>
                <a:latin typeface="Noto serif" panose="02020600060500020200" pitchFamily="18" charset="0"/>
              </a:rPr>
              <a:t>Rails popularized MVC, RESTful JSON APIs, convention over configuration, </a:t>
            </a:r>
            <a:r>
              <a:rPr lang="en-US" sz="6000" b="0" dirty="0" err="1">
                <a:effectLst/>
                <a:latin typeface="Noto serif" panose="02020600060500020200" pitchFamily="18" charset="0"/>
              </a:rPr>
              <a:t>ActiveRecord</a:t>
            </a:r>
            <a:r>
              <a:rPr lang="en-US" sz="6000" b="0" dirty="0">
                <a:effectLst/>
                <a:latin typeface="Noto serif" panose="02020600060500020200" pitchFamily="18" charset="0"/>
              </a:rPr>
              <a:t>, and many more tools and conventions that had a profound influence on the way web developers approached their applications—especially with regard to rapid application development.</a:t>
            </a:r>
          </a:p>
          <a:p>
            <a:pPr algn="l" fontAlgn="base"/>
            <a:r>
              <a:rPr lang="en-US" sz="6000" b="1" i="0" dirty="0">
                <a:solidFill>
                  <a:srgbClr val="3D3B49"/>
                </a:solidFill>
                <a:effectLst/>
                <a:latin typeface="Noto Serif" panose="02020600060500020200" pitchFamily="18" charset="0"/>
              </a:rPr>
              <a:t>The Influx of PHP Frameworks</a:t>
            </a:r>
          </a:p>
          <a:p>
            <a:pPr algn="l" fontAlgn="base"/>
            <a:r>
              <a:rPr lang="en-US" sz="6000" b="0" dirty="0">
                <a:effectLst/>
                <a:latin typeface="Noto serif" panose="02020600060500020200" pitchFamily="18" charset="0"/>
              </a:rPr>
              <a:t>It was clear to most developers that Rails and similar web application frameworks were the wave of the future, and PHP frameworks, including those admittedly imitating Rails, started popping up quickly.</a:t>
            </a:r>
          </a:p>
          <a:p>
            <a:pPr algn="l" fontAlgn="base"/>
            <a:r>
              <a:rPr lang="en-US" sz="6000" b="0" dirty="0" err="1">
                <a:effectLst/>
                <a:latin typeface="Noto serif" panose="02020600060500020200" pitchFamily="18" charset="0"/>
              </a:rPr>
              <a:t>CakePHP</a:t>
            </a:r>
            <a:r>
              <a:rPr lang="en-US" sz="6000" b="0" dirty="0">
                <a:effectLst/>
                <a:latin typeface="Noto serif" panose="02020600060500020200" pitchFamily="18" charset="0"/>
              </a:rPr>
              <a:t> was the first in 2005, and it was soon followed by Symfony, CodeIgniter, Zend Framework, and </a:t>
            </a:r>
            <a:r>
              <a:rPr lang="en-US" sz="6000" b="0" dirty="0" err="1">
                <a:effectLst/>
                <a:latin typeface="Noto serif" panose="02020600060500020200" pitchFamily="18" charset="0"/>
              </a:rPr>
              <a:t>Kohana</a:t>
            </a:r>
            <a:r>
              <a:rPr lang="en-US" sz="6000" b="0" dirty="0">
                <a:effectLst/>
                <a:latin typeface="Noto serif" panose="02020600060500020200" pitchFamily="18" charset="0"/>
              </a:rPr>
              <a:t> (a CodeIgniter fork). </a:t>
            </a:r>
            <a:r>
              <a:rPr lang="en-US" sz="6000" b="0" dirty="0" err="1">
                <a:effectLst/>
                <a:latin typeface="Noto serif" panose="02020600060500020200" pitchFamily="18" charset="0"/>
              </a:rPr>
              <a:t>Yii</a:t>
            </a:r>
            <a:r>
              <a:rPr lang="en-US" sz="6000" b="0" dirty="0">
                <a:effectLst/>
                <a:latin typeface="Noto serif" panose="02020600060500020200" pitchFamily="18" charset="0"/>
              </a:rPr>
              <a:t> arrived in 2008, and Aura and Slim in 2010. 2011 brought </a:t>
            </a:r>
            <a:r>
              <a:rPr lang="en-US" sz="6000" b="0" dirty="0" err="1">
                <a:effectLst/>
                <a:latin typeface="Noto serif" panose="02020600060500020200" pitchFamily="18" charset="0"/>
              </a:rPr>
              <a:t>FuelPHP</a:t>
            </a:r>
            <a:r>
              <a:rPr lang="en-US" sz="6000" b="0" dirty="0">
                <a:effectLst/>
                <a:latin typeface="Noto serif" panose="02020600060500020200" pitchFamily="18" charset="0"/>
              </a:rPr>
              <a:t> and Laravel, both of which were not quite CodeIgniter offshoots, but instead proposed as alternatives.</a:t>
            </a:r>
          </a:p>
          <a:p>
            <a:pPr algn="l" fontAlgn="base"/>
            <a:r>
              <a:rPr lang="en-US" sz="6000" b="0" dirty="0">
                <a:effectLst/>
                <a:latin typeface="Noto serif" panose="02020600060500020200" pitchFamily="18" charset="0"/>
              </a:rPr>
              <a:t>Some of these frameworks were more Rails-y, focusing on database object-relational mappers (ORMs), MVC structures, and other tools targeting rapid development. Others, like Symfony and Zend, focused more on enterprise design patterns and ecommerce.</a:t>
            </a:r>
          </a:p>
          <a:p>
            <a:pPr algn="l" fontAlgn="base"/>
            <a:r>
              <a:rPr lang="en-US" sz="6000" b="1" i="0" dirty="0">
                <a:solidFill>
                  <a:srgbClr val="3D3B49"/>
                </a:solidFill>
                <a:effectLst/>
                <a:latin typeface="Noto Serif" panose="02020600060500020200" pitchFamily="18" charset="0"/>
              </a:rPr>
              <a:t>The Good and the Bad of CodeIgniter</a:t>
            </a:r>
          </a:p>
          <a:p>
            <a:pPr algn="l" fontAlgn="base"/>
            <a:r>
              <a:rPr lang="en-US" sz="6000" b="0" dirty="0" err="1">
                <a:effectLst/>
                <a:latin typeface="Noto serif" panose="02020600060500020200" pitchFamily="18" charset="0"/>
              </a:rPr>
              <a:t>CakePHP</a:t>
            </a:r>
            <a:r>
              <a:rPr lang="en-US" sz="6000" b="0" dirty="0">
                <a:effectLst/>
                <a:latin typeface="Noto serif" panose="02020600060500020200" pitchFamily="18" charset="0"/>
              </a:rPr>
              <a:t> and CodeIgniter were the two early PHP frameworks that were most open about how much their inspiration was drawn from Rails. CodeIgniter quickly rose to fame and by 2010 was arguably the most popular of the independent PHP frameworks.</a:t>
            </a:r>
          </a:p>
          <a:p>
            <a:pPr algn="l" fontAlgn="base"/>
            <a:r>
              <a:rPr lang="en-US" sz="6000" b="0" dirty="0">
                <a:effectLst/>
                <a:latin typeface="Noto serif" panose="02020600060500020200" pitchFamily="18" charset="0"/>
              </a:rPr>
              <a:t>CodeIgniter was simple, easy to use, and boasted amazing documentation and a strong community. But its use of modern technology and patterns advanced slowly; and as the framework world grew and PHP’s tooling advanced, CodeIgniter started falling behind in terms of both technological advances and out-of-the-box features. Unlike many other frameworks, CodeIgniter was managed by a company, and it was slow to catch up with PHP 5.3’s newer features like namespaces and the moves to GitHub and later Composer. It was in 2010 that Taylor </a:t>
            </a:r>
            <a:r>
              <a:rPr lang="en-US" sz="6000" b="0" dirty="0" err="1">
                <a:effectLst/>
                <a:latin typeface="Noto serif" panose="02020600060500020200" pitchFamily="18" charset="0"/>
              </a:rPr>
              <a:t>Otwell</a:t>
            </a:r>
            <a:r>
              <a:rPr lang="en-US" sz="6000" b="0" dirty="0">
                <a:effectLst/>
                <a:latin typeface="Noto serif" panose="02020600060500020200" pitchFamily="18" charset="0"/>
              </a:rPr>
              <a:t>, Laravel’s creator, became dissatisfied enough with CodeIgniter that he set off to write his own framework.</a:t>
            </a:r>
          </a:p>
          <a:p>
            <a:pPr algn="l" fontAlgn="base"/>
            <a:r>
              <a:rPr lang="en-US" sz="6000" b="1" i="0" dirty="0">
                <a:solidFill>
                  <a:srgbClr val="3D3B49"/>
                </a:solidFill>
                <a:effectLst/>
                <a:latin typeface="Noto Serif" panose="02020600060500020200" pitchFamily="18" charset="0"/>
              </a:rPr>
              <a:t>Laravel 1, 2, and 3</a:t>
            </a:r>
          </a:p>
          <a:p>
            <a:pPr algn="l" fontAlgn="base"/>
            <a:r>
              <a:rPr lang="en-US" sz="6000" b="0" dirty="0">
                <a:effectLst/>
                <a:latin typeface="Noto serif" panose="02020600060500020200" pitchFamily="18" charset="0"/>
              </a:rPr>
              <a:t>The first beta of Laravel 1 was released in June 2011, and it was written completely from scratch. It featured a custom ORM (Eloquent); closure-based routing (inspired by Ruby Sinatra); a module system for extension; and helpers for forms, validation, authentication, and more.</a:t>
            </a:r>
          </a:p>
          <a:p>
            <a:pPr algn="l" fontAlgn="base"/>
            <a:r>
              <a:rPr lang="en-US" sz="6000" b="0" dirty="0">
                <a:effectLst/>
                <a:latin typeface="Noto serif" panose="02020600060500020200" pitchFamily="18" charset="0"/>
              </a:rPr>
              <a:t>Early Laravel development moved quickly, and Laravel 2 and 3 were released in November 2011 and February 2012, respectively. They introduced controllers, unit testing, a command-line tool, an inversion of control (IoC) container, Eloquent relationships, and migrations.</a:t>
            </a:r>
          </a:p>
          <a:p>
            <a:pPr algn="l" fontAlgn="base"/>
            <a:r>
              <a:rPr lang="en-US" sz="6000" b="1" i="0" dirty="0">
                <a:solidFill>
                  <a:srgbClr val="3D3B49"/>
                </a:solidFill>
                <a:effectLst/>
                <a:latin typeface="Noto Serif" panose="02020600060500020200" pitchFamily="18" charset="0"/>
              </a:rPr>
              <a:t>Laravel 4</a:t>
            </a:r>
          </a:p>
          <a:p>
            <a:pPr algn="l" fontAlgn="base"/>
            <a:r>
              <a:rPr lang="en-US" sz="6000" b="0" dirty="0">
                <a:effectLst/>
                <a:latin typeface="Noto serif" panose="02020600060500020200" pitchFamily="18" charset="0"/>
              </a:rPr>
              <a:t>With Laravel 4, Taylor rewrote the entire framework from the ground up. By this point Composer, PHP’s now-ubiquitous package manager, was showing signs of becoming an industry standard, and Taylor saw the value of rewriting the framework as a collection of components, distributed and bundled together by Composer.</a:t>
            </a:r>
          </a:p>
          <a:p>
            <a:pPr algn="l" fontAlgn="base"/>
            <a:r>
              <a:rPr lang="en-US" sz="6000" b="0" dirty="0">
                <a:effectLst/>
                <a:latin typeface="Noto serif" panose="02020600060500020200" pitchFamily="18" charset="0"/>
              </a:rPr>
              <a:t>Taylor developed a set of components under the code name </a:t>
            </a:r>
            <a:r>
              <a:rPr lang="en-US" sz="6000" b="0" i="1" dirty="0">
                <a:effectLst/>
                <a:latin typeface="inherit"/>
              </a:rPr>
              <a:t>Illuminate</a:t>
            </a:r>
            <a:r>
              <a:rPr lang="en-US" sz="6000" b="0" dirty="0">
                <a:effectLst/>
                <a:latin typeface="Noto serif" panose="02020600060500020200" pitchFamily="18" charset="0"/>
              </a:rPr>
              <a:t> and, in May 2013, released Laravel 4 with an entirely new structure. Instead of bundling the majority of its code as a download, Laravel now pulled in the majority of its components from Symfony (another framework that released its components for use by others) and the Illuminate components through Composer.</a:t>
            </a:r>
          </a:p>
          <a:p>
            <a:pPr algn="l" fontAlgn="base"/>
            <a:r>
              <a:rPr lang="en-US" sz="6000" b="0" dirty="0">
                <a:effectLst/>
                <a:latin typeface="Noto serif" panose="02020600060500020200" pitchFamily="18" charset="0"/>
              </a:rPr>
              <a:t>Laravel 4 also introduced queues, a mail component, facades, and database seeding. And because Laravel was now relying on Symfony components, it was announced that Laravel would be mirroring (not exactly, but soon after) the six-monthly release schedule Symfony follows.</a:t>
            </a:r>
          </a:p>
          <a:p>
            <a:pPr algn="l" fontAlgn="base"/>
            <a:r>
              <a:rPr lang="en-US" sz="6000" b="1" i="0" dirty="0">
                <a:solidFill>
                  <a:srgbClr val="3D3B49"/>
                </a:solidFill>
                <a:effectLst/>
                <a:latin typeface="Noto Serif" panose="02020600060500020200" pitchFamily="18" charset="0"/>
              </a:rPr>
              <a:t>Laravel 5</a:t>
            </a:r>
          </a:p>
          <a:p>
            <a:pPr algn="l" fontAlgn="base"/>
            <a:r>
              <a:rPr lang="en-US" sz="6000" b="0" dirty="0">
                <a:effectLst/>
                <a:latin typeface="Noto serif" panose="02020600060500020200" pitchFamily="18" charset="0"/>
              </a:rPr>
              <a:t>Laravel 4.3 was scheduled to release in November 2014, but as development progressed it became clear that the significance of its changes merited a major release, and Laravel 5 was released in February 2015.</a:t>
            </a:r>
          </a:p>
          <a:p>
            <a:pPr algn="l" fontAlgn="base"/>
            <a:r>
              <a:rPr lang="en-US" sz="6000" b="0" dirty="0">
                <a:effectLst/>
                <a:latin typeface="Noto serif" panose="02020600060500020200" pitchFamily="18" charset="0"/>
              </a:rPr>
              <a:t>Laravel 5 featured a revamped directory structure, removal of the form and HTML helpers, the introduction of the contract interfaces, a spate of new views, Socialite for social media authentication, Elixir for asset compilation, Scheduler to simplify </a:t>
            </a:r>
            <a:r>
              <a:rPr lang="en-US" sz="6000" b="0" dirty="0" err="1">
                <a:effectLst/>
                <a:latin typeface="Noto serif" panose="02020600060500020200" pitchFamily="18" charset="0"/>
              </a:rPr>
              <a:t>cron</a:t>
            </a:r>
            <a:r>
              <a:rPr lang="en-US" sz="6000" b="0" dirty="0">
                <a:effectLst/>
                <a:latin typeface="Noto serif" panose="02020600060500020200" pitchFamily="18" charset="0"/>
              </a:rPr>
              <a:t>, </a:t>
            </a:r>
            <a:r>
              <a:rPr lang="en-US" sz="6000" b="0" dirty="0" err="1">
                <a:effectLst/>
                <a:latin typeface="Noto serif" panose="02020600060500020200" pitchFamily="18" charset="0"/>
              </a:rPr>
              <a:t>dotenv</a:t>
            </a:r>
            <a:r>
              <a:rPr lang="en-US" sz="6000" b="0" dirty="0">
                <a:effectLst/>
                <a:latin typeface="Noto serif" panose="02020600060500020200" pitchFamily="18" charset="0"/>
              </a:rPr>
              <a:t> for simplified environment management, form requests, and a brand new REPL (read–evaluate–print loop). Since then it’s grown in features and maturity, but there have been no major changes like in previous versions.</a:t>
            </a:r>
          </a:p>
          <a:p>
            <a:pPr algn="l" fontAlgn="base"/>
            <a:r>
              <a:rPr lang="en-US" sz="6000" b="1" i="0" dirty="0">
                <a:solidFill>
                  <a:srgbClr val="3D3B49"/>
                </a:solidFill>
                <a:effectLst/>
                <a:latin typeface="Noto Serif" panose="02020600060500020200" pitchFamily="18" charset="0"/>
              </a:rPr>
              <a:t>Laravel 6</a:t>
            </a:r>
          </a:p>
          <a:p>
            <a:pPr algn="l" fontAlgn="base"/>
            <a:r>
              <a:rPr lang="en-US" sz="6000" b="0" dirty="0">
                <a:effectLst/>
                <a:latin typeface="Noto serif" panose="02020600060500020200" pitchFamily="18" charset="0"/>
              </a:rPr>
              <a:t>In September 2019, Laravel 6 was introduced. There are two primary changes it introduced: first, removal of the string and array global helpers Laravel offers (in favor of Facades); and second, moving to </a:t>
            </a:r>
            <a:r>
              <a:rPr lang="en-US" sz="6000" b="0" dirty="0" err="1">
                <a:effectLst/>
                <a:latin typeface="Noto serif" panose="02020600060500020200" pitchFamily="18" charset="0"/>
              </a:rPr>
              <a:t>SemVer</a:t>
            </a:r>
            <a:r>
              <a:rPr lang="en-US" sz="6000" b="0" dirty="0">
                <a:effectLst/>
                <a:latin typeface="Noto serif" panose="02020600060500020200" pitchFamily="18" charset="0"/>
              </a:rPr>
              <a:t> for version numbering. The practical effect of this change means that for all versions of Laravel after 5, major (6, 7, etc.) and minor (6.1, 6.2, etc.) versions are released much more frequently.</a:t>
            </a:r>
          </a:p>
          <a:p>
            <a:endParaRPr lang="en-US" sz="4400" dirty="0"/>
          </a:p>
        </p:txBody>
      </p:sp>
    </p:spTree>
    <p:extLst>
      <p:ext uri="{BB962C8B-B14F-4D97-AF65-F5344CB8AC3E}">
        <p14:creationId xmlns:p14="http://schemas.microsoft.com/office/powerpoint/2010/main" val="401666998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307941751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6000" b="0" i="0" dirty="0">
                <a:solidFill>
                  <a:srgbClr val="3D3B49"/>
                </a:solidFill>
                <a:effectLst/>
                <a:latin typeface="Noto serif" panose="02020600060500020200" pitchFamily="18" charset="0"/>
              </a:rPr>
              <a:t> you can use regular expressions (regexes) to define that a route should only match if a parameter meets particular requirements, as in </a:t>
            </a:r>
            <a:r>
              <a:rPr lang="en-US" sz="6000" b="0" i="0" u="sng" dirty="0">
                <a:solidFill>
                  <a:srgbClr val="D3002D"/>
                </a:solidFill>
                <a:effectLst/>
                <a:latin typeface="Noto serif" panose="02020600060500020200" pitchFamily="18" charset="0"/>
                <a:hlinkClick r:id="rId3"/>
              </a:rPr>
              <a:t>Example 3-7</a:t>
            </a:r>
            <a:r>
              <a:rPr lang="en-US" sz="6000" b="0" i="0" dirty="0">
                <a:solidFill>
                  <a:srgbClr val="3D3B49"/>
                </a:solidFill>
                <a:effectLst/>
                <a:latin typeface="Noto serif" panose="02020600060500020200" pitchFamily="18" charset="0"/>
              </a:rPr>
              <a:t>.</a:t>
            </a:r>
          </a:p>
          <a:p>
            <a:endParaRPr lang="en-US" sz="6000" b="0" i="0" dirty="0">
              <a:solidFill>
                <a:srgbClr val="3D3B49"/>
              </a:solidFill>
              <a:effectLst/>
              <a:latin typeface="Noto serif" panose="02020600060500020200" pitchFamily="18" charset="0"/>
            </a:endParaRPr>
          </a:p>
          <a:p>
            <a:pPr algn="l" fontAlgn="base"/>
            <a:r>
              <a:rPr lang="en-US" sz="6000" b="0" i="0" dirty="0">
                <a:solidFill>
                  <a:srgbClr val="3D3B49"/>
                </a:solidFill>
                <a:effectLst/>
                <a:latin typeface="Noto serif" panose="02020600060500020200" pitchFamily="18" charset="0"/>
              </a:rPr>
              <a:t>As you’ve probably guessed, if you visit a path that matches a route string but the regex doesn’t match the parameter, it won’t be matched. Since routes are matched top to bottom, users/</a:t>
            </a:r>
            <a:r>
              <a:rPr lang="en-US" sz="6000" b="0" i="0" dirty="0" err="1">
                <a:solidFill>
                  <a:srgbClr val="3D3B49"/>
                </a:solidFill>
                <a:effectLst/>
                <a:latin typeface="Noto serif" panose="02020600060500020200" pitchFamily="18" charset="0"/>
              </a:rPr>
              <a:t>abc</a:t>
            </a:r>
            <a:r>
              <a:rPr lang="en-US" sz="6000" b="0" i="0" dirty="0">
                <a:solidFill>
                  <a:srgbClr val="3D3B49"/>
                </a:solidFill>
                <a:effectLst/>
                <a:latin typeface="Noto serif" panose="02020600060500020200" pitchFamily="18" charset="0"/>
              </a:rPr>
              <a:t> would skip the first closure in </a:t>
            </a:r>
            <a:r>
              <a:rPr lang="en-US" sz="6000" b="0" i="0" u="sng" dirty="0">
                <a:solidFill>
                  <a:srgbClr val="D3002D"/>
                </a:solidFill>
                <a:effectLst/>
                <a:latin typeface="Noto serif" panose="02020600060500020200" pitchFamily="18" charset="0"/>
                <a:hlinkClick r:id="rId3"/>
              </a:rPr>
              <a:t>Example 3-7</a:t>
            </a:r>
            <a:r>
              <a:rPr lang="en-US" sz="6000" b="0" i="0" dirty="0">
                <a:solidFill>
                  <a:srgbClr val="3D3B49"/>
                </a:solidFill>
                <a:effectLst/>
                <a:latin typeface="Noto serif" panose="02020600060500020200" pitchFamily="18" charset="0"/>
              </a:rPr>
              <a:t>, but it would be matched by the second closure, so it would get routed there. On the other hand, posts/</a:t>
            </a:r>
            <a:r>
              <a:rPr lang="en-US" sz="6000" b="0" i="0" dirty="0" err="1">
                <a:solidFill>
                  <a:srgbClr val="3D3B49"/>
                </a:solidFill>
                <a:effectLst/>
                <a:latin typeface="Noto serif" panose="02020600060500020200" pitchFamily="18" charset="0"/>
              </a:rPr>
              <a:t>abc</a:t>
            </a:r>
            <a:r>
              <a:rPr lang="en-US" sz="6000" b="0" i="0" dirty="0">
                <a:solidFill>
                  <a:srgbClr val="3D3B49"/>
                </a:solidFill>
                <a:effectLst/>
                <a:latin typeface="Noto serif" panose="02020600060500020200" pitchFamily="18" charset="0"/>
              </a:rPr>
              <a:t>/123 wouldn’t match any of the closures, so it would return a 404 (Not Found) error.</a:t>
            </a:r>
          </a:p>
          <a:p>
            <a:pPr algn="l" fontAlgn="base"/>
            <a:r>
              <a:rPr lang="en-US" sz="6000" b="1" i="0" cap="all" dirty="0">
                <a:solidFill>
                  <a:srgbClr val="018C8C"/>
                </a:solidFill>
                <a:effectLst/>
                <a:latin typeface="Guardian Text Sans 2"/>
              </a:rPr>
              <a:t>THE NAMING RELATIONSHIP BETWEEN ROUTE PARAMETERS</a:t>
            </a:r>
            <a:br>
              <a:rPr lang="en-US" sz="6000" b="1" i="0" cap="all" dirty="0">
                <a:solidFill>
                  <a:srgbClr val="018C8C"/>
                </a:solidFill>
                <a:effectLst/>
                <a:latin typeface="Guardian Text Sans 2"/>
              </a:rPr>
            </a:br>
            <a:r>
              <a:rPr lang="en-US" sz="6000" b="1" i="0" cap="all" dirty="0">
                <a:solidFill>
                  <a:srgbClr val="018C8C"/>
                </a:solidFill>
                <a:effectLst/>
                <a:latin typeface="Guardian Text Sans 2"/>
              </a:rPr>
              <a:t>AND CLOSURE/CONTROLLER METHOD PARAMETERS</a:t>
            </a:r>
          </a:p>
          <a:p>
            <a:pPr algn="l" fontAlgn="base"/>
            <a:r>
              <a:rPr lang="en-US" sz="6000" b="0" dirty="0">
                <a:effectLst/>
                <a:latin typeface="Noto serif" panose="02020600060500020200" pitchFamily="18" charset="0"/>
              </a:rPr>
              <a:t>As you can see in </a:t>
            </a:r>
            <a:r>
              <a:rPr lang="en-US" sz="6000" b="0" u="sng" dirty="0">
                <a:solidFill>
                  <a:srgbClr val="D3002D"/>
                </a:solidFill>
                <a:effectLst/>
                <a:latin typeface="Noto serif" panose="02020600060500020200" pitchFamily="18" charset="0"/>
                <a:hlinkClick r:id="rId4"/>
              </a:rPr>
              <a:t>Example 3-5</a:t>
            </a:r>
            <a:r>
              <a:rPr lang="en-US" sz="6000" b="0" dirty="0">
                <a:effectLst/>
                <a:latin typeface="Noto serif" panose="02020600060500020200" pitchFamily="18" charset="0"/>
              </a:rPr>
              <a:t>, it’s most common to use the same names for your route parameters ({id}) and the method parameters they inject into your route definition (function ($id)). But is this necessary?</a:t>
            </a:r>
          </a:p>
          <a:p>
            <a:endParaRPr lang="en-US" sz="4400" dirty="0"/>
          </a:p>
        </p:txBody>
      </p:sp>
    </p:spTree>
    <p:extLst>
      <p:ext uri="{BB962C8B-B14F-4D97-AF65-F5344CB8AC3E}">
        <p14:creationId xmlns:p14="http://schemas.microsoft.com/office/powerpoint/2010/main" val="34902960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That having been said, just because you can make them different doesn’t mean you should. I recommend keeping them the same for the sake of future developers, who could get tripped up by inconsistent naming.</a:t>
            </a:r>
          </a:p>
        </p:txBody>
      </p:sp>
    </p:spTree>
    <p:extLst>
      <p:ext uri="{BB962C8B-B14F-4D97-AF65-F5344CB8AC3E}">
        <p14:creationId xmlns:p14="http://schemas.microsoft.com/office/powerpoint/2010/main" val="379407277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404845946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6000" b="0" i="0" dirty="0">
                <a:solidFill>
                  <a:srgbClr val="3D3B49"/>
                </a:solidFill>
                <a:effectLst/>
                <a:latin typeface="Noto serif" panose="02020600060500020200" pitchFamily="18" charset="0"/>
              </a:rPr>
              <a:t>However, Laravel also allows you to name each route, which enables you to refer to it without explicitly referencing the URL. This is helpful because it means you can give simple nicknames to complex routes, and also because linking them by name means you don’t have to rewrite your frontend links if the paths change (see </a:t>
            </a:r>
            <a:r>
              <a:rPr lang="en-US" sz="6000" b="0" i="0" u="sng" dirty="0">
                <a:solidFill>
                  <a:srgbClr val="D3002D"/>
                </a:solidFill>
                <a:effectLst/>
                <a:latin typeface="Noto serif" panose="02020600060500020200" pitchFamily="18" charset="0"/>
                <a:hlinkClick r:id="rId3"/>
              </a:rPr>
              <a:t>Example 3-9</a:t>
            </a:r>
            <a:r>
              <a:rPr lang="en-US" sz="6000" b="0" i="0" dirty="0">
                <a:solidFill>
                  <a:srgbClr val="3D3B49"/>
                </a:solidFill>
                <a:effectLst/>
                <a:latin typeface="Noto serif" panose="02020600060500020200" pitchFamily="18" charset="0"/>
              </a:rPr>
              <a:t>).</a:t>
            </a:r>
          </a:p>
          <a:p>
            <a:endParaRPr lang="en-US" sz="6000" b="0" i="0" dirty="0">
              <a:solidFill>
                <a:srgbClr val="3D3B49"/>
              </a:solidFill>
              <a:effectLst/>
              <a:latin typeface="Noto serif" panose="02020600060500020200" pitchFamily="18" charset="0"/>
            </a:endParaRPr>
          </a:p>
          <a:p>
            <a:r>
              <a:rPr lang="en-US" sz="6000" b="0" i="0" dirty="0">
                <a:solidFill>
                  <a:srgbClr val="3D3B49"/>
                </a:solidFill>
                <a:effectLst/>
                <a:latin typeface="Noto serif" panose="02020600060500020200" pitchFamily="18" charset="0"/>
              </a:rPr>
              <a:t>This example illustrates a few new concepts. First, we’re using fluent route definition to add the name, by chaining the </a:t>
            </a:r>
            <a:r>
              <a:rPr lang="en-US" sz="6000" dirty="0"/>
              <a:t>name()</a:t>
            </a:r>
            <a:r>
              <a:rPr lang="en-US" sz="6000" b="0" i="0" dirty="0">
                <a:solidFill>
                  <a:srgbClr val="3D3B49"/>
                </a:solidFill>
                <a:effectLst/>
                <a:latin typeface="Noto serif" panose="02020600060500020200" pitchFamily="18" charset="0"/>
              </a:rPr>
              <a:t> method after the </a:t>
            </a:r>
            <a:r>
              <a:rPr lang="en-US" sz="6000" dirty="0"/>
              <a:t>get()</a:t>
            </a:r>
            <a:r>
              <a:rPr lang="en-US" sz="6000" b="0" i="0" dirty="0">
                <a:solidFill>
                  <a:srgbClr val="3D3B49"/>
                </a:solidFill>
                <a:effectLst/>
                <a:latin typeface="Noto serif" panose="02020600060500020200" pitchFamily="18" charset="0"/>
              </a:rPr>
              <a:t> method. This method allows us to name the route, giving it a short alias to make it easier to reference elsewhere.</a:t>
            </a:r>
            <a:endParaRPr lang="en-US" sz="4400" dirty="0"/>
          </a:p>
        </p:txBody>
      </p:sp>
    </p:spTree>
    <p:extLst>
      <p:ext uri="{BB962C8B-B14F-4D97-AF65-F5344CB8AC3E}">
        <p14:creationId xmlns:p14="http://schemas.microsoft.com/office/powerpoint/2010/main" val="35479102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algn="l" fontAlgn="base"/>
            <a:r>
              <a:rPr lang="en-US" sz="6000" b="0" i="0" dirty="0">
                <a:solidFill>
                  <a:srgbClr val="3D3B49"/>
                </a:solidFill>
                <a:effectLst/>
                <a:latin typeface="Noto serif" panose="02020600060500020200" pitchFamily="18" charset="0"/>
              </a:rPr>
              <a:t>In our example, we’ve named this route </a:t>
            </a:r>
            <a:r>
              <a:rPr lang="en-US" sz="6000" b="0" i="0" dirty="0" err="1">
                <a:solidFill>
                  <a:srgbClr val="3D3B49"/>
                </a:solidFill>
                <a:effectLst/>
                <a:latin typeface="Noto serif" panose="02020600060500020200" pitchFamily="18" charset="0"/>
              </a:rPr>
              <a:t>members.show</a:t>
            </a:r>
            <a:r>
              <a:rPr lang="en-US" sz="6000" b="0" i="0" dirty="0">
                <a:solidFill>
                  <a:srgbClr val="3D3B49"/>
                </a:solidFill>
                <a:effectLst/>
                <a:latin typeface="Noto serif" panose="02020600060500020200" pitchFamily="18" charset="0"/>
              </a:rPr>
              <a:t>; </a:t>
            </a:r>
            <a:r>
              <a:rPr lang="en-US" sz="6000" b="0" i="1" dirty="0" err="1">
                <a:solidFill>
                  <a:srgbClr val="3D3B49"/>
                </a:solidFill>
                <a:effectLst/>
                <a:latin typeface="Ubuntu Mono Ital"/>
              </a:rPr>
              <a:t>resourcePlural</a:t>
            </a:r>
            <a:r>
              <a:rPr lang="en-US" sz="6000" b="0" i="0" dirty="0" err="1">
                <a:solidFill>
                  <a:srgbClr val="3D3B49"/>
                </a:solidFill>
                <a:effectLst/>
                <a:latin typeface="Noto serif" panose="02020600060500020200" pitchFamily="18" charset="0"/>
              </a:rPr>
              <a:t>.</a:t>
            </a:r>
            <a:r>
              <a:rPr lang="en-US" sz="6000" b="0" i="1" dirty="0" err="1">
                <a:solidFill>
                  <a:srgbClr val="3D3B49"/>
                </a:solidFill>
                <a:effectLst/>
                <a:latin typeface="Ubuntu Mono Ital"/>
              </a:rPr>
              <a:t>action</a:t>
            </a:r>
            <a:r>
              <a:rPr lang="en-US" sz="6000" b="0" i="0" dirty="0">
                <a:solidFill>
                  <a:srgbClr val="3D3B49"/>
                </a:solidFill>
                <a:effectLst/>
                <a:latin typeface="Noto serif" panose="02020600060500020200" pitchFamily="18" charset="0"/>
              </a:rPr>
              <a:t> is a common convention within Laravel for route and view names.</a:t>
            </a:r>
          </a:p>
          <a:p>
            <a:endParaRPr lang="en-US" sz="4400" dirty="0"/>
          </a:p>
        </p:txBody>
      </p:sp>
    </p:spTree>
    <p:extLst>
      <p:ext uri="{BB962C8B-B14F-4D97-AF65-F5344CB8AC3E}">
        <p14:creationId xmlns:p14="http://schemas.microsoft.com/office/powerpoint/2010/main" val="41973612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marL="0" marR="0" lvl="0" indent="0" algn="l" defTabSz="914400" rtl="0" eaLnBrk="0" fontAlgn="base" latinLnBrk="0" hangingPunct="0">
              <a:lnSpc>
                <a:spcPct val="100000"/>
              </a:lnSpc>
              <a:spcBef>
                <a:spcPct val="30000"/>
              </a:spcBef>
              <a:spcAft>
                <a:spcPct val="0"/>
              </a:spcAft>
              <a:buClrTx/>
              <a:buSzPct val="65000"/>
              <a:buFont typeface="Wingdings" pitchFamily="2" charset="2"/>
              <a:buNone/>
              <a:tabLst/>
              <a:defRPr/>
            </a:pPr>
            <a:r>
              <a:rPr lang="en-US" sz="7200" dirty="0"/>
              <a:t>To learn more about these conventions, see “Resource Controllers”.</a:t>
            </a:r>
          </a:p>
          <a:p>
            <a:endParaRPr lang="en-US" sz="4400" dirty="0"/>
          </a:p>
          <a:p>
            <a:r>
              <a:rPr lang="en-US" sz="4400" dirty="0"/>
              <a:t>This example also introduced the route() helper. Just like </a:t>
            </a:r>
            <a:r>
              <a:rPr lang="en-US" sz="4400" dirty="0" err="1"/>
              <a:t>url</a:t>
            </a:r>
            <a:r>
              <a:rPr lang="en-US" sz="4400" dirty="0"/>
              <a:t>(), it’s intended to be used in views to simplify linking to a named route. If the route has no parameters, you can simply pass the route name (route('</a:t>
            </a:r>
            <a:r>
              <a:rPr lang="en-US" sz="4400" dirty="0" err="1"/>
              <a:t>members.index</a:t>
            </a:r>
            <a:r>
              <a:rPr lang="en-US" sz="4400" dirty="0"/>
              <a:t>')) and receive a route string (http://myapp.com/members). If it has parameters, pass them in as an array as the second parameter like we did in Example 3-9.</a:t>
            </a:r>
          </a:p>
          <a:p>
            <a:endParaRPr lang="en-US" sz="4400" dirty="0"/>
          </a:p>
          <a:p>
            <a:r>
              <a:rPr lang="en-US" sz="4400" dirty="0"/>
              <a:t>In general, I recommend using route names instead of paths to refer to your routes, and therefore using the route() helper instead of the </a:t>
            </a:r>
            <a:r>
              <a:rPr lang="en-US" sz="4400" dirty="0" err="1"/>
              <a:t>url</a:t>
            </a:r>
            <a:r>
              <a:rPr lang="en-US" sz="4400" dirty="0"/>
              <a:t>() helper. Sometimes it can get a bit clumsy—for example, if you’re working with multiple subdomains—but it provides an incredible level of flexibility to later change the application’s routing structure without major penalty.</a:t>
            </a:r>
          </a:p>
        </p:txBody>
      </p:sp>
    </p:spTree>
    <p:extLst>
      <p:ext uri="{BB962C8B-B14F-4D97-AF65-F5344CB8AC3E}">
        <p14:creationId xmlns:p14="http://schemas.microsoft.com/office/powerpoint/2010/main" val="280889066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PASSING ROUTE PARAMETERS TO THE ROUTE() HELPER</a:t>
            </a:r>
          </a:p>
          <a:p>
            <a:r>
              <a:rPr lang="en-US" sz="4400" dirty="0"/>
              <a:t>When your route has parameters (e.g., users/id), you need to define those parameters when you’re using the route() helper to generate a link to the route.</a:t>
            </a:r>
          </a:p>
          <a:p>
            <a:endParaRPr lang="en-US" sz="4400" dirty="0"/>
          </a:p>
          <a:p>
            <a:r>
              <a:rPr lang="en-US" sz="4400" dirty="0"/>
              <a:t>There are a few different ways to pass these parameters. Let’s imagine a route defined as users/</a:t>
            </a:r>
            <a:r>
              <a:rPr lang="en-US" sz="4400" dirty="0" err="1"/>
              <a:t>userId</a:t>
            </a:r>
            <a:r>
              <a:rPr lang="en-US" sz="4400" dirty="0"/>
              <a:t>/comments/</a:t>
            </a:r>
            <a:r>
              <a:rPr lang="en-US" sz="4400" dirty="0" err="1"/>
              <a:t>commentId</a:t>
            </a:r>
            <a:r>
              <a:rPr lang="en-US" sz="4400" dirty="0"/>
              <a:t>. If the user ID is 1 and the comment ID is 2, let’s look at a few options we have available to us:</a:t>
            </a:r>
          </a:p>
        </p:txBody>
      </p:sp>
    </p:spTree>
    <p:extLst>
      <p:ext uri="{BB962C8B-B14F-4D97-AF65-F5344CB8AC3E}">
        <p14:creationId xmlns:p14="http://schemas.microsoft.com/office/powerpoint/2010/main" val="312111722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As you can see, </a:t>
            </a:r>
            <a:r>
              <a:rPr lang="en-US" sz="4400" dirty="0" err="1"/>
              <a:t>nonkeyed</a:t>
            </a:r>
            <a:r>
              <a:rPr lang="en-US" sz="4400" dirty="0"/>
              <a:t> array values are assigned in order; keyed array values are matched with the route parameters matching their keys, and anything left over is added as a query parameter.</a:t>
            </a:r>
          </a:p>
        </p:txBody>
      </p:sp>
    </p:spTree>
    <p:extLst>
      <p:ext uri="{BB962C8B-B14F-4D97-AF65-F5344CB8AC3E}">
        <p14:creationId xmlns:p14="http://schemas.microsoft.com/office/powerpoint/2010/main" val="38772481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algn="l" fontAlgn="base"/>
            <a:r>
              <a:rPr lang="en-US" sz="6000" b="0" i="0" dirty="0">
                <a:solidFill>
                  <a:srgbClr val="3D3B49"/>
                </a:solidFill>
                <a:effectLst/>
                <a:latin typeface="Noto serif" panose="02020600060500020200" pitchFamily="18" charset="0"/>
              </a:rPr>
              <a:t>Often a group of routes share a particular characteristic—a certain authentication requirement, a path prefix, or perhaps a controller namespace. Defining these shared characteristics again and again on each route not only seems tedious but also can muddy up the shape of your routes file and obscure some of the structures of your application.</a:t>
            </a:r>
          </a:p>
          <a:p>
            <a:pPr algn="l" fontAlgn="base"/>
            <a:r>
              <a:rPr lang="en-US" sz="6000" b="0" i="0" dirty="0">
                <a:solidFill>
                  <a:srgbClr val="3D3B49"/>
                </a:solidFill>
                <a:effectLst/>
                <a:latin typeface="Noto serif" panose="02020600060500020200" pitchFamily="18" charset="0"/>
              </a:rPr>
              <a:t>Route groups allow you to group several routes together and apply any shared configuration settings once to the entire group, to reduce this duplication. Additionally, route groups are visual cues to future developers (and to your own brain) that these routes are grouped together.</a:t>
            </a:r>
          </a:p>
          <a:p>
            <a:pPr algn="l" fontAlgn="base"/>
            <a:r>
              <a:rPr lang="en-US" sz="6000" b="0" i="0" dirty="0">
                <a:solidFill>
                  <a:srgbClr val="3D3B49"/>
                </a:solidFill>
                <a:effectLst/>
                <a:latin typeface="Noto serif" panose="02020600060500020200" pitchFamily="18" charset="0"/>
              </a:rPr>
              <a:t>To group two or more routes together, you “surround” the route definitions with a route group, as shown in </a:t>
            </a:r>
            <a:r>
              <a:rPr lang="en-US" sz="6000" b="0" i="0" u="sng" dirty="0">
                <a:solidFill>
                  <a:srgbClr val="D3002D"/>
                </a:solidFill>
                <a:effectLst/>
                <a:latin typeface="Noto serif" panose="02020600060500020200" pitchFamily="18" charset="0"/>
                <a:hlinkClick r:id="rId3"/>
              </a:rPr>
              <a:t>Example 3-10</a:t>
            </a:r>
            <a:r>
              <a:rPr lang="en-US" sz="6000" b="0" i="0" dirty="0">
                <a:solidFill>
                  <a:srgbClr val="3D3B49"/>
                </a:solidFill>
                <a:effectLst/>
                <a:latin typeface="Noto serif" panose="02020600060500020200" pitchFamily="18" charset="0"/>
              </a:rPr>
              <a:t>. In reality, you’re actually passing a closure to the group definition, and defining the grouped routes within that closure.</a:t>
            </a:r>
          </a:p>
          <a:p>
            <a:endParaRPr lang="en-US" sz="4400" dirty="0"/>
          </a:p>
          <a:p>
            <a:r>
              <a:rPr lang="en-US" sz="4400" dirty="0"/>
              <a:t>By default, a route group doesn’t actually do anything. There’s no difference between using the group in Example 3-10 and separating a segment of your routes with code comments.</a:t>
            </a:r>
          </a:p>
        </p:txBody>
      </p:sp>
    </p:spTree>
    <p:extLst>
      <p:ext uri="{BB962C8B-B14F-4D97-AF65-F5344CB8AC3E}">
        <p14:creationId xmlns:p14="http://schemas.microsoft.com/office/powerpoint/2010/main" val="2715587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31136090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Probably the most common use for route groups is to apply middleware to a group of routes. You’ll learn more about middleware in lesson 10, but, among other things, they’re what Laravel uses for authenticating users and restricting guest users from using certain parts of a site.</a:t>
            </a:r>
          </a:p>
          <a:p>
            <a:endParaRPr lang="en-US" sz="4400" dirty="0"/>
          </a:p>
          <a:p>
            <a:r>
              <a:rPr lang="en-US" sz="4400" dirty="0"/>
              <a:t>In Example 3-11, we’re creating a route group around the dashboard and account views and applying the auth middleware to both. In this example, this means users have to be logged in to the application to view the dashboard or the account page.</a:t>
            </a:r>
          </a:p>
        </p:txBody>
      </p:sp>
    </p:spTree>
    <p:extLst>
      <p:ext uri="{BB962C8B-B14F-4D97-AF65-F5344CB8AC3E}">
        <p14:creationId xmlns:p14="http://schemas.microsoft.com/office/powerpoint/2010/main" val="308963190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MODIFYING ROUTE GROUPS PRIOR TO LARAVEL 5.4</a:t>
            </a:r>
          </a:p>
          <a:p>
            <a:r>
              <a:rPr lang="en-US" sz="4400" dirty="0"/>
              <a:t>Just like fluent route definition didn’t exist in Laravel prior to 5.2, fluently applying modifiers like middleware, prefixes, domains, and more to route groups wasn’t possible prior to 5.4.</a:t>
            </a:r>
          </a:p>
        </p:txBody>
      </p:sp>
    </p:spTree>
    <p:extLst>
      <p:ext uri="{BB962C8B-B14F-4D97-AF65-F5344CB8AC3E}">
        <p14:creationId xmlns:p14="http://schemas.microsoft.com/office/powerpoint/2010/main" val="351130394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Often it’s clearer and more direct to attach middleware to your routes in the controller instead of at the route definition. You can do this by calling the middleware() method in the constructor of your controller. </a:t>
            </a:r>
          </a:p>
          <a:p>
            <a:endParaRPr lang="en-US" sz="4400" dirty="0"/>
          </a:p>
          <a:p>
            <a:r>
              <a:rPr lang="en-US" sz="6000" b="0" i="0" dirty="0">
                <a:solidFill>
                  <a:srgbClr val="3D3B49"/>
                </a:solidFill>
                <a:effectLst/>
                <a:latin typeface="Noto serif" panose="02020600060500020200" pitchFamily="18" charset="0"/>
              </a:rPr>
              <a:t>Note that if you’re doing a lot of “only” and “except” customizations, that’s often a sign that you should break out a new controller for the exceptional routes.</a:t>
            </a:r>
            <a:endParaRPr lang="en-US" sz="4400" dirty="0"/>
          </a:p>
        </p:txBody>
      </p:sp>
    </p:spTree>
    <p:extLst>
      <p:ext uri="{BB962C8B-B14F-4D97-AF65-F5344CB8AC3E}">
        <p14:creationId xmlns:p14="http://schemas.microsoft.com/office/powerpoint/2010/main" val="12496585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algn="l" fontAlgn="base"/>
            <a:r>
              <a:rPr lang="en-US" sz="6000" b="0" i="0" dirty="0">
                <a:solidFill>
                  <a:srgbClr val="3D3B49"/>
                </a:solidFill>
                <a:effectLst/>
                <a:latin typeface="Noto serif" panose="02020600060500020200" pitchFamily="18" charset="0"/>
              </a:rPr>
              <a:t>If you need to limit users to only be able to access any given route(s) a certain number of times in a given time frame (called </a:t>
            </a:r>
            <a:r>
              <a:rPr lang="en-US" sz="6000" b="0" i="1" dirty="0">
                <a:solidFill>
                  <a:srgbClr val="3D3B49"/>
                </a:solidFill>
                <a:effectLst/>
                <a:latin typeface="inherit"/>
              </a:rPr>
              <a:t>rate limiting</a:t>
            </a:r>
            <a:r>
              <a:rPr lang="en-US" sz="6000" b="0" i="0" dirty="0">
                <a:solidFill>
                  <a:srgbClr val="3D3B49"/>
                </a:solidFill>
                <a:effectLst/>
                <a:latin typeface="Noto serif" panose="02020600060500020200" pitchFamily="18" charset="0"/>
              </a:rPr>
              <a:t>, and most common with APIs), there’s an out-of-the-box middleware for that in version 5.2 and above. </a:t>
            </a:r>
          </a:p>
          <a:p>
            <a:pPr algn="l" fontAlgn="base"/>
            <a:endParaRPr lang="en-US" sz="6000" b="0" i="0" dirty="0">
              <a:solidFill>
                <a:srgbClr val="3D3B49"/>
              </a:solidFill>
              <a:effectLst/>
              <a:latin typeface="Noto serif" panose="02020600060500020200" pitchFamily="18" charset="0"/>
            </a:endParaRPr>
          </a:p>
          <a:p>
            <a:pPr algn="l" fontAlgn="base"/>
            <a:r>
              <a:rPr lang="en-US" sz="4400" dirty="0"/>
              <a:t>If you’d like to differentiate one user’s rate limit from another’s, you can instruct the throttle middleware to pull the tries count (its first parameter) from the user’s Eloquent model. Instead of passing a tries count as the first parameter of throttle, instead pass the name of an attribute on the Eloquent model, and that attribute will be used to calculate whether the user has passed their rate limit.</a:t>
            </a:r>
          </a:p>
          <a:p>
            <a:pPr algn="l" fontAlgn="base"/>
            <a:endParaRPr lang="en-US" sz="4400" dirty="0"/>
          </a:p>
          <a:p>
            <a:pPr algn="l" fontAlgn="base"/>
            <a:r>
              <a:rPr lang="en-US" sz="4400" dirty="0"/>
              <a:t>So, if your user model has a </a:t>
            </a:r>
            <a:r>
              <a:rPr lang="en-US" sz="4400" dirty="0" err="1"/>
              <a:t>plan_rate_limit</a:t>
            </a:r>
            <a:r>
              <a:rPr lang="en-US" sz="4400" dirty="0"/>
              <a:t> attribute on it, you could use the middleware with throttle:plan_rate_limit,1.</a:t>
            </a:r>
          </a:p>
          <a:p>
            <a:pPr algn="l" fontAlgn="base"/>
            <a:endParaRPr lang="en-US" sz="4400" dirty="0"/>
          </a:p>
          <a:p>
            <a:pPr algn="l" fontAlgn="base"/>
            <a:r>
              <a:rPr lang="en-US" sz="4400" dirty="0"/>
              <a:t>A BRIEF INTRODUCTION TO ELOQUENT</a:t>
            </a:r>
          </a:p>
          <a:p>
            <a:pPr algn="l" fontAlgn="base"/>
            <a:r>
              <a:rPr lang="en-US" sz="4400" dirty="0"/>
              <a:t>We’ll be covering Eloquent, database access, and Laravel’s query builder in depth in lesson 5, but there will be a few references between now and then that will make a basic understanding useful.</a:t>
            </a:r>
          </a:p>
          <a:p>
            <a:pPr algn="l" fontAlgn="base"/>
            <a:endParaRPr lang="en-US" sz="4400" dirty="0"/>
          </a:p>
          <a:p>
            <a:pPr algn="l" fontAlgn="base"/>
            <a:r>
              <a:rPr lang="en-US" sz="4400" dirty="0"/>
              <a:t>Eloquent is Laravel’s </a:t>
            </a:r>
            <a:r>
              <a:rPr lang="en-US" sz="4400" dirty="0" err="1"/>
              <a:t>ActiveRecord</a:t>
            </a:r>
            <a:r>
              <a:rPr lang="en-US" sz="4400" dirty="0"/>
              <a:t> database object-relational mapper (ORM), which makes it easy to relate a Post class (model) to the posts database table and get all records with a call like Post::all().</a:t>
            </a:r>
          </a:p>
          <a:p>
            <a:pPr algn="l" fontAlgn="base"/>
            <a:endParaRPr lang="en-US" sz="4400" dirty="0"/>
          </a:p>
          <a:p>
            <a:pPr algn="l" fontAlgn="base"/>
            <a:r>
              <a:rPr lang="en-US" sz="4400" dirty="0"/>
              <a:t>The query builder is the tool that makes it possible to make calls like Post::where('active', true)-&gt;get() or even DB::table('users')-&gt;all(). You’re building a query by chaining methods one after another.</a:t>
            </a:r>
          </a:p>
        </p:txBody>
      </p:sp>
    </p:spTree>
    <p:extLst>
      <p:ext uri="{BB962C8B-B14F-4D97-AF65-F5344CB8AC3E}">
        <p14:creationId xmlns:p14="http://schemas.microsoft.com/office/powerpoint/2010/main" val="40020157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6000" b="0" i="0" dirty="0">
                <a:solidFill>
                  <a:srgbClr val="3D3B49"/>
                </a:solidFill>
                <a:effectLst/>
                <a:latin typeface="Noto serif" panose="02020600060500020200" pitchFamily="18" charset="0"/>
              </a:rPr>
              <a:t>Note that each prefixed group also has a </a:t>
            </a:r>
            <a:r>
              <a:rPr lang="en-US" sz="6000" dirty="0"/>
              <a:t>/</a:t>
            </a:r>
            <a:r>
              <a:rPr lang="en-US" sz="6000" b="0" i="0" dirty="0">
                <a:solidFill>
                  <a:srgbClr val="3D3B49"/>
                </a:solidFill>
                <a:effectLst/>
                <a:latin typeface="Noto serif" panose="02020600060500020200" pitchFamily="18" charset="0"/>
              </a:rPr>
              <a:t> route that represents the root of the prefix—in </a:t>
            </a:r>
            <a:r>
              <a:rPr lang="en-US" sz="6000" b="0" i="0" u="sng" dirty="0">
                <a:solidFill>
                  <a:srgbClr val="D3002D"/>
                </a:solidFill>
                <a:effectLst/>
                <a:latin typeface="Noto serif" panose="02020600060500020200" pitchFamily="18" charset="0"/>
                <a:hlinkClick r:id="rId3"/>
              </a:rPr>
              <a:t>Example 3-13</a:t>
            </a:r>
            <a:r>
              <a:rPr lang="en-US" sz="6000" b="0" i="0" dirty="0">
                <a:solidFill>
                  <a:srgbClr val="3D3B49"/>
                </a:solidFill>
                <a:effectLst/>
                <a:latin typeface="Noto serif" panose="02020600060500020200" pitchFamily="18" charset="0"/>
              </a:rPr>
              <a:t> that’s </a:t>
            </a:r>
            <a:r>
              <a:rPr lang="en-US" sz="6000" dirty="0"/>
              <a:t>/dashboard</a:t>
            </a:r>
            <a:r>
              <a:rPr lang="en-US" sz="6000" b="0" i="0" dirty="0">
                <a:solidFill>
                  <a:srgbClr val="3D3B49"/>
                </a:solidFill>
                <a:effectLst/>
                <a:latin typeface="Noto serif" panose="02020600060500020200" pitchFamily="18" charset="0"/>
              </a:rPr>
              <a:t>.</a:t>
            </a:r>
            <a:endParaRPr lang="en-US" sz="4400" dirty="0"/>
          </a:p>
        </p:txBody>
      </p:sp>
    </p:spTree>
    <p:extLst>
      <p:ext uri="{BB962C8B-B14F-4D97-AF65-F5344CB8AC3E}">
        <p14:creationId xmlns:p14="http://schemas.microsoft.com/office/powerpoint/2010/main" val="292923053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245218009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392212909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Second, you might want to set part of the subdomain as a parameter, as illustrated in Example 3-15. This is most often done in cases of multitenancy (think Slack or Harvest, where each company gets its own subdomain, like tighten.slack.co).</a:t>
            </a:r>
          </a:p>
          <a:p>
            <a:endParaRPr lang="en-US" sz="4400" dirty="0"/>
          </a:p>
          <a:p>
            <a:r>
              <a:rPr lang="en-US" sz="4400" dirty="0"/>
              <a:t>Note that any parameters for the group get passed into the grouped routes’ methods as the first parameter(s).</a:t>
            </a:r>
          </a:p>
        </p:txBody>
      </p:sp>
    </p:spTree>
    <p:extLst>
      <p:ext uri="{BB962C8B-B14F-4D97-AF65-F5344CB8AC3E}">
        <p14:creationId xmlns:p14="http://schemas.microsoft.com/office/powerpoint/2010/main" val="14783462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When you’re grouping routes by subdomain or route prefix, it’s likely their controllers have a similar PHP namespace. In the dashboard example, all of the dashboard routes’ controllers might be under a Dashboard namespace. By using the route group namespace prefix, as shown in Example 3-16, you can avoid long controller references in groups like "Dashboard/</a:t>
            </a:r>
            <a:r>
              <a:rPr lang="en-US" sz="4400" dirty="0" err="1"/>
              <a:t>UserController@index</a:t>
            </a:r>
            <a:r>
              <a:rPr lang="en-US" sz="4400" dirty="0"/>
              <a:t>" and "Dashboard/</a:t>
            </a:r>
            <a:r>
              <a:rPr lang="en-US" sz="4400" dirty="0" err="1"/>
              <a:t>PurchaseController@index</a:t>
            </a:r>
            <a:r>
              <a:rPr lang="en-US" sz="4400" dirty="0"/>
              <a:t>".</a:t>
            </a:r>
          </a:p>
        </p:txBody>
      </p:sp>
    </p:spTree>
    <p:extLst>
      <p:ext uri="{BB962C8B-B14F-4D97-AF65-F5344CB8AC3E}">
        <p14:creationId xmlns:p14="http://schemas.microsoft.com/office/powerpoint/2010/main" val="6739703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7200" dirty="0"/>
              <a:t>The prefixes don’t stop there. It’s common that route names will reflect the inheritance chain of path elements, so users/comments/5 will be served by a route named </a:t>
            </a:r>
            <a:r>
              <a:rPr lang="en-US" sz="7200" dirty="0" err="1"/>
              <a:t>users.comments.show</a:t>
            </a:r>
            <a:r>
              <a:rPr lang="en-US" sz="7200" dirty="0"/>
              <a:t>. In this case, it’s common to use a route group around all of the routes that are beneath the </a:t>
            </a:r>
            <a:r>
              <a:rPr lang="en-US" sz="7200" dirty="0" err="1"/>
              <a:t>users.comments</a:t>
            </a:r>
            <a:r>
              <a:rPr lang="en-US" sz="7200" dirty="0"/>
              <a:t> resource.</a:t>
            </a:r>
          </a:p>
          <a:p>
            <a:endParaRPr lang="en-US" sz="7200" dirty="0"/>
          </a:p>
          <a:p>
            <a:pPr algn="l" fontAlgn="base"/>
            <a:r>
              <a:rPr lang="en-US" sz="9600" b="0" i="0" dirty="0">
                <a:solidFill>
                  <a:srgbClr val="3D3B49"/>
                </a:solidFill>
                <a:effectLst/>
                <a:latin typeface="Noto Serif" panose="02020600060500020200" pitchFamily="18" charset="0"/>
              </a:rPr>
              <a:t>Signed Routes</a:t>
            </a:r>
          </a:p>
          <a:p>
            <a:pPr algn="l" fontAlgn="base"/>
            <a:r>
              <a:rPr lang="en-US" sz="9600" b="0" i="0" dirty="0">
                <a:solidFill>
                  <a:srgbClr val="3D3B49"/>
                </a:solidFill>
                <a:effectLst/>
                <a:latin typeface="Noto serif" panose="02020600060500020200" pitchFamily="18" charset="0"/>
              </a:rPr>
              <a:t>Many applications regularly send notifications about one-off actions (resetting a password, accepting an invitation, etc.) and provide simple links to take those actions. Let’s imagine sending an email confirming the recipient was willing to be added to a mailing list.</a:t>
            </a:r>
          </a:p>
          <a:p>
            <a:pPr algn="l" fontAlgn="base"/>
            <a:r>
              <a:rPr lang="en-US" sz="9600" b="0" i="0" dirty="0">
                <a:solidFill>
                  <a:srgbClr val="3D3B49"/>
                </a:solidFill>
                <a:effectLst/>
                <a:latin typeface="Noto serif" panose="02020600060500020200" pitchFamily="18" charset="0"/>
              </a:rPr>
              <a:t>There are three ways to send that link:</a:t>
            </a:r>
          </a:p>
          <a:p>
            <a:pPr algn="l" fontAlgn="base">
              <a:buFont typeface="+mj-lt"/>
              <a:buAutoNum type="arabicPeriod"/>
            </a:pPr>
            <a:r>
              <a:rPr lang="en-US" sz="9600" b="0" i="0" dirty="0">
                <a:solidFill>
                  <a:srgbClr val="3D3B49"/>
                </a:solidFill>
                <a:effectLst/>
                <a:latin typeface="Noto serif" panose="02020600060500020200" pitchFamily="18" charset="0"/>
              </a:rPr>
              <a:t>Make that URL public and hope no one else discovers the approval URL or modifies their own approval URL to approve someone else.</a:t>
            </a:r>
          </a:p>
          <a:p>
            <a:pPr algn="l" fontAlgn="base">
              <a:buFont typeface="+mj-lt"/>
              <a:buAutoNum type="arabicPeriod"/>
            </a:pPr>
            <a:r>
              <a:rPr lang="en-US" sz="9600" b="0" i="0" dirty="0">
                <a:solidFill>
                  <a:srgbClr val="3D3B49"/>
                </a:solidFill>
                <a:effectLst/>
                <a:latin typeface="Noto serif" panose="02020600060500020200" pitchFamily="18" charset="0"/>
              </a:rPr>
              <a:t>Put the action behind authentication, link to the action, and require the user to log in if they’re not logged in yet (which, in this case, may be impossible, as many mailing list recipients likely won’t be users).</a:t>
            </a:r>
          </a:p>
          <a:p>
            <a:pPr algn="l" fontAlgn="base">
              <a:buFont typeface="+mj-lt"/>
              <a:buAutoNum type="arabicPeriod"/>
            </a:pPr>
            <a:r>
              <a:rPr lang="en-US" sz="9600" b="0" i="0" dirty="0">
                <a:solidFill>
                  <a:srgbClr val="3D3B49"/>
                </a:solidFill>
                <a:effectLst/>
                <a:latin typeface="Noto serif" panose="02020600060500020200" pitchFamily="18" charset="0"/>
              </a:rPr>
              <a:t>“Sign” the link so that it uniquely proves that the user received the link from your email, without them having to log in; something like </a:t>
            </a:r>
            <a:r>
              <a:rPr lang="en-US" sz="9600" b="0" i="1" dirty="0">
                <a:solidFill>
                  <a:srgbClr val="3D3B49"/>
                </a:solidFill>
                <a:effectLst/>
                <a:latin typeface="inherit"/>
              </a:rPr>
              <a:t>http://myapp.com/invitations/5816/yes?signature=030ab0ef6a8237bd86a8b8</a:t>
            </a:r>
            <a:r>
              <a:rPr lang="en-US" sz="9600" b="0" i="0" dirty="0">
                <a:solidFill>
                  <a:srgbClr val="3D3B49"/>
                </a:solidFill>
                <a:effectLst/>
                <a:latin typeface="Noto serif" panose="02020600060500020200" pitchFamily="18" charset="0"/>
              </a:rPr>
              <a:t>.</a:t>
            </a:r>
          </a:p>
          <a:p>
            <a:pPr algn="l" fontAlgn="base"/>
            <a:r>
              <a:rPr lang="en-US" sz="9600" b="0" i="0" dirty="0">
                <a:solidFill>
                  <a:srgbClr val="3D3B49"/>
                </a:solidFill>
                <a:effectLst/>
                <a:latin typeface="Noto serif" panose="02020600060500020200" pitchFamily="18" charset="0"/>
              </a:rPr>
              <a:t>One simple way to accomplish the last option is to use a feature introduced in Laravel 5.6.12 called </a:t>
            </a:r>
            <a:r>
              <a:rPr lang="en-US" sz="9600" b="0" i="1" dirty="0">
                <a:solidFill>
                  <a:srgbClr val="3D3B49"/>
                </a:solidFill>
                <a:effectLst/>
                <a:latin typeface="inherit"/>
              </a:rPr>
              <a:t>signed URLs</a:t>
            </a:r>
            <a:r>
              <a:rPr lang="en-US" sz="9600" b="0" i="0" dirty="0">
                <a:solidFill>
                  <a:srgbClr val="3D3B49"/>
                </a:solidFill>
                <a:effectLst/>
                <a:latin typeface="Noto serif" panose="02020600060500020200" pitchFamily="18" charset="0"/>
              </a:rPr>
              <a:t>, which makes it easy to build a signature authentication system for sending out authenticated links. These links are composed of the normal route link with a “signature” appended that proves that the URL has not been changed since it was sent (and therefore that no one has modified the URL to access someone else’s information).</a:t>
            </a:r>
          </a:p>
          <a:p>
            <a:endParaRPr lang="en-US" sz="7200" dirty="0"/>
          </a:p>
          <a:p>
            <a:endParaRPr lang="en-US" sz="7200" dirty="0"/>
          </a:p>
          <a:p>
            <a:endParaRPr lang="en-US" sz="4400" dirty="0"/>
          </a:p>
        </p:txBody>
      </p:sp>
    </p:spTree>
    <p:extLst>
      <p:ext uri="{BB962C8B-B14F-4D97-AF65-F5344CB8AC3E}">
        <p14:creationId xmlns:p14="http://schemas.microsoft.com/office/powerpoint/2010/main" val="3854404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rPr>
              <a:t>You can see the genesis of this sort of thinking in his 2011 question on </a:t>
            </a:r>
            <a:r>
              <a:rPr kumimoji="0" lang="en-US" sz="1500" b="0" i="0" u="none" strike="noStrike" kern="0" cap="none" spc="0" normalizeH="0" baseline="0" noProof="0" dirty="0" err="1">
                <a:ln>
                  <a:noFill/>
                </a:ln>
                <a:solidFill>
                  <a:srgbClr val="000000"/>
                </a:solidFill>
                <a:effectLst/>
                <a:uLnTx/>
                <a:uFillTx/>
                <a:latin typeface="Arial"/>
                <a:ea typeface="ＭＳ Ｐゴシック" pitchFamily="-110" charset="-128"/>
              </a:rPr>
              <a:t>StackExchange</a:t>
            </a:r>
            <a:r>
              <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rPr>
              <a:t> in which he stated, “Sometimes I spend ridiculous amounts of time (hours) agonizing over making code ‘look pretty’”—just for the sake of a better experience of looking at the code itself. And he’s often talked about the value of making it easier and quicker for developers to take their ideas to fruition, getting rid of unnecessary barriers to creating great products.</a:t>
            </a: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endPar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endParaRP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rPr>
              <a:t>Laravel is, at its core, about equipping and enabling developers. Its goal is to provide clear, simple, and beautiful code and features that help developers quickly learn, start, and develop, and write code that’s simple, clear, and lasting.</a:t>
            </a: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endPar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endParaRP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1500" b="0" i="0" u="none" strike="noStrike" kern="0" cap="none" spc="0" normalizeH="0" baseline="0" noProof="0" dirty="0">
                <a:ln>
                  <a:noFill/>
                </a:ln>
                <a:solidFill>
                  <a:srgbClr val="000000"/>
                </a:solidFill>
                <a:effectLst/>
                <a:uLnTx/>
                <a:uFillTx/>
                <a:latin typeface="Arial"/>
                <a:ea typeface="ＭＳ Ｐゴシック" pitchFamily="-110" charset="-128"/>
              </a:rPr>
              <a:t>The concept of targeting developers is clear across Laravel materials. “Happy developers make the best code” is written in the documentation. “Developer happiness from download to deploy” was the unofficial slogan for a while. Of course, any tool or framework will say it wants developers to be happy. But having developer happiness as a primary concern, rather than secondary, has had a huge impact on Laravel’s style and decision-making progress. Where other frameworks may target architectural purity as their primary goal, or compatibility with the goals and values of enterprise development teams, Laravel’s primary focus is on serving the individual developer. That doesn’t mean you can’t write architecturally pure or enterprise-ready applications in Laravel, but it won’t have to be at the expense of the readability and comprehensibility of your codebase.</a:t>
            </a:r>
          </a:p>
          <a:p>
            <a:endParaRPr lang="en-US" sz="4400" dirty="0"/>
          </a:p>
        </p:txBody>
      </p:sp>
    </p:spTree>
    <p:extLst>
      <p:ext uri="{BB962C8B-B14F-4D97-AF65-F5344CB8AC3E}">
        <p14:creationId xmlns:p14="http://schemas.microsoft.com/office/powerpoint/2010/main" val="372846285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68034916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6000" b="0" i="0" dirty="0">
                <a:solidFill>
                  <a:srgbClr val="3D3B49"/>
                </a:solidFill>
                <a:effectLst/>
                <a:latin typeface="Noto serif" panose="02020600060500020200" pitchFamily="18" charset="0"/>
              </a:rPr>
              <a:t>To generate a normal link to this route you would use the </a:t>
            </a:r>
            <a:r>
              <a:rPr lang="en-US" sz="6000" dirty="0"/>
              <a:t>route()</a:t>
            </a:r>
            <a:r>
              <a:rPr lang="en-US" sz="6000" b="0" i="0" dirty="0">
                <a:solidFill>
                  <a:srgbClr val="3D3B49"/>
                </a:solidFill>
                <a:effectLst/>
                <a:latin typeface="Noto serif" panose="02020600060500020200" pitchFamily="18" charset="0"/>
              </a:rPr>
              <a:t> helper, as we’ve already covered, but you could also use the </a:t>
            </a:r>
            <a:r>
              <a:rPr lang="en-US" sz="6000" dirty="0"/>
              <a:t>URL</a:t>
            </a:r>
            <a:r>
              <a:rPr lang="en-US" sz="6000" b="0" i="0" dirty="0">
                <a:solidFill>
                  <a:srgbClr val="3D3B49"/>
                </a:solidFill>
                <a:effectLst/>
                <a:latin typeface="Noto serif" panose="02020600060500020200" pitchFamily="18" charset="0"/>
              </a:rPr>
              <a:t> facade to do the same thing: </a:t>
            </a:r>
            <a:r>
              <a:rPr lang="en-US" sz="6000" dirty="0"/>
              <a:t>URL::route('invitations', ['invitation' =&gt; 12345, 'answer' =&gt; 'yes'])</a:t>
            </a:r>
            <a:r>
              <a:rPr lang="en-US" sz="6000" b="0" i="0" dirty="0">
                <a:solidFill>
                  <a:srgbClr val="3D3B49"/>
                </a:solidFill>
                <a:effectLst/>
                <a:latin typeface="Noto serif" panose="02020600060500020200" pitchFamily="18" charset="0"/>
              </a:rPr>
              <a:t>. To generate a </a:t>
            </a:r>
            <a:r>
              <a:rPr lang="en-US" sz="6000" b="0" i="1" dirty="0">
                <a:solidFill>
                  <a:srgbClr val="3D3B49"/>
                </a:solidFill>
                <a:effectLst/>
                <a:latin typeface="Noto serif" panose="02020600060500020200" pitchFamily="18" charset="0"/>
              </a:rPr>
              <a:t>signed</a:t>
            </a:r>
            <a:r>
              <a:rPr lang="en-US" sz="6000" b="0" i="0" dirty="0">
                <a:solidFill>
                  <a:srgbClr val="3D3B49"/>
                </a:solidFill>
                <a:effectLst/>
                <a:latin typeface="Noto serif" panose="02020600060500020200" pitchFamily="18" charset="0"/>
              </a:rPr>
              <a:t> link to this route, simply use the </a:t>
            </a:r>
            <a:r>
              <a:rPr lang="en-US" sz="6000" dirty="0" err="1"/>
              <a:t>signedRoute</a:t>
            </a:r>
            <a:r>
              <a:rPr lang="en-US" sz="6000" dirty="0"/>
              <a:t>()</a:t>
            </a:r>
            <a:r>
              <a:rPr lang="en-US" sz="6000" b="0" i="0" dirty="0">
                <a:solidFill>
                  <a:srgbClr val="3D3B49"/>
                </a:solidFill>
                <a:effectLst/>
                <a:latin typeface="Noto serif" panose="02020600060500020200" pitchFamily="18" charset="0"/>
              </a:rPr>
              <a:t> method instead. And if you want to generate a signed route with an expiration, use </a:t>
            </a:r>
            <a:r>
              <a:rPr lang="en-US" sz="6000" dirty="0" err="1"/>
              <a:t>temporarySignedRoute</a:t>
            </a:r>
            <a:r>
              <a:rPr lang="en-US" sz="6000" dirty="0"/>
              <a:t>()</a:t>
            </a:r>
            <a:r>
              <a:rPr lang="en-US" sz="6000" b="0" i="0" dirty="0">
                <a:solidFill>
                  <a:srgbClr val="3D3B49"/>
                </a:solidFill>
                <a:effectLst/>
                <a:latin typeface="Noto serif" panose="02020600060500020200" pitchFamily="18" charset="0"/>
              </a:rPr>
              <a:t>:</a:t>
            </a:r>
          </a:p>
          <a:p>
            <a:endParaRPr lang="en-US" sz="6000" b="0" i="0" dirty="0">
              <a:solidFill>
                <a:srgbClr val="3D3B49"/>
              </a:solidFill>
              <a:effectLst/>
              <a:latin typeface="Noto serif" panose="02020600060500020200" pitchFamily="18" charset="0"/>
            </a:endParaRPr>
          </a:p>
          <a:p>
            <a:r>
              <a:rPr lang="en-US" sz="4400" dirty="0"/>
              <a:t>USING THE NOW() HELPER</a:t>
            </a:r>
          </a:p>
          <a:p>
            <a:r>
              <a:rPr lang="en-US" sz="4400" dirty="0"/>
              <a:t>Since version 5.5 Laravel has offered a now() helper that’s the equivalent of Carbon::now(); it returns a Carbon object representative of today, right at this second. If you’re working with Laravel prior to 5.5, you can replace any instance of now() in this course with Carbon::now().</a:t>
            </a:r>
          </a:p>
          <a:p>
            <a:endParaRPr lang="en-US" sz="4400" dirty="0"/>
          </a:p>
          <a:p>
            <a:r>
              <a:rPr lang="en-US" sz="4400" dirty="0"/>
              <a:t>Carbon, if you’re not familiar with it, is a datetime library that’s included with Laravel.</a:t>
            </a:r>
          </a:p>
        </p:txBody>
      </p:sp>
    </p:spTree>
    <p:extLst>
      <p:ext uri="{BB962C8B-B14F-4D97-AF65-F5344CB8AC3E}">
        <p14:creationId xmlns:p14="http://schemas.microsoft.com/office/powerpoint/2010/main" val="7785528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249341932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866772802"/>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algn="l" fontAlgn="base"/>
            <a:r>
              <a:rPr lang="en-US" sz="6000" b="0" i="0" dirty="0">
                <a:solidFill>
                  <a:srgbClr val="3D3B49"/>
                </a:solidFill>
                <a:effectLst/>
                <a:latin typeface="Noto serif" panose="02020600060500020200" pitchFamily="18" charset="0"/>
              </a:rPr>
              <a:t>In a few of the route closures we’ve looked at so far, we’ve seen something along the lines of return view('account'). What’s going on here?</a:t>
            </a:r>
          </a:p>
          <a:p>
            <a:pPr algn="l" fontAlgn="base"/>
            <a:r>
              <a:rPr lang="en-US" sz="6000" b="0" i="0" dirty="0">
                <a:solidFill>
                  <a:srgbClr val="3D3B49"/>
                </a:solidFill>
                <a:effectLst/>
                <a:latin typeface="Noto serif" panose="02020600060500020200" pitchFamily="18" charset="0"/>
              </a:rPr>
              <a:t>In the MVC pattern (</a:t>
            </a:r>
            <a:r>
              <a:rPr lang="en-US" sz="6000" b="0" i="0" u="sng" dirty="0">
                <a:solidFill>
                  <a:srgbClr val="D3002D"/>
                </a:solidFill>
                <a:effectLst/>
                <a:latin typeface="Noto serif" panose="02020600060500020200" pitchFamily="18" charset="0"/>
                <a:hlinkClick r:id="rId3"/>
              </a:rPr>
              <a:t>Figure 3-1</a:t>
            </a:r>
            <a:r>
              <a:rPr lang="en-US" sz="6000" b="0" i="0" dirty="0">
                <a:solidFill>
                  <a:srgbClr val="3D3B49"/>
                </a:solidFill>
                <a:effectLst/>
                <a:latin typeface="Noto serif" panose="02020600060500020200" pitchFamily="18" charset="0"/>
              </a:rPr>
              <a:t>), </a:t>
            </a:r>
            <a:r>
              <a:rPr lang="en-US" sz="6000" b="0" i="1" dirty="0">
                <a:solidFill>
                  <a:srgbClr val="3D3B49"/>
                </a:solidFill>
                <a:effectLst/>
                <a:latin typeface="inherit"/>
              </a:rPr>
              <a:t>views</a:t>
            </a:r>
            <a:r>
              <a:rPr lang="en-US" sz="6000" b="0" i="0" dirty="0">
                <a:solidFill>
                  <a:srgbClr val="3D3B49"/>
                </a:solidFill>
                <a:effectLst/>
                <a:latin typeface="Noto serif" panose="02020600060500020200" pitchFamily="18" charset="0"/>
              </a:rPr>
              <a:t> (or templates) are files that describe what some particular output should look like. You might have views for JSON or XML or emails, but the most common views in a web framework output HTML.</a:t>
            </a:r>
          </a:p>
          <a:p>
            <a:pPr algn="l" fontAlgn="base"/>
            <a:r>
              <a:rPr lang="en-US" sz="6000" b="0" i="0" dirty="0">
                <a:solidFill>
                  <a:srgbClr val="3D3B49"/>
                </a:solidFill>
                <a:effectLst/>
                <a:latin typeface="Noto serif" panose="02020600060500020200" pitchFamily="18" charset="0"/>
              </a:rPr>
              <a:t>In Laravel, there are two formats of view you can use out of the box: plain PHP, or Blade templates (see </a:t>
            </a:r>
            <a:r>
              <a:rPr lang="en-US" sz="6000" b="0" i="0" u="sng" dirty="0">
                <a:solidFill>
                  <a:srgbClr val="D3002D"/>
                </a:solidFill>
                <a:effectLst/>
                <a:latin typeface="Noto serif" panose="02020600060500020200" pitchFamily="18" charset="0"/>
                <a:hlinkClick r:id="rId4"/>
              </a:rPr>
              <a:t>lesson 4</a:t>
            </a:r>
            <a:r>
              <a:rPr lang="en-US" sz="6000" b="0" i="0" dirty="0">
                <a:solidFill>
                  <a:srgbClr val="3D3B49"/>
                </a:solidFill>
                <a:effectLst/>
                <a:latin typeface="Noto serif" panose="02020600060500020200" pitchFamily="18" charset="0"/>
              </a:rPr>
              <a:t>). The difference is in the filename: </a:t>
            </a:r>
            <a:r>
              <a:rPr lang="en-US" sz="6000" b="0" i="1" dirty="0" err="1">
                <a:solidFill>
                  <a:srgbClr val="3D3B49"/>
                </a:solidFill>
                <a:effectLst/>
                <a:latin typeface="inherit"/>
              </a:rPr>
              <a:t>about.php</a:t>
            </a:r>
            <a:r>
              <a:rPr lang="en-US" sz="6000" b="0" i="0" dirty="0">
                <a:solidFill>
                  <a:srgbClr val="3D3B49"/>
                </a:solidFill>
                <a:effectLst/>
                <a:latin typeface="Noto serif" panose="02020600060500020200" pitchFamily="18" charset="0"/>
              </a:rPr>
              <a:t> will be rendered with the PHP engine, and </a:t>
            </a:r>
            <a:r>
              <a:rPr lang="en-US" sz="6000" b="0" i="1" dirty="0" err="1">
                <a:solidFill>
                  <a:srgbClr val="3D3B49"/>
                </a:solidFill>
                <a:effectLst/>
                <a:latin typeface="inherit"/>
              </a:rPr>
              <a:t>about.blade.php</a:t>
            </a:r>
            <a:r>
              <a:rPr lang="en-US" sz="6000" b="0" i="0" dirty="0">
                <a:solidFill>
                  <a:srgbClr val="3D3B49"/>
                </a:solidFill>
                <a:effectLst/>
                <a:latin typeface="Noto serif" panose="02020600060500020200" pitchFamily="18" charset="0"/>
              </a:rPr>
              <a:t> will be rendered with the Blade engine.</a:t>
            </a:r>
          </a:p>
          <a:p>
            <a:pPr algn="l" fontAlgn="base"/>
            <a:r>
              <a:rPr lang="en-US" sz="6000" b="1" i="0" cap="all" dirty="0">
                <a:solidFill>
                  <a:srgbClr val="018C8C"/>
                </a:solidFill>
                <a:effectLst/>
                <a:latin typeface="Guardian Text Sans 2"/>
              </a:rPr>
              <a:t>THREE WAYS TO LOAD A VIEW</a:t>
            </a:r>
          </a:p>
          <a:p>
            <a:pPr algn="l" fontAlgn="base"/>
            <a:r>
              <a:rPr lang="en-US" sz="6000" b="0" i="0" dirty="0">
                <a:solidFill>
                  <a:srgbClr val="3D3B49"/>
                </a:solidFill>
                <a:effectLst/>
                <a:latin typeface="Noto serif" panose="02020600060500020200" pitchFamily="18" charset="0"/>
              </a:rPr>
              <a:t>There are three different ways to return a view. For now, just concern yourself with view(), but if you ever see View::make(), it’s the same thing, or you could inject the Illuminate\View\</a:t>
            </a:r>
            <a:r>
              <a:rPr lang="en-US" sz="6000" b="0" i="0" dirty="0" err="1">
                <a:solidFill>
                  <a:srgbClr val="3D3B49"/>
                </a:solidFill>
                <a:effectLst/>
                <a:latin typeface="Noto serif" panose="02020600060500020200" pitchFamily="18" charset="0"/>
              </a:rPr>
              <a:t>ViewFactory</a:t>
            </a:r>
            <a:r>
              <a:rPr lang="en-US" sz="6000" b="0" i="0" dirty="0">
                <a:solidFill>
                  <a:srgbClr val="3D3B49"/>
                </a:solidFill>
                <a:effectLst/>
                <a:latin typeface="Noto serif" panose="02020600060500020200" pitchFamily="18" charset="0"/>
              </a:rPr>
              <a:t> if you prefer.</a:t>
            </a:r>
          </a:p>
          <a:p>
            <a:endParaRPr lang="en-US" sz="4400" dirty="0"/>
          </a:p>
          <a:p>
            <a:r>
              <a:rPr lang="en-US" sz="4400" dirty="0"/>
              <a:t>This code looks for a view in resources/views/</a:t>
            </a:r>
            <a:r>
              <a:rPr lang="en-US" sz="4400" dirty="0" err="1"/>
              <a:t>home.blade.php</a:t>
            </a:r>
            <a:r>
              <a:rPr lang="en-US" sz="4400" dirty="0"/>
              <a:t> or resources/views/</a:t>
            </a:r>
            <a:r>
              <a:rPr lang="en-US" sz="4400" dirty="0" err="1"/>
              <a:t>home.php</a:t>
            </a:r>
            <a:r>
              <a:rPr lang="en-US" sz="4400" dirty="0"/>
              <a:t>, and loads its contents and parses any inline PHP or control structures until you have just the view’s output. Once you return it, it’s passed on to the rest of the response stack and eventually returned to the user.</a:t>
            </a:r>
          </a:p>
        </p:txBody>
      </p:sp>
    </p:spTree>
    <p:extLst>
      <p:ext uri="{BB962C8B-B14F-4D97-AF65-F5344CB8AC3E}">
        <p14:creationId xmlns:p14="http://schemas.microsoft.com/office/powerpoint/2010/main" val="243159713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This closure loads the resources/views/tasks/</a:t>
            </a:r>
            <a:r>
              <a:rPr lang="en-US" sz="4400" dirty="0" err="1"/>
              <a:t>index.blade.php</a:t>
            </a:r>
            <a:r>
              <a:rPr lang="en-US" sz="4400" dirty="0"/>
              <a:t> or resources/views/tasks/</a:t>
            </a:r>
            <a:r>
              <a:rPr lang="en-US" sz="4400" dirty="0" err="1"/>
              <a:t>index.php</a:t>
            </a:r>
            <a:r>
              <a:rPr lang="en-US" sz="4400" dirty="0"/>
              <a:t> view and passes it a single variable named tasks, which contains the result of the Task::all() method. Task::all() is an Eloquent database query you’ll learn about in lesson 5.</a:t>
            </a:r>
          </a:p>
        </p:txBody>
      </p:sp>
    </p:spTree>
    <p:extLst>
      <p:ext uri="{BB962C8B-B14F-4D97-AF65-F5344CB8AC3E}">
        <p14:creationId xmlns:p14="http://schemas.microsoft.com/office/powerpoint/2010/main" val="382496601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700385101"/>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marL="0" marR="0" lvl="0" indent="0" algn="l" defTabSz="914400" rtl="0" eaLnBrk="0" fontAlgn="base" latinLnBrk="0" hangingPunct="0">
              <a:lnSpc>
                <a:spcPct val="100000"/>
              </a:lnSpc>
              <a:spcBef>
                <a:spcPct val="30000"/>
              </a:spcBef>
              <a:spcAft>
                <a:spcPct val="0"/>
              </a:spcAft>
              <a:buClrTx/>
              <a:buSzPct val="65000"/>
              <a:buFont typeface="Wingdings" pitchFamily="2" charset="2"/>
              <a:buNone/>
              <a:tabLst/>
              <a:defRPr/>
            </a:pPr>
            <a:r>
              <a:rPr lang="en-US" sz="7200" dirty="0"/>
              <a:t>To learn more, check out “View Composers and Service Injection”.</a:t>
            </a:r>
          </a:p>
          <a:p>
            <a:endParaRPr lang="en-US" sz="4400" dirty="0"/>
          </a:p>
        </p:txBody>
      </p:sp>
    </p:spTree>
    <p:extLst>
      <p:ext uri="{BB962C8B-B14F-4D97-AF65-F5344CB8AC3E}">
        <p14:creationId xmlns:p14="http://schemas.microsoft.com/office/powerpoint/2010/main" val="94549437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I’ve mentioned controllers a few times, but until now most of the examples have shown route closures. In the MVC pattern, controllers are essentially classes that organize the logic of one or more routes together in one place. Controllers tend to group similar routes together, especially if your application is structured in a traditionally CRUD-like format; in this case, a controller might handle all the actions that can be performed on a particular resource.</a:t>
            </a:r>
          </a:p>
          <a:p>
            <a:endParaRPr lang="en-US" sz="4400" dirty="0"/>
          </a:p>
          <a:p>
            <a:r>
              <a:rPr lang="en-US" sz="4400" dirty="0"/>
              <a:t>WHAT IS CRUD?</a:t>
            </a:r>
          </a:p>
          <a:p>
            <a:r>
              <a:rPr lang="en-US" sz="4400" dirty="0"/>
              <a:t>CRUD stands for create, read, update, delete, which are the four primary operations that web applications most commonly provide on a resource. For example, you can create a new blog post, you can read that post, you can update it, or you can delete it.</a:t>
            </a:r>
          </a:p>
          <a:p>
            <a:endParaRPr lang="en-US" sz="4400" dirty="0"/>
          </a:p>
          <a:p>
            <a:r>
              <a:rPr lang="en-US" sz="4400" dirty="0"/>
              <a:t>It may be tempting to cram all of the application’s logic into the controllers, but it’s better to think of controllers as the traffic cops that route HTTP requests around your application. Since there are other ways requests can come into your application—</a:t>
            </a:r>
            <a:r>
              <a:rPr lang="en-US" sz="4400" dirty="0" err="1"/>
              <a:t>cron</a:t>
            </a:r>
            <a:r>
              <a:rPr lang="en-US" sz="4400" dirty="0"/>
              <a:t> jobs, Artisan command-line calls, queue jobs, etc.—it’s wise to not rely on controllers for much behavior. This means a controller’s primary job is to capture the intent of an HTTP request and pass it on to the rest of the application.</a:t>
            </a:r>
          </a:p>
        </p:txBody>
      </p:sp>
    </p:spTree>
    <p:extLst>
      <p:ext uri="{BB962C8B-B14F-4D97-AF65-F5344CB8AC3E}">
        <p14:creationId xmlns:p14="http://schemas.microsoft.com/office/powerpoint/2010/main" val="17652841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ARTISAN AND ARTISAN GENERATORS</a:t>
            </a:r>
          </a:p>
          <a:p>
            <a:r>
              <a:rPr lang="en-US" sz="4400" dirty="0"/>
              <a:t>Laravel comes bundled with a command-line tool called Artisan. Artisan can be used to run migrations, create users and other database records manually, and perform many other manual, one-time tasks.</a:t>
            </a:r>
          </a:p>
          <a:p>
            <a:endParaRPr lang="en-US" sz="4400" dirty="0"/>
          </a:p>
          <a:p>
            <a:r>
              <a:rPr lang="en-US" sz="4400" dirty="0"/>
              <a:t>Under the make namespace, Artisan provides tools for generating skeleton files for a variety of system files. That’s what allows us to run </a:t>
            </a:r>
            <a:r>
              <a:rPr lang="en-US" sz="4400" dirty="0" err="1"/>
              <a:t>php</a:t>
            </a:r>
            <a:r>
              <a:rPr lang="en-US" sz="4400" dirty="0"/>
              <a:t> artisan </a:t>
            </a:r>
            <a:r>
              <a:rPr lang="en-US" sz="4400" dirty="0" err="1"/>
              <a:t>make:controller</a:t>
            </a:r>
            <a:r>
              <a:rPr lang="en-US" sz="4400" dirty="0"/>
              <a:t>.</a:t>
            </a:r>
          </a:p>
          <a:p>
            <a:endParaRPr lang="en-US" sz="4400" dirty="0"/>
          </a:p>
          <a:p>
            <a:r>
              <a:rPr lang="en-US" sz="4400" dirty="0"/>
              <a:t>To learn more about this and other Artisan features, see lesson 8.</a:t>
            </a:r>
          </a:p>
          <a:p>
            <a:endParaRPr lang="en-US" sz="4400" dirty="0"/>
          </a:p>
          <a:p>
            <a:r>
              <a:rPr lang="en-US" sz="4400" dirty="0"/>
              <a:t>This will create a new file named </a:t>
            </a:r>
            <a:r>
              <a:rPr lang="en-US" sz="4400" dirty="0" err="1"/>
              <a:t>TaskController.php</a:t>
            </a:r>
            <a:r>
              <a:rPr lang="en-US" sz="4400" dirty="0"/>
              <a:t> in app/Http/Controllers, with the contents shown in Example 3-21.</a:t>
            </a:r>
          </a:p>
        </p:txBody>
      </p:sp>
    </p:spTree>
    <p:extLst>
      <p:ext uri="{BB962C8B-B14F-4D97-AF65-F5344CB8AC3E}">
        <p14:creationId xmlns:p14="http://schemas.microsoft.com/office/powerpoint/2010/main" val="3289047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1300" b="0" i="0" u="none" strike="noStrike" kern="0" cap="none" spc="0" normalizeH="0" baseline="0" noProof="0" dirty="0">
                <a:ln>
                  <a:noFill/>
                </a:ln>
                <a:solidFill>
                  <a:srgbClr val="000000"/>
                </a:solidFill>
                <a:effectLst/>
                <a:uLnTx/>
                <a:uFillTx/>
                <a:latin typeface="Arial"/>
                <a:ea typeface="ＭＳ Ｐゴシック" pitchFamily="-110" charset="-128"/>
              </a:rPr>
              <a:t>All of the most common tasks in building web applications, from database interactions to authentication to queues to email to caching, are made simpler by the components Laravel provides. But Laravel’s components aren’t just great on their own; they provide a consistent API and predictable structures across the entire framework. That means that, when you’re trying something new in Laravel, you’re more than likely going to end up saying, “… and it just works.”</a:t>
            </a: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endParaRPr kumimoji="0" lang="en-US" sz="1300" b="0" i="0" u="none" strike="noStrike" kern="0" cap="none" spc="0" normalizeH="0" baseline="0" noProof="0" dirty="0">
              <a:ln>
                <a:noFill/>
              </a:ln>
              <a:solidFill>
                <a:srgbClr val="000000"/>
              </a:solidFill>
              <a:effectLst/>
              <a:uLnTx/>
              <a:uFillTx/>
              <a:latin typeface="Arial"/>
              <a:ea typeface="ＭＳ Ｐゴシック" pitchFamily="-110" charset="-128"/>
            </a:endParaRP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1300" b="0" i="0" u="none" strike="noStrike" kern="0" cap="none" spc="0" normalizeH="0" baseline="0" noProof="0" dirty="0">
                <a:ln>
                  <a:noFill/>
                </a:ln>
                <a:solidFill>
                  <a:srgbClr val="000000"/>
                </a:solidFill>
                <a:effectLst/>
                <a:uLnTx/>
                <a:uFillTx/>
                <a:latin typeface="Arial"/>
                <a:ea typeface="ＭＳ Ｐゴシック" pitchFamily="-110" charset="-128"/>
              </a:rPr>
              <a:t>This doesn’t end with the framework itself, either. Laravel provides an entire ecosystem of tools for building and launching applications. You have Homestead and Valet for local development, Forge for server management, and </a:t>
            </a:r>
            <a:r>
              <a:rPr kumimoji="0" lang="en-US" sz="1300" b="0" i="0" u="none" strike="noStrike" kern="0" cap="none" spc="0" normalizeH="0" baseline="0" noProof="0" dirty="0" err="1">
                <a:ln>
                  <a:noFill/>
                </a:ln>
                <a:solidFill>
                  <a:srgbClr val="000000"/>
                </a:solidFill>
                <a:effectLst/>
                <a:uLnTx/>
                <a:uFillTx/>
                <a:latin typeface="Arial"/>
                <a:ea typeface="ＭＳ Ｐゴシック" pitchFamily="-110" charset="-128"/>
              </a:rPr>
              <a:t>Envoyer</a:t>
            </a:r>
            <a:r>
              <a:rPr kumimoji="0" lang="en-US" sz="1300" b="0" i="0" u="none" strike="noStrike" kern="0" cap="none" spc="0" normalizeH="0" baseline="0" noProof="0" dirty="0">
                <a:ln>
                  <a:noFill/>
                </a:ln>
                <a:solidFill>
                  <a:srgbClr val="000000"/>
                </a:solidFill>
                <a:effectLst/>
                <a:uLnTx/>
                <a:uFillTx/>
                <a:latin typeface="Arial"/>
                <a:ea typeface="ＭＳ Ｐゴシック" pitchFamily="-110" charset="-128"/>
              </a:rPr>
              <a:t> for advanced deployment. And there’s a suite of add-on packages: Cashier for payments and subscriptions, Echo for </a:t>
            </a:r>
            <a:r>
              <a:rPr kumimoji="0" lang="en-US" sz="1300" b="0" i="0" u="none" strike="noStrike" kern="0" cap="none" spc="0" normalizeH="0" baseline="0" noProof="0" dirty="0" err="1">
                <a:ln>
                  <a:noFill/>
                </a:ln>
                <a:solidFill>
                  <a:srgbClr val="000000"/>
                </a:solidFill>
                <a:effectLst/>
                <a:uLnTx/>
                <a:uFillTx/>
                <a:latin typeface="Arial"/>
                <a:ea typeface="ＭＳ Ｐゴシック" pitchFamily="-110" charset="-128"/>
              </a:rPr>
              <a:t>WebSockets</a:t>
            </a:r>
            <a:r>
              <a:rPr kumimoji="0" lang="en-US" sz="1300" b="0" i="0" u="none" strike="noStrike" kern="0" cap="none" spc="0" normalizeH="0" baseline="0" noProof="0" dirty="0">
                <a:ln>
                  <a:noFill/>
                </a:ln>
                <a:solidFill>
                  <a:srgbClr val="000000"/>
                </a:solidFill>
                <a:effectLst/>
                <a:uLnTx/>
                <a:uFillTx/>
                <a:latin typeface="Arial"/>
                <a:ea typeface="ＭＳ Ｐゴシック" pitchFamily="-110" charset="-128"/>
              </a:rPr>
              <a:t>, Scout for search, Passport for API authentication, Dusk for frontend testing, Socialite for social login, Horizon for monitoring queues, Nova for building admin panels, and Spark to bootstrap your SaaS. Laravel is trying to take the repetitive work out of developers’ jobs so they can do something unique.</a:t>
            </a: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endParaRPr kumimoji="0" lang="en-US" sz="1300" b="0" i="0" u="none" strike="noStrike" kern="0" cap="none" spc="0" normalizeH="0" baseline="0" noProof="0" dirty="0">
              <a:ln>
                <a:noFill/>
              </a:ln>
              <a:solidFill>
                <a:srgbClr val="000000"/>
              </a:solidFill>
              <a:effectLst/>
              <a:uLnTx/>
              <a:uFillTx/>
              <a:latin typeface="Arial"/>
              <a:ea typeface="ＭＳ Ｐゴシック" pitchFamily="-110" charset="-128"/>
            </a:endParaRP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1300" b="0" i="0" u="none" strike="noStrike" kern="0" cap="none" spc="0" normalizeH="0" baseline="0" noProof="0" dirty="0">
                <a:ln>
                  <a:noFill/>
                </a:ln>
                <a:solidFill>
                  <a:srgbClr val="000000"/>
                </a:solidFill>
                <a:effectLst/>
                <a:uLnTx/>
                <a:uFillTx/>
                <a:latin typeface="Arial"/>
                <a:ea typeface="ＭＳ Ｐゴシック" pitchFamily="-110" charset="-128"/>
              </a:rPr>
              <a:t>Next, Laravel focuses on “convention over configuration”—meaning that if you’re willing to use Laravel’s defaults, you’ll have to do much less work than with other frameworks that require you to declare all of your settings even if you’re using the recommended configuration. Projects built on Laravel take less time than those built on most other PHP frameworks.</a:t>
            </a: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endParaRPr kumimoji="0" lang="en-US" sz="1300" b="0" i="0" u="none" strike="noStrike" kern="0" cap="none" spc="0" normalizeH="0" baseline="0" noProof="0" dirty="0">
              <a:ln>
                <a:noFill/>
              </a:ln>
              <a:solidFill>
                <a:srgbClr val="000000"/>
              </a:solidFill>
              <a:effectLst/>
              <a:uLnTx/>
              <a:uFillTx/>
              <a:latin typeface="Arial"/>
              <a:ea typeface="ＭＳ Ｐゴシック" pitchFamily="-110" charset="-128"/>
            </a:endParaRP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1300" b="0" i="0" u="none" strike="noStrike" kern="0" cap="none" spc="0" normalizeH="0" baseline="0" noProof="0" dirty="0">
                <a:ln>
                  <a:noFill/>
                </a:ln>
                <a:solidFill>
                  <a:srgbClr val="000000"/>
                </a:solidFill>
                <a:effectLst/>
                <a:uLnTx/>
                <a:uFillTx/>
                <a:latin typeface="Arial"/>
                <a:ea typeface="ＭＳ Ｐゴシック" pitchFamily="-110" charset="-128"/>
              </a:rPr>
              <a:t>Laravel also focuses deeply on simplicity. It’s possible to use dependency injection and mocking and the Data Mapper pattern and repositories and Command Query Responsibility Segregation and all sorts of other more complex architectural patterns with Laravel, if you want. But while other frameworks might suggest using those tools and structures on every project, Laravel and its documentation and community lean toward starting with the simplest possible implementation—a global function here, a facade there, </a:t>
            </a:r>
            <a:r>
              <a:rPr kumimoji="0" lang="en-US" sz="1300" b="0" i="0" u="none" strike="noStrike" kern="0" cap="none" spc="0" normalizeH="0" baseline="0" noProof="0" dirty="0" err="1">
                <a:ln>
                  <a:noFill/>
                </a:ln>
                <a:solidFill>
                  <a:srgbClr val="000000"/>
                </a:solidFill>
                <a:effectLst/>
                <a:uLnTx/>
                <a:uFillTx/>
                <a:latin typeface="Arial"/>
                <a:ea typeface="ＭＳ Ｐゴシック" pitchFamily="-110" charset="-128"/>
              </a:rPr>
              <a:t>ActiveRecord</a:t>
            </a:r>
            <a:r>
              <a:rPr kumimoji="0" lang="en-US" sz="1300" b="0" i="0" u="none" strike="noStrike" kern="0" cap="none" spc="0" normalizeH="0" baseline="0" noProof="0" dirty="0">
                <a:ln>
                  <a:noFill/>
                </a:ln>
                <a:solidFill>
                  <a:srgbClr val="000000"/>
                </a:solidFill>
                <a:effectLst/>
                <a:uLnTx/>
                <a:uFillTx/>
                <a:latin typeface="Arial"/>
                <a:ea typeface="ＭＳ Ｐゴシック" pitchFamily="-110" charset="-128"/>
              </a:rPr>
              <a:t> over there. This allows developers to create the simplest possible application to solve for their needs, without limiting its usefulness in complex environments.</a:t>
            </a: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endParaRPr kumimoji="0" lang="en-US" sz="1300" b="0" i="0" u="none" strike="noStrike" kern="0" cap="none" spc="0" normalizeH="0" baseline="0" noProof="0" dirty="0">
              <a:ln>
                <a:noFill/>
              </a:ln>
              <a:solidFill>
                <a:srgbClr val="000000"/>
              </a:solidFill>
              <a:effectLst/>
              <a:uLnTx/>
              <a:uFillTx/>
              <a:latin typeface="Arial"/>
              <a:ea typeface="ＭＳ Ｐゴシック" pitchFamily="-110" charset="-128"/>
            </a:endParaRPr>
          </a:p>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1300" b="0" i="0" u="none" strike="noStrike" kern="0" cap="none" spc="0" normalizeH="0" baseline="0" noProof="0" dirty="0">
                <a:ln>
                  <a:noFill/>
                </a:ln>
                <a:solidFill>
                  <a:srgbClr val="000000"/>
                </a:solidFill>
                <a:effectLst/>
                <a:uLnTx/>
                <a:uFillTx/>
                <a:latin typeface="Arial"/>
                <a:ea typeface="ＭＳ Ｐゴシック" pitchFamily="-110" charset="-128"/>
              </a:rPr>
              <a:t>An interesting source of how Laravel is different from other PHP frameworks is that its creator and its community are more connected to and inspired by Ruby and Rails and functional programming languages than by Java. There’s a strong current in modern PHP to lean toward verbosity and complexity, embracing the more Java-</a:t>
            </a:r>
            <a:r>
              <a:rPr kumimoji="0" lang="en-US" sz="1300" b="0" i="0" u="none" strike="noStrike" kern="0" cap="none" spc="0" normalizeH="0" baseline="0" noProof="0" dirty="0" err="1">
                <a:ln>
                  <a:noFill/>
                </a:ln>
                <a:solidFill>
                  <a:srgbClr val="000000"/>
                </a:solidFill>
                <a:effectLst/>
                <a:uLnTx/>
                <a:uFillTx/>
                <a:latin typeface="Arial"/>
                <a:ea typeface="ＭＳ Ｐゴシック" pitchFamily="-110" charset="-128"/>
              </a:rPr>
              <a:t>esque</a:t>
            </a:r>
            <a:r>
              <a:rPr kumimoji="0" lang="en-US" sz="1300" b="0" i="0" u="none" strike="noStrike" kern="0" cap="none" spc="0" normalizeH="0" baseline="0" noProof="0" dirty="0">
                <a:ln>
                  <a:noFill/>
                </a:ln>
                <a:solidFill>
                  <a:srgbClr val="000000"/>
                </a:solidFill>
                <a:effectLst/>
                <a:uLnTx/>
                <a:uFillTx/>
                <a:latin typeface="Arial"/>
                <a:ea typeface="ＭＳ Ｐゴシック" pitchFamily="-110" charset="-128"/>
              </a:rPr>
              <a:t> aspects of PHP. But Laravel tends to be on the other side, embracing expressive, dynamic, and simple coding practices and language features.</a:t>
            </a:r>
          </a:p>
          <a:p>
            <a:endParaRPr lang="en-US" sz="4400" dirty="0"/>
          </a:p>
        </p:txBody>
      </p:sp>
    </p:spTree>
    <p:extLst>
      <p:ext uri="{BB962C8B-B14F-4D97-AF65-F5344CB8AC3E}">
        <p14:creationId xmlns:p14="http://schemas.microsoft.com/office/powerpoint/2010/main" val="31245322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209005192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CONTROLLER NAMESPACING</a:t>
            </a:r>
          </a:p>
          <a:p>
            <a:r>
              <a:rPr lang="en-US" sz="4400" dirty="0"/>
              <a:t>In Example 3-23 we referenced a controller that has the fully qualified class name of App\Http\Controllers\</a:t>
            </a:r>
            <a:r>
              <a:rPr lang="en-US" sz="4400" dirty="0" err="1"/>
              <a:t>TaskController</a:t>
            </a:r>
            <a:r>
              <a:rPr lang="en-US" sz="4400" dirty="0"/>
              <a:t>, but we only used the class name. This isn’t because we can simply reference controllers by their class name. Rather, we can ignore the App\Http\Controllers\ when we reference controllers; by default, Laravel is configured to look for controllers within that namespace.</a:t>
            </a:r>
          </a:p>
          <a:p>
            <a:endParaRPr lang="en-US" sz="4400" dirty="0"/>
          </a:p>
          <a:p>
            <a:r>
              <a:rPr lang="en-US" sz="4400" dirty="0"/>
              <a:t>This means that if you have a controller with the fully qualified class name of App\Http\Controllers\API\</a:t>
            </a:r>
            <a:r>
              <a:rPr lang="en-US" sz="4400" dirty="0" err="1"/>
              <a:t>ExerciseController</a:t>
            </a:r>
            <a:r>
              <a:rPr lang="en-US" sz="4400" dirty="0"/>
              <a:t>, you’d reference it in a route definition as API\</a:t>
            </a:r>
            <a:r>
              <a:rPr lang="en-US" sz="4400" dirty="0" err="1"/>
              <a:t>ExerciseController</a:t>
            </a:r>
            <a:r>
              <a:rPr lang="en-US" sz="4400" dirty="0"/>
              <a:t>.</a:t>
            </a:r>
          </a:p>
        </p:txBody>
      </p:sp>
    </p:spTree>
    <p:extLst>
      <p:ext uri="{BB962C8B-B14F-4D97-AF65-F5344CB8AC3E}">
        <p14:creationId xmlns:p14="http://schemas.microsoft.com/office/powerpoint/2010/main" val="219625480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This controller method loads the resources/views/tasks/</a:t>
            </a:r>
            <a:r>
              <a:rPr lang="en-US" sz="4400" dirty="0" err="1"/>
              <a:t>index.blade.php</a:t>
            </a:r>
            <a:r>
              <a:rPr lang="en-US" sz="4400" dirty="0"/>
              <a:t> or resources/views/tasks/</a:t>
            </a:r>
            <a:r>
              <a:rPr lang="en-US" sz="4400" dirty="0" err="1"/>
              <a:t>index.php</a:t>
            </a:r>
            <a:r>
              <a:rPr lang="en-US" sz="4400" dirty="0"/>
              <a:t> view and passes it a single variable named tasks, which contains the result of the Task::all() Eloquent method.</a:t>
            </a:r>
          </a:p>
          <a:p>
            <a:endParaRPr lang="en-US" sz="4400" dirty="0"/>
          </a:p>
          <a:p>
            <a:r>
              <a:rPr lang="en-US" sz="4400" dirty="0"/>
              <a:t>GENERATING RESOURCE CONTROLLERS</a:t>
            </a:r>
          </a:p>
          <a:p>
            <a:r>
              <a:rPr lang="en-US" sz="4400" dirty="0"/>
              <a:t>If you ever used </a:t>
            </a:r>
            <a:r>
              <a:rPr lang="en-US" sz="4400" dirty="0" err="1"/>
              <a:t>php</a:t>
            </a:r>
            <a:r>
              <a:rPr lang="en-US" sz="4400" dirty="0"/>
              <a:t> artisan </a:t>
            </a:r>
            <a:r>
              <a:rPr lang="en-US" sz="4400" dirty="0" err="1"/>
              <a:t>make:controller</a:t>
            </a:r>
            <a:r>
              <a:rPr lang="en-US" sz="4400" dirty="0"/>
              <a:t> in Laravel prior to 5.3, you might be expecting it to autogenerate methods for all of the basic resource routes like create() and update(). You can bring this behavior back in Laravel 5.3+ by passing the --resource flag when you create the controller:</a:t>
            </a:r>
          </a:p>
          <a:p>
            <a:endParaRPr lang="en-US" sz="4400" dirty="0"/>
          </a:p>
          <a:p>
            <a:r>
              <a:rPr lang="en-US" sz="4400" dirty="0" err="1"/>
              <a:t>php</a:t>
            </a:r>
            <a:r>
              <a:rPr lang="en-US" sz="4400" dirty="0"/>
              <a:t> artisan </a:t>
            </a:r>
            <a:r>
              <a:rPr lang="en-US" sz="4400" dirty="0" err="1"/>
              <a:t>make:controller</a:t>
            </a:r>
            <a:r>
              <a:rPr lang="en-US" sz="4400" dirty="0"/>
              <a:t> </a:t>
            </a:r>
            <a:r>
              <a:rPr lang="en-US" sz="4400" dirty="0" err="1"/>
              <a:t>TaskController</a:t>
            </a:r>
            <a:r>
              <a:rPr lang="en-US" sz="4400" dirty="0"/>
              <a:t> --resource</a:t>
            </a:r>
          </a:p>
        </p:txBody>
      </p:sp>
    </p:spTree>
    <p:extLst>
      <p:ext uri="{BB962C8B-B14F-4D97-AF65-F5344CB8AC3E}">
        <p14:creationId xmlns:p14="http://schemas.microsoft.com/office/powerpoint/2010/main" val="138016706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The second most common action to perform in a controller method is to take input from the user and act on it. That introduces a few new concepts, so let’s take a look at a bit of sample code and walk through the new pieces.</a:t>
            </a:r>
          </a:p>
        </p:txBody>
      </p:sp>
    </p:spTree>
    <p:extLst>
      <p:ext uri="{BB962C8B-B14F-4D97-AF65-F5344CB8AC3E}">
        <p14:creationId xmlns:p14="http://schemas.microsoft.com/office/powerpoint/2010/main" val="50350998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Notice that we’re binding the GET action of tasks/create (which shows a form for creating a new task) and the POST action of tasks/ (which is where our form will POST to when we’re creating a new task). </a:t>
            </a:r>
          </a:p>
          <a:p>
            <a:endParaRPr lang="en-US" sz="4400" dirty="0"/>
          </a:p>
          <a:p>
            <a:r>
              <a:rPr lang="en-US" sz="4400" dirty="0"/>
              <a:t>This example makes use of Eloquent models and the redirect() functionality, and we’ll talk about them more later, but for now let’s talk quickly about how we’re getting our data here.</a:t>
            </a:r>
          </a:p>
          <a:p>
            <a:endParaRPr lang="en-US" sz="4400" dirty="0"/>
          </a:p>
          <a:p>
            <a:r>
              <a:rPr lang="en-US" sz="4400" dirty="0"/>
              <a:t>We’re using the request() helper to represent the HTTP request (more on that later) and using its only() method to pull just the title and description fields the user submitted.</a:t>
            </a:r>
          </a:p>
          <a:p>
            <a:endParaRPr lang="en-US" sz="4400" dirty="0"/>
          </a:p>
          <a:p>
            <a:r>
              <a:rPr lang="en-US" sz="4400" dirty="0"/>
              <a:t>We’re then passing that data into the create() method of our Task model, which creates a new instance of the Task with title set to the passed-in title and description set to the passed-in description. Finally, we redirect back to the page that shows all tasks.</a:t>
            </a:r>
          </a:p>
          <a:p>
            <a:endParaRPr lang="en-US" sz="4400" dirty="0"/>
          </a:p>
          <a:p>
            <a:r>
              <a:rPr lang="en-US" sz="4400" dirty="0"/>
              <a:t>There are a few layers of abstraction at work here, which we’ll cover in a second, but know that the data coming from the only() method comes from the same pool of data all common methods used on the Request object draw from, including all() and get(). The set of data each of these methods is pulling from represents all user-provided data, whether from query parameters or POST values. So, our user filled out two fields on the “add task” page: “title” and “description.”</a:t>
            </a:r>
          </a:p>
        </p:txBody>
      </p:sp>
    </p:spTree>
    <p:extLst>
      <p:ext uri="{BB962C8B-B14F-4D97-AF65-F5344CB8AC3E}">
        <p14:creationId xmlns:p14="http://schemas.microsoft.com/office/powerpoint/2010/main" val="2009934167"/>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117103033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Combining them together creates a task with just the user-provided “title” and “description” fields.</a:t>
            </a:r>
          </a:p>
        </p:txBody>
      </p:sp>
    </p:spTree>
    <p:extLst>
      <p:ext uri="{BB962C8B-B14F-4D97-AF65-F5344CB8AC3E}">
        <p14:creationId xmlns:p14="http://schemas.microsoft.com/office/powerpoint/2010/main" val="419085536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Injecting Dependencies into Controllers</a:t>
            </a:r>
          </a:p>
          <a:p>
            <a:r>
              <a:rPr lang="en-US" sz="4400" dirty="0"/>
              <a:t>Laravel’s facades and global helpers present a simple interface to the most useful classes in Laravel’s codebase. You can get information about the current request and user input, the session, caches, and much more.</a:t>
            </a:r>
          </a:p>
          <a:p>
            <a:endParaRPr lang="en-US" sz="4400" dirty="0"/>
          </a:p>
          <a:p>
            <a:r>
              <a:rPr lang="en-US" sz="4400" dirty="0"/>
              <a:t>But if you prefer to inject your dependencies, or if you want to use a service that doesn’t have a facade or a helper, you’ll need to find some way to bring instances of these classes into your controller.</a:t>
            </a:r>
          </a:p>
          <a:p>
            <a:endParaRPr lang="en-US" sz="4400" dirty="0"/>
          </a:p>
          <a:p>
            <a:r>
              <a:rPr lang="en-US" sz="4400" dirty="0"/>
              <a:t>This is our first exposure to Laravel’s service container. For now, if this is unfamiliar, you can think about it as a little bit of Laravel magic; or, if you want to know more about how it’s actually functioning, you can skip ahead to lesson 11.</a:t>
            </a:r>
          </a:p>
          <a:p>
            <a:endParaRPr lang="en-US" sz="4400" dirty="0"/>
          </a:p>
          <a:p>
            <a:r>
              <a:rPr lang="en-US" sz="4400" dirty="0"/>
              <a:t>All controller methods (including the constructors) are resolved out of Laravel’s container, which means anything you </a:t>
            </a:r>
            <a:r>
              <a:rPr lang="en-US" sz="4400" dirty="0" err="1"/>
              <a:t>typehint</a:t>
            </a:r>
            <a:r>
              <a:rPr lang="en-US" sz="4400" dirty="0"/>
              <a:t> that the container knows how to resolve will be automatically injected.</a:t>
            </a:r>
          </a:p>
          <a:p>
            <a:endParaRPr lang="en-US" sz="4400" dirty="0"/>
          </a:p>
          <a:p>
            <a:r>
              <a:rPr lang="en-US" sz="4400" dirty="0"/>
              <a:t>TYPEHINTS IN PHP</a:t>
            </a:r>
          </a:p>
          <a:p>
            <a:r>
              <a:rPr lang="en-US" sz="4400" dirty="0"/>
              <a:t>“</a:t>
            </a:r>
            <a:r>
              <a:rPr lang="en-US" sz="4400" dirty="0" err="1"/>
              <a:t>Typehinting</a:t>
            </a:r>
            <a:r>
              <a:rPr lang="en-US" sz="4400" dirty="0"/>
              <a:t>” in PHP means putting the name of a class or interface in front of a variable in a method signature:</a:t>
            </a:r>
          </a:p>
          <a:p>
            <a:r>
              <a:rPr lang="en-US" sz="4400" dirty="0"/>
              <a:t>public function __construct(Logger $logger) {}</a:t>
            </a:r>
          </a:p>
          <a:p>
            <a:endParaRPr lang="en-US" sz="4400" dirty="0"/>
          </a:p>
          <a:p>
            <a:r>
              <a:rPr lang="en-US" sz="4400" dirty="0"/>
              <a:t>This </a:t>
            </a:r>
            <a:r>
              <a:rPr lang="en-US" sz="4400" dirty="0" err="1"/>
              <a:t>typehint</a:t>
            </a:r>
            <a:r>
              <a:rPr lang="en-US" sz="4400" dirty="0"/>
              <a:t> is telling PHP that whatever is passed into the method must be of type Logger, which could be either an interface or a class.</a:t>
            </a:r>
          </a:p>
          <a:p>
            <a:endParaRPr lang="en-US" sz="4400" dirty="0"/>
          </a:p>
          <a:p>
            <a:r>
              <a:rPr lang="en-US" sz="4400" dirty="0"/>
              <a:t>So, you’ve defined a parameter that must be passed into the store() method. And since you </a:t>
            </a:r>
            <a:r>
              <a:rPr lang="en-US" sz="4400" dirty="0" err="1"/>
              <a:t>typehinted</a:t>
            </a:r>
            <a:r>
              <a:rPr lang="en-US" sz="4400" dirty="0"/>
              <a:t> it, and since Laravel knows how to resolve that class name, you’re going to have the Request object ready for you to use in your method with no work on your part. No explicit binding, no anything else—it’s just there as the $request variable.</a:t>
            </a:r>
          </a:p>
          <a:p>
            <a:endParaRPr lang="en-US" sz="4400" dirty="0"/>
          </a:p>
          <a:p>
            <a:r>
              <a:rPr lang="en-US" sz="4400" dirty="0"/>
              <a:t>And, as you can tell from comparing Example 3-26 and Example 3-27, the request() helper and the Request object behave exactly the same.</a:t>
            </a:r>
          </a:p>
        </p:txBody>
      </p:sp>
    </p:spTree>
    <p:extLst>
      <p:ext uri="{BB962C8B-B14F-4D97-AF65-F5344CB8AC3E}">
        <p14:creationId xmlns:p14="http://schemas.microsoft.com/office/powerpoint/2010/main" val="425277840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marL="290513" marR="0" lvl="0" indent="-290513" algn="l" defTabSz="914400" rtl="0" eaLnBrk="0" fontAlgn="base" latinLnBrk="0" hangingPunct="0">
              <a:lnSpc>
                <a:spcPct val="100000"/>
              </a:lnSpc>
              <a:spcBef>
                <a:spcPct val="20000"/>
              </a:spcBef>
              <a:spcAft>
                <a:spcPct val="0"/>
              </a:spcAft>
              <a:buClr>
                <a:srgbClr val="003399"/>
              </a:buClr>
              <a:buSzPct val="65000"/>
              <a:buFont typeface="Wingdings" pitchFamily="2" charset="2"/>
              <a:buChar char=""/>
              <a:tabLst/>
              <a:defRPr/>
            </a:pPr>
            <a:r>
              <a:rPr kumimoji="0" lang="en-US" sz="2400" b="0" i="0" u="none" strike="noStrike" kern="0" cap="none" spc="0" normalizeH="0" baseline="0" noProof="0" dirty="0">
                <a:ln>
                  <a:noFill/>
                </a:ln>
                <a:solidFill>
                  <a:srgbClr val="000000"/>
                </a:solidFill>
                <a:effectLst/>
                <a:uLnTx/>
                <a:uFillTx/>
                <a:latin typeface="Arial"/>
                <a:ea typeface="ＭＳ Ｐゴシック" pitchFamily="-110" charset="-128"/>
              </a:rPr>
              <a:t>Now open app/Http/Controllers/</a:t>
            </a:r>
            <a:r>
              <a:rPr kumimoji="0" lang="en-US" sz="2400" b="0" i="0" u="none" strike="noStrike" kern="0" cap="none" spc="0" normalizeH="0" baseline="0" noProof="0" dirty="0" err="1">
                <a:ln>
                  <a:noFill/>
                </a:ln>
                <a:solidFill>
                  <a:srgbClr val="000000"/>
                </a:solidFill>
                <a:effectLst/>
                <a:uLnTx/>
                <a:uFillTx/>
                <a:latin typeface="Arial"/>
                <a:ea typeface="ＭＳ Ｐゴシック" pitchFamily="-110" charset="-128"/>
              </a:rPr>
              <a:t>MySampleResourceController.php</a:t>
            </a:r>
            <a:r>
              <a:rPr kumimoji="0" lang="en-US" sz="2400" b="0" i="0" u="none" strike="noStrike" kern="0" cap="none" spc="0" normalizeH="0" baseline="0" noProof="0" dirty="0">
                <a:ln>
                  <a:noFill/>
                </a:ln>
                <a:solidFill>
                  <a:srgbClr val="000000"/>
                </a:solidFill>
                <a:effectLst/>
                <a:uLnTx/>
                <a:uFillTx/>
                <a:latin typeface="Arial"/>
                <a:ea typeface="ＭＳ Ｐゴシック" pitchFamily="-110" charset="-128"/>
              </a:rPr>
              <a:t>. You’ll see it comes prefilled with quite a few methods. Let’s walk over what each represents. We’ll use a Task as an example.</a:t>
            </a:r>
          </a:p>
          <a:p>
            <a:endParaRPr lang="en-US" sz="4400" dirty="0"/>
          </a:p>
          <a:p>
            <a:r>
              <a:rPr lang="en-US" sz="4400" dirty="0"/>
              <a:t>The methods of Laravel’s resource controllers</a:t>
            </a:r>
          </a:p>
          <a:p>
            <a:r>
              <a:rPr lang="en-US" sz="4400" dirty="0"/>
              <a:t>Remember the table from earlier? Table 3-1 shows the HTTP verb, the URL, the controller method name, and the name for each of these default methods that are generated in Laravel’s resource controllers.</a:t>
            </a:r>
          </a:p>
        </p:txBody>
      </p:sp>
    </p:spTree>
    <p:extLst>
      <p:ext uri="{BB962C8B-B14F-4D97-AF65-F5344CB8AC3E}">
        <p14:creationId xmlns:p14="http://schemas.microsoft.com/office/powerpoint/2010/main" val="286856063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marL="0" marR="0" lvl="0" indent="0" algn="l" defTabSz="914400" rtl="0" eaLnBrk="0" fontAlgn="base" latinLnBrk="0" hangingPunct="0">
              <a:lnSpc>
                <a:spcPct val="100000"/>
              </a:lnSpc>
              <a:spcBef>
                <a:spcPct val="30000"/>
              </a:spcBef>
              <a:spcAft>
                <a:spcPct val="0"/>
              </a:spcAft>
              <a:buClrTx/>
              <a:buSzPct val="65000"/>
              <a:buFont typeface="Wingdings" pitchFamily="2" charset="2"/>
              <a:buNone/>
              <a:tabLst/>
              <a:defRPr/>
            </a:pPr>
            <a:r>
              <a:rPr lang="en-US" sz="7200" dirty="0"/>
              <a:t>This will automatically bind all of the routes listed in Table 3-1 for this resource to the appropriate method names on the specified controller. It’ll also name these routes appropriately; for example, the index() method on the tasks resource controller will be named </a:t>
            </a:r>
            <a:r>
              <a:rPr lang="en-US" sz="7200" dirty="0" err="1"/>
              <a:t>tasks.index</a:t>
            </a:r>
            <a:r>
              <a:rPr lang="en-US" sz="7200" dirty="0"/>
              <a:t>.</a:t>
            </a:r>
          </a:p>
          <a:p>
            <a:endParaRPr lang="en-US" sz="4400" dirty="0"/>
          </a:p>
        </p:txBody>
      </p:sp>
    </p:spTree>
    <p:extLst>
      <p:ext uri="{BB962C8B-B14F-4D97-AF65-F5344CB8AC3E}">
        <p14:creationId xmlns:p14="http://schemas.microsoft.com/office/powerpoint/2010/main" val="2094575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7200" dirty="0"/>
              <a:t>From the very beginning of Laravel, I’ve had this idea that all people want to feel like they are part of something. It’s a natural human instinct to want to belong and be accepted into a group of other like-minded people. So, by injecting personality into a web framework and being really active with the community, that type of feeling can grow in the community.</a:t>
            </a:r>
          </a:p>
          <a:p>
            <a:endParaRPr lang="en-US" sz="7200" dirty="0"/>
          </a:p>
          <a:p>
            <a:r>
              <a:rPr lang="en-US" sz="7200" dirty="0"/>
              <a:t>Taylor </a:t>
            </a:r>
            <a:r>
              <a:rPr lang="en-US" sz="7200" dirty="0" err="1"/>
              <a:t>Otwell</a:t>
            </a:r>
            <a:r>
              <a:rPr lang="en-US" sz="7200" dirty="0"/>
              <a:t>, Product and Support interview</a:t>
            </a:r>
          </a:p>
          <a:p>
            <a:endParaRPr lang="en-US" sz="7200" dirty="0"/>
          </a:p>
          <a:p>
            <a:r>
              <a:rPr lang="en-US" sz="7200" dirty="0"/>
              <a:t>Taylor understood from the early days of Laravel that a successful open source project needed two things: good documentation and a welcoming community. And those two things are now hallmarks of Laravel.</a:t>
            </a:r>
          </a:p>
          <a:p>
            <a:endParaRPr lang="en-US" sz="4400" dirty="0"/>
          </a:p>
        </p:txBody>
      </p:sp>
    </p:spTree>
    <p:extLst>
      <p:ext uri="{BB962C8B-B14F-4D97-AF65-F5344CB8AC3E}">
        <p14:creationId xmlns:p14="http://schemas.microsoft.com/office/powerpoint/2010/main" val="58509458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pPr marL="0" marR="0" lvl="0" indent="0" algn="l" defTabSz="914400" rtl="0" eaLnBrk="0" fontAlgn="base" latinLnBrk="0" hangingPunct="0">
              <a:lnSpc>
                <a:spcPct val="100000"/>
              </a:lnSpc>
              <a:spcBef>
                <a:spcPct val="30000"/>
              </a:spcBef>
              <a:spcAft>
                <a:spcPct val="0"/>
              </a:spcAft>
              <a:buClrTx/>
              <a:buSzPct val="65000"/>
              <a:buFont typeface="Wingdings" pitchFamily="2" charset="2"/>
              <a:buNone/>
              <a:tabLst/>
              <a:defRPr/>
            </a:pPr>
            <a:endParaRPr lang="en-US" sz="4400" dirty="0"/>
          </a:p>
        </p:txBody>
      </p:sp>
    </p:spTree>
    <p:extLst>
      <p:ext uri="{BB962C8B-B14F-4D97-AF65-F5344CB8AC3E}">
        <p14:creationId xmlns:p14="http://schemas.microsoft.com/office/powerpoint/2010/main" val="54067322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7200" dirty="0"/>
              <a:t>When you’re working with RESTful APIs, the list of potential actions on a resource is not the same as it is with an HTML resource controller. For example, you can send a POST request to an API to create a resource, but you can’t really “show a create form” in an API.</a:t>
            </a:r>
          </a:p>
          <a:p>
            <a:endParaRPr lang="en-US" sz="7200" dirty="0"/>
          </a:p>
          <a:p>
            <a:endParaRPr lang="en-US" sz="4400" dirty="0"/>
          </a:p>
        </p:txBody>
      </p:sp>
    </p:spTree>
    <p:extLst>
      <p:ext uri="{BB962C8B-B14F-4D97-AF65-F5344CB8AC3E}">
        <p14:creationId xmlns:p14="http://schemas.microsoft.com/office/powerpoint/2010/main" val="267088866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655651406"/>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7200" dirty="0"/>
              <a:t>There will be times in your applications when a controller should only service a single route. You may find yourself wondering how to name the controller method for that route. Thankfully, you can point a single route at a single controller without concerning yourself with naming the one method.</a:t>
            </a:r>
          </a:p>
          <a:p>
            <a:endParaRPr lang="en-US" sz="7200" dirty="0"/>
          </a:p>
          <a:p>
            <a:r>
              <a:rPr lang="en-US" sz="7200" dirty="0"/>
              <a:t>As you may already know, the __invoke() method is a PHP magic method that allows you to “invoke” an instance of a class, treating it like a function and calling it. </a:t>
            </a:r>
            <a:endParaRPr lang="en-US" sz="4400" dirty="0"/>
          </a:p>
        </p:txBody>
      </p:sp>
    </p:spTree>
    <p:extLst>
      <p:ext uri="{BB962C8B-B14F-4D97-AF65-F5344CB8AC3E}">
        <p14:creationId xmlns:p14="http://schemas.microsoft.com/office/powerpoint/2010/main" val="194236532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Laravel provides a feature that simplifies this pattern called route model binding. This allows you to define that a particular parameter name (e.g., {conference}) will indicate to the route resolver that it should look up an Eloquent database record with that ID and then pass it in as the parameter instead of just passing the ID.</a:t>
            </a:r>
          </a:p>
          <a:p>
            <a:endParaRPr lang="en-US" sz="4400" dirty="0"/>
          </a:p>
          <a:p>
            <a:r>
              <a:rPr lang="en-US" sz="4400" dirty="0"/>
              <a:t>There are two kinds of route model binding: implicit and custom (or explicit).</a:t>
            </a:r>
          </a:p>
        </p:txBody>
      </p:sp>
    </p:spTree>
    <p:extLst>
      <p:ext uri="{BB962C8B-B14F-4D97-AF65-F5344CB8AC3E}">
        <p14:creationId xmlns:p14="http://schemas.microsoft.com/office/powerpoint/2010/main" val="230811176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Because the route parameter ({conference}) is the same as the method parameter ($conference), and the method parameter is </a:t>
            </a:r>
            <a:r>
              <a:rPr lang="en-US" sz="4400" dirty="0" err="1"/>
              <a:t>typehinted</a:t>
            </a:r>
            <a:r>
              <a:rPr lang="en-US" sz="4400" dirty="0"/>
              <a:t> with a Conference model (Conference $conference), Laravel sees this as a route model binding. Every time this route is visited, the application will assume that whatever is passed into the URL in place of {conference} is an ID that should be used to look up a Conference, and then that resulting model instance will be passed in to your closure or controller method.</a:t>
            </a:r>
          </a:p>
          <a:p>
            <a:endParaRPr lang="en-US" sz="4400" dirty="0"/>
          </a:p>
          <a:p>
            <a:r>
              <a:rPr lang="en-US" sz="4400" dirty="0"/>
              <a:t>CUSTOMIZING THE ROUTE KEY FOR AN ELOQUENT MODEL</a:t>
            </a:r>
          </a:p>
          <a:p>
            <a:r>
              <a:rPr lang="en-US" sz="4400" dirty="0"/>
              <a:t>Any time an Eloquent model is looked up via a URL segment (usually because of route model binding), the default column Eloquent will look it up by is its primary key (ID).</a:t>
            </a:r>
          </a:p>
        </p:txBody>
      </p:sp>
    </p:spTree>
    <p:extLst>
      <p:ext uri="{BB962C8B-B14F-4D97-AF65-F5344CB8AC3E}">
        <p14:creationId xmlns:p14="http://schemas.microsoft.com/office/powerpoint/2010/main" val="261738091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lang="en-US" sz="4400" dirty="0"/>
              <a:t>Now, a URL like conferences/{conference} will expect to get an entry from the slug column instead of the ID, and will perform its lookups accordingly.</a:t>
            </a:r>
          </a:p>
          <a:p>
            <a:endParaRPr lang="en-US" sz="4400" dirty="0"/>
          </a:p>
          <a:p>
            <a:r>
              <a:rPr lang="en-US" sz="4400" dirty="0"/>
              <a:t>Implicit route model binding was added in Laravel 5.2, so you won’t have access to it in 5.1.</a:t>
            </a:r>
          </a:p>
        </p:txBody>
      </p:sp>
    </p:spTree>
    <p:extLst>
      <p:ext uri="{BB962C8B-B14F-4D97-AF65-F5344CB8AC3E}">
        <p14:creationId xmlns:p14="http://schemas.microsoft.com/office/powerpoint/2010/main" val="139875553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316147068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4400" dirty="0"/>
          </a:p>
        </p:txBody>
      </p:sp>
    </p:spTree>
    <p:extLst>
      <p:ext uri="{BB962C8B-B14F-4D97-AF65-F5344CB8AC3E}">
        <p14:creationId xmlns:p14="http://schemas.microsoft.com/office/powerpoint/2010/main" val="3394550242"/>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endParaRPr lang="en-US" sz="7200" dirty="0"/>
          </a:p>
          <a:p>
            <a:r>
              <a:rPr lang="en-US" sz="7200" dirty="0"/>
              <a:t>Here’s the drawback: Laravel will now match routes against that cached file instead of your actual routes/* files. You can make endless changes to your routes files, and they won’t take effect until you run </a:t>
            </a:r>
            <a:r>
              <a:rPr lang="en-US" sz="7200" dirty="0" err="1"/>
              <a:t>route:cache</a:t>
            </a:r>
            <a:r>
              <a:rPr lang="en-US" sz="7200" dirty="0"/>
              <a:t> again. This means you’ll have to recache every time you make a change, which introduces a lot of potential for confusion.</a:t>
            </a:r>
          </a:p>
          <a:p>
            <a:endParaRPr lang="en-US" sz="7200" dirty="0"/>
          </a:p>
          <a:p>
            <a:r>
              <a:rPr lang="en-US" sz="7200" dirty="0"/>
              <a:t>Here’s what I would recommend instead: since Git ignores the route cache file by default anyway, consider only using route caching on your production server, and run the </a:t>
            </a:r>
            <a:r>
              <a:rPr lang="en-US" sz="7200" dirty="0" err="1"/>
              <a:t>php</a:t>
            </a:r>
            <a:r>
              <a:rPr lang="en-US" sz="7200" dirty="0"/>
              <a:t> artisan </a:t>
            </a:r>
            <a:r>
              <a:rPr lang="en-US" sz="7200" dirty="0" err="1"/>
              <a:t>route:cache</a:t>
            </a:r>
            <a:r>
              <a:rPr lang="en-US" sz="7200" dirty="0"/>
              <a:t> command every time you deploy new code (whether via a Git post-deploy hook, a Forge deploy command, or as a part of whatever other deploy system you use). This way you won’t have confusing local development issues, but your remote environment will still benefit from route caching.</a:t>
            </a:r>
          </a:p>
          <a:p>
            <a:endParaRPr lang="en-US" sz="4400" dirty="0"/>
          </a:p>
        </p:txBody>
      </p:sp>
    </p:spTree>
    <p:extLst>
      <p:ext uri="{BB962C8B-B14F-4D97-AF65-F5344CB8AC3E}">
        <p14:creationId xmlns:p14="http://schemas.microsoft.com/office/powerpoint/2010/main" val="22283888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1"/>
          </p:nvPr>
        </p:nvSpPr>
        <p:spPr>
          <a:ln/>
        </p:spPr>
        <p:txBody>
          <a:bodyPr/>
          <a:lstStyle>
            <a:lvl1pPr>
              <a:defRPr/>
            </a:lvl1pPr>
          </a:lstStyle>
          <a:p>
            <a:pPr>
              <a:defRPr/>
            </a:pPr>
            <a:fld id="{040E4B02-67B9-4228-B08B-2561CEE6B946}" type="slidenum">
              <a:rPr lang="en-US"/>
              <a:pPr>
                <a:defRPr/>
              </a:pPr>
              <a:t>‹#›</a:t>
            </a:fld>
            <a:endParaRPr lang="en-US" dirty="0"/>
          </a:p>
        </p:txBody>
      </p:sp>
      <p:sp>
        <p:nvSpPr>
          <p:cNvPr id="8"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1"/>
          </p:nvPr>
        </p:nvSpPr>
        <p:spPr>
          <a:ln/>
        </p:spPr>
        <p:txBody>
          <a:bodyPr/>
          <a:lstStyle>
            <a:lvl1pPr>
              <a:defRPr/>
            </a:lvl1pPr>
          </a:lstStyle>
          <a:p>
            <a:pPr>
              <a:defRPr/>
            </a:pPr>
            <a:fld id="{A86CC632-9864-46F1-8EAB-FCD3BB9CEC9A}" type="slidenum">
              <a:rPr lang="en-US"/>
              <a:pPr>
                <a:defRPr/>
              </a:pPr>
              <a:t>‹#›</a:t>
            </a:fld>
            <a:endParaRPr lang="en-US" dirty="0"/>
          </a:p>
        </p:txBody>
      </p:sp>
      <p:sp>
        <p:nvSpPr>
          <p:cNvPr id="7"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headEnd/>
            <a:tailEnd/>
          </a:ln>
        </p:spPr>
        <p:txBody>
          <a:bodyPr vert="horz" wrap="square" lIns="92007" tIns="46005" rIns="92007" bIns="46005"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b="1">
                <a:solidFill>
                  <a:srgbClr val="000000"/>
                </a:solidFill>
                <a:latin typeface="Arial" charset="0"/>
                <a:ea typeface="ＭＳ Ｐゴシック" charset="0"/>
                <a:cs typeface="ＭＳ Ｐゴシック" charset="0"/>
              </a:defRPr>
            </a:lvl1pPr>
          </a:lstStyle>
          <a:p>
            <a:pPr>
              <a:defRPr/>
            </a:pPr>
            <a:fld id="{77EF9825-4C23-4085-A4E3-B5565466BD91}" type="slidenum">
              <a:rPr lang="en-US"/>
              <a:pPr>
                <a:defRPr/>
              </a:pPr>
              <a:t>‹#›</a:t>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p>
        </p:txBody>
      </p:sp>
      <p:pic>
        <p:nvPicPr>
          <p:cNvPr id="1030" name="Picture 6"/>
          <p:cNvPicPr preferRelativeResize="0">
            <a:picLocks noChangeArrowheads="1"/>
          </p:cNvPicPr>
          <p:nvPr/>
        </p:nvPicPr>
        <p:blipFill>
          <a:blip r:embed="rId6"/>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headEnd/>
            <a:tailEnd/>
          </a:ln>
        </p:spPr>
        <p:txBody>
          <a:bodyPr vert="horz" wrap="square" lIns="92007" tIns="46005" rIns="92007" bIns="46005" numCol="1" anchor="b" anchorCtr="0" compatLnSpc="1">
            <a:prstTxWarp prst="textNoShape">
              <a:avLst/>
            </a:prstTxWarp>
          </a:bodyPr>
          <a:lstStyle/>
          <a:p>
            <a:pPr lvl="0"/>
            <a:r>
              <a:rPr lang="en-US" dirty="0"/>
              <a:t>Click to edit Master title style</a:t>
            </a:r>
          </a:p>
        </p:txBody>
      </p:sp>
    </p:spTree>
  </p:cSld>
  <p:clrMap bg1="dk2" tx1="lt1" bg2="dk1" tx2="lt2" accent1="accent1" accent2="accent2" accent3="accent3" accent4="accent4" accent5="accent5" accent6="accent6" hlink="hlink" folHlink="folHlink"/>
  <p:sldLayoutIdLst>
    <p:sldLayoutId id="2147483656" r:id="rId1"/>
    <p:sldLayoutId id="2147483655" r:id="rId2"/>
    <p:sldLayoutId id="2147483654" r:id="rId3"/>
    <p:sldLayoutId id="2147483653" r:id="rId4"/>
  </p:sldLayoutIdLst>
  <p:hf hdr="0" dt="0"/>
  <p:txStyles>
    <p:titleStyle>
      <a:lvl1pPr algn="l" rtl="0" eaLnBrk="0" fontAlgn="base" hangingPunct="0">
        <a:spcBef>
          <a:spcPct val="0"/>
        </a:spcBef>
        <a:spcAft>
          <a:spcPct val="0"/>
        </a:spcAft>
        <a:defRPr sz="2600" b="1">
          <a:solidFill>
            <a:schemeClr val="tx1"/>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5pPr>
      <a:lvl6pPr marL="457200" algn="l" rtl="0" eaLnBrk="0" fontAlgn="base" hangingPunct="0">
        <a:spcBef>
          <a:spcPct val="0"/>
        </a:spcBef>
        <a:spcAft>
          <a:spcPct val="0"/>
        </a:spcAft>
        <a:defRPr sz="2600" b="1">
          <a:solidFill>
            <a:schemeClr val="tx1"/>
          </a:solidFill>
          <a:latin typeface="Verdana" pitchFamily="-110" charset="0"/>
        </a:defRPr>
      </a:lvl6pPr>
      <a:lvl7pPr marL="914400" algn="l" rtl="0" eaLnBrk="0" fontAlgn="base" hangingPunct="0">
        <a:spcBef>
          <a:spcPct val="0"/>
        </a:spcBef>
        <a:spcAft>
          <a:spcPct val="0"/>
        </a:spcAft>
        <a:defRPr sz="2600" b="1">
          <a:solidFill>
            <a:schemeClr val="tx1"/>
          </a:solidFill>
          <a:latin typeface="Verdana" pitchFamily="-110" charset="0"/>
        </a:defRPr>
      </a:lvl7pPr>
      <a:lvl8pPr marL="1371600" algn="l" rtl="0" eaLnBrk="0" fontAlgn="base" hangingPunct="0">
        <a:spcBef>
          <a:spcPct val="0"/>
        </a:spcBef>
        <a:spcAft>
          <a:spcPct val="0"/>
        </a:spcAft>
        <a:defRPr sz="2600" b="1">
          <a:solidFill>
            <a:schemeClr val="tx1"/>
          </a:solidFill>
          <a:latin typeface="Verdana" pitchFamily="-110" charset="0"/>
        </a:defRPr>
      </a:lvl8pPr>
      <a:lvl9pPr marL="1828800" algn="l" rtl="0" eaLnBrk="0" fontAlgn="base" hangingPunct="0">
        <a:spcBef>
          <a:spcPct val="0"/>
        </a:spcBef>
        <a:spcAft>
          <a:spcPct val="0"/>
        </a:spcAft>
        <a:defRPr sz="2600" b="1">
          <a:solidFill>
            <a:schemeClr val="tx1"/>
          </a:solidFill>
          <a:latin typeface="Verdana" pitchFamily="-110" charset="0"/>
        </a:defRPr>
      </a:lvl9pPr>
    </p:titleStyle>
    <p:body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dirty="0" err="1"/>
              <a:t>Larvel</a:t>
            </a:r>
            <a:r>
              <a:rPr lang="en-US" dirty="0"/>
              <a:t>: Up and Running</a:t>
            </a:r>
            <a:endParaRPr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Laravel Achieves Developer Happiness</a:t>
            </a:r>
          </a:p>
        </p:txBody>
      </p:sp>
      <p:sp>
        <p:nvSpPr>
          <p:cNvPr id="3" name="Content Placeholder 2"/>
          <p:cNvSpPr>
            <a:spLocks noGrp="1"/>
          </p:cNvSpPr>
          <p:nvPr>
            <p:ph idx="1"/>
          </p:nvPr>
        </p:nvSpPr>
        <p:spPr>
          <a:xfrm>
            <a:off x="234950" y="994976"/>
            <a:ext cx="8489950" cy="6828450"/>
          </a:xfrm>
        </p:spPr>
        <p:txBody>
          <a:bodyPr>
            <a:normAutofit/>
          </a:bodyPr>
          <a:lstStyle/>
          <a:p>
            <a:r>
              <a:rPr lang="en-US" dirty="0"/>
              <a:t>Just saying you want to make developers happy is one thing. </a:t>
            </a:r>
          </a:p>
          <a:p>
            <a:r>
              <a:rPr lang="en-US" dirty="0"/>
              <a:t>Doing it is another, and it requires you to question what in a framework is most likely to make developers unhappy and what is most likely to make them happy. </a:t>
            </a:r>
          </a:p>
          <a:p>
            <a:r>
              <a:rPr lang="en-US" dirty="0"/>
              <a:t>There are a few ways Laravel tries to make developers’ lives easier.</a:t>
            </a:r>
          </a:p>
          <a:p>
            <a:r>
              <a:rPr lang="en-US" dirty="0"/>
              <a:t>First, Laravel is a rapid application development framework. </a:t>
            </a:r>
          </a:p>
          <a:p>
            <a:r>
              <a:rPr lang="en-US" dirty="0"/>
              <a:t>That means it focuses on a shallow (easy) learning curve and on minimizing the steps between starting a new app and publishing it. </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87251138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Implicit Route Model Binding</a:t>
            </a:r>
          </a:p>
        </p:txBody>
      </p:sp>
      <p:sp>
        <p:nvSpPr>
          <p:cNvPr id="3" name="Content Placeholder 2"/>
          <p:cNvSpPr>
            <a:spLocks noGrp="1"/>
          </p:cNvSpPr>
          <p:nvPr>
            <p:ph idx="1"/>
          </p:nvPr>
        </p:nvSpPr>
        <p:spPr>
          <a:xfrm>
            <a:off x="234950" y="994976"/>
            <a:ext cx="8489950" cy="6828450"/>
          </a:xfrm>
        </p:spPr>
        <p:txBody>
          <a:bodyPr>
            <a:normAutofit/>
          </a:bodyPr>
          <a:lstStyle/>
          <a:p>
            <a:r>
              <a:rPr lang="en-US" dirty="0"/>
              <a:t>To change the column your Eloquent model uses for URL lookups, add a method to your model named </a:t>
            </a:r>
            <a:r>
              <a:rPr lang="en-US" dirty="0" err="1"/>
              <a:t>getRouteKeyName</a:t>
            </a:r>
            <a:r>
              <a:rPr lang="en-US" dirty="0"/>
              <a:t>():</a:t>
            </a:r>
          </a:p>
          <a:p>
            <a:endParaRPr lang="en-US" dirty="0"/>
          </a:p>
          <a:p>
            <a:pPr marL="0" indent="0">
              <a:buNone/>
            </a:pPr>
            <a:r>
              <a:rPr lang="en-US" dirty="0">
                <a:solidFill>
                  <a:srgbClr val="003399"/>
                </a:solidFill>
              </a:rPr>
              <a:t>public function </a:t>
            </a:r>
            <a:r>
              <a:rPr lang="en-US" dirty="0" err="1">
                <a:solidFill>
                  <a:srgbClr val="003399"/>
                </a:solidFill>
              </a:rPr>
              <a:t>getRouteKeyName</a:t>
            </a:r>
            <a:r>
              <a:rPr lang="en-US" dirty="0">
                <a:solidFill>
                  <a:srgbClr val="003399"/>
                </a:solidFill>
              </a:rPr>
              <a:t>()</a:t>
            </a:r>
          </a:p>
          <a:p>
            <a:pPr marL="0" indent="0">
              <a:buNone/>
            </a:pPr>
            <a:r>
              <a:rPr lang="en-US" dirty="0">
                <a:solidFill>
                  <a:srgbClr val="003399"/>
                </a:solidFill>
              </a:rPr>
              <a:t>{</a:t>
            </a:r>
          </a:p>
          <a:p>
            <a:pPr marL="0" indent="0">
              <a:buNone/>
            </a:pPr>
            <a:r>
              <a:rPr lang="en-US" dirty="0">
                <a:solidFill>
                  <a:srgbClr val="003399"/>
                </a:solidFill>
              </a:rPr>
              <a:t>    return 'slug';</a:t>
            </a:r>
          </a:p>
          <a:p>
            <a:pPr marL="0" indent="0">
              <a:buNone/>
            </a:pPr>
            <a:r>
              <a:rPr lang="en-US" dirty="0">
                <a:solidFill>
                  <a:srgbClr val="003399"/>
                </a:solidFill>
              </a:rPr>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1597213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 Route Model Binding</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To manually configure route model bindings, add a line like the one in Example 3-33 to the boot() method in App\Providers\</a:t>
            </a:r>
            <a:r>
              <a:rPr lang="en-US" dirty="0" err="1"/>
              <a:t>RouteServiceProvider</a:t>
            </a:r>
            <a:r>
              <a:rPr lang="en-US" dirty="0"/>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44B151F8-67E4-F75E-D9CA-49572E8E42A2}"/>
              </a:ext>
            </a:extLst>
          </p:cNvPr>
          <p:cNvPicPr>
            <a:picLocks noChangeAspect="1"/>
          </p:cNvPicPr>
          <p:nvPr/>
        </p:nvPicPr>
        <p:blipFill>
          <a:blip r:embed="rId3"/>
          <a:stretch>
            <a:fillRect/>
          </a:stretch>
        </p:blipFill>
        <p:spPr>
          <a:xfrm>
            <a:off x="699248" y="2320131"/>
            <a:ext cx="7974104" cy="3657600"/>
          </a:xfrm>
          <a:prstGeom prst="rect">
            <a:avLst/>
          </a:prstGeom>
        </p:spPr>
      </p:pic>
    </p:spTree>
    <p:extLst>
      <p:ext uri="{BB962C8B-B14F-4D97-AF65-F5344CB8AC3E}">
        <p14:creationId xmlns:p14="http://schemas.microsoft.com/office/powerpoint/2010/main" val="302081322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 Route Model Binding</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You’ve now specified that whenever a route has a parameter in its definition named {event}, as demonstrated in Example 3-34, the route resolver will return an instance of the Conference class with the ID of that URL parameter.</a:t>
            </a:r>
          </a:p>
          <a:p>
            <a:endParaRPr lang="en-US" dirty="0"/>
          </a:p>
          <a:p>
            <a:pPr marL="0" indent="0">
              <a:buNone/>
            </a:pPr>
            <a:r>
              <a:rPr lang="en-US" dirty="0"/>
              <a:t>Example 3-34. Using an explicit route model binding</a:t>
            </a:r>
          </a:p>
          <a:p>
            <a:pPr marL="0" indent="0">
              <a:buNone/>
            </a:pPr>
            <a:r>
              <a:rPr lang="en-US" dirty="0">
                <a:solidFill>
                  <a:srgbClr val="003399"/>
                </a:solidFill>
              </a:rPr>
              <a:t>Route::get('events/{event}', function (Conference $event) {</a:t>
            </a:r>
          </a:p>
          <a:p>
            <a:pPr marL="0" indent="0">
              <a:buNone/>
            </a:pPr>
            <a:r>
              <a:rPr lang="en-US" dirty="0">
                <a:solidFill>
                  <a:srgbClr val="003399"/>
                </a:solidFill>
              </a:rPr>
              <a:t>    return view('</a:t>
            </a:r>
            <a:r>
              <a:rPr lang="en-US" dirty="0" err="1">
                <a:solidFill>
                  <a:srgbClr val="003399"/>
                </a:solidFill>
              </a:rPr>
              <a:t>events.show</a:t>
            </a:r>
            <a:r>
              <a:rPr lang="en-US" dirty="0">
                <a:solidFill>
                  <a:srgbClr val="003399"/>
                </a:solidFill>
              </a:rPr>
              <a:t>')-&gt;with('event', $event);</a:t>
            </a:r>
          </a:p>
          <a:p>
            <a:pPr marL="0" indent="0">
              <a:buNone/>
            </a:pPr>
            <a:r>
              <a:rPr lang="en-US" dirty="0">
                <a:solidFill>
                  <a:srgbClr val="003399"/>
                </a:solidFill>
              </a:rPr>
              <a:t>}</a:t>
            </a:r>
            <a:r>
              <a:rPr lang="en-US" dirty="0"/>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69272196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 Caching</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If you’re looking to squeeze every millisecond out of your load time, you may want to take a look at route caching. </a:t>
            </a:r>
          </a:p>
          <a:p>
            <a:endParaRPr lang="en-US" dirty="0"/>
          </a:p>
          <a:p>
            <a:r>
              <a:rPr lang="en-US" dirty="0"/>
              <a:t>One of the pieces of Laravel’s bootstrap that can take anywhere from a few dozen to a few hundred milliseconds is parsing the routes/* files, and route caching speeds up this process dramatically.</a:t>
            </a:r>
          </a:p>
          <a:p>
            <a:endParaRPr lang="en-US" dirty="0"/>
          </a:p>
          <a:p>
            <a:r>
              <a:rPr lang="en-US" dirty="0"/>
              <a:t>To cache your routes file, you need to be using all controller, redirect, view, and resource routes (no route closures). </a:t>
            </a:r>
          </a:p>
          <a:p>
            <a:endParaRPr lang="en-US" dirty="0"/>
          </a:p>
          <a:p>
            <a:r>
              <a:rPr lang="en-US" dirty="0"/>
              <a:t>If your app isn’t using any route closures, you can run </a:t>
            </a:r>
            <a:r>
              <a:rPr lang="en-US" dirty="0" err="1"/>
              <a:t>php</a:t>
            </a:r>
            <a:r>
              <a:rPr lang="en-US" dirty="0"/>
              <a:t> artisan </a:t>
            </a:r>
            <a:r>
              <a:rPr lang="en-US" dirty="0" err="1"/>
              <a:t>route:cache</a:t>
            </a:r>
            <a:r>
              <a:rPr lang="en-US" dirty="0"/>
              <a:t> and Laravel will serialize the results of your routes/* files. If you want to delete the cache, run </a:t>
            </a:r>
            <a:r>
              <a:rPr lang="en-US" dirty="0" err="1"/>
              <a:t>php</a:t>
            </a:r>
            <a:r>
              <a:rPr lang="en-US" dirty="0"/>
              <a:t> artisan </a:t>
            </a:r>
            <a:r>
              <a:rPr lang="en-US" dirty="0" err="1"/>
              <a:t>route:clear</a:t>
            </a:r>
            <a:r>
              <a:rPr lang="en-US" dirty="0"/>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324672651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Form Method Spoofing</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Sometimes you need to manually define which HTTP verb a form should send as. </a:t>
            </a:r>
          </a:p>
          <a:p>
            <a:endParaRPr lang="en-US" dirty="0"/>
          </a:p>
          <a:p>
            <a:r>
              <a:rPr lang="en-US" dirty="0"/>
              <a:t>HTML forms only allow for GET or POST, so if you want any other sort of verb, you’ll need to specify that yourself.</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214194303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HTTP Method Spoofing in HTML Forms</a:t>
            </a:r>
          </a:p>
        </p:txBody>
      </p:sp>
      <p:sp>
        <p:nvSpPr>
          <p:cNvPr id="3" name="Content Placeholder 2"/>
          <p:cNvSpPr>
            <a:spLocks noGrp="1"/>
          </p:cNvSpPr>
          <p:nvPr>
            <p:ph idx="1"/>
          </p:nvPr>
        </p:nvSpPr>
        <p:spPr>
          <a:xfrm>
            <a:off x="234950" y="994976"/>
            <a:ext cx="8489950" cy="6828450"/>
          </a:xfrm>
        </p:spPr>
        <p:txBody>
          <a:bodyPr>
            <a:normAutofit/>
          </a:bodyPr>
          <a:lstStyle/>
          <a:p>
            <a:r>
              <a:rPr lang="en-US" dirty="0"/>
              <a:t>The form in Example 3-35, since it’s passing Laravel the method of "DELETE", will match routes defined with Route::delete() but not those with Route::post().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C2F2545F-3176-378F-E7AD-8111EA0961BC}"/>
              </a:ext>
            </a:extLst>
          </p:cNvPr>
          <p:cNvPicPr>
            <a:picLocks noChangeAspect="1"/>
          </p:cNvPicPr>
          <p:nvPr/>
        </p:nvPicPr>
        <p:blipFill>
          <a:blip r:embed="rId3"/>
          <a:stretch>
            <a:fillRect/>
          </a:stretch>
        </p:blipFill>
        <p:spPr>
          <a:xfrm>
            <a:off x="283763" y="2472531"/>
            <a:ext cx="8805074" cy="3200400"/>
          </a:xfrm>
          <a:prstGeom prst="rect">
            <a:avLst/>
          </a:prstGeom>
        </p:spPr>
      </p:pic>
    </p:spTree>
    <p:extLst>
      <p:ext uri="{BB962C8B-B14F-4D97-AF65-F5344CB8AC3E}">
        <p14:creationId xmlns:p14="http://schemas.microsoft.com/office/powerpoint/2010/main" val="2003984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CSRF Protection</a:t>
            </a:r>
          </a:p>
        </p:txBody>
      </p:sp>
      <p:sp>
        <p:nvSpPr>
          <p:cNvPr id="3" name="Content Placeholder 2"/>
          <p:cNvSpPr>
            <a:spLocks noGrp="1"/>
          </p:cNvSpPr>
          <p:nvPr>
            <p:ph idx="1"/>
          </p:nvPr>
        </p:nvSpPr>
        <p:spPr>
          <a:xfrm>
            <a:off x="234950" y="994976"/>
            <a:ext cx="8489950" cy="6828450"/>
          </a:xfrm>
        </p:spPr>
        <p:txBody>
          <a:bodyPr>
            <a:normAutofit/>
          </a:bodyPr>
          <a:lstStyle/>
          <a:p>
            <a:r>
              <a:rPr lang="en-US" dirty="0"/>
              <a:t>You have two options for getting around this CSRF error. </a:t>
            </a:r>
          </a:p>
          <a:p>
            <a:r>
              <a:rPr lang="en-US" dirty="0"/>
              <a:t>The first, and preferred, method is to add the _token input to each of your submissions. In HTML forms, that’s simple; look at Example 3-36.</a:t>
            </a:r>
          </a:p>
          <a:p>
            <a:endParaRPr lang="en-US" dirty="0"/>
          </a:p>
          <a:p>
            <a:pPr marL="0" indent="0">
              <a:buNone/>
            </a:pPr>
            <a:r>
              <a:rPr lang="en-US" dirty="0"/>
              <a:t>Example 3-36. CSRF tokens</a:t>
            </a:r>
          </a:p>
          <a:p>
            <a:pPr marL="0" indent="0">
              <a:buNone/>
            </a:pPr>
            <a:r>
              <a:rPr lang="en-US" dirty="0">
                <a:solidFill>
                  <a:srgbClr val="003399"/>
                </a:solidFill>
              </a:rPr>
              <a:t>&lt;form action="/tasks/5" method="POST"&gt;</a:t>
            </a:r>
          </a:p>
          <a:p>
            <a:pPr marL="0" indent="0">
              <a:buNone/>
            </a:pPr>
            <a:r>
              <a:rPr lang="en-US" dirty="0">
                <a:solidFill>
                  <a:srgbClr val="003399"/>
                </a:solidFill>
              </a:rPr>
              <a:t>    &lt;?</a:t>
            </a:r>
            <a:r>
              <a:rPr lang="en-US" dirty="0" err="1">
                <a:solidFill>
                  <a:srgbClr val="003399"/>
                </a:solidFill>
              </a:rPr>
              <a:t>php</a:t>
            </a:r>
            <a:r>
              <a:rPr lang="en-US" dirty="0">
                <a:solidFill>
                  <a:srgbClr val="003399"/>
                </a:solidFill>
              </a:rPr>
              <a:t> echo </a:t>
            </a:r>
            <a:r>
              <a:rPr lang="en-US" dirty="0" err="1">
                <a:solidFill>
                  <a:srgbClr val="003399"/>
                </a:solidFill>
              </a:rPr>
              <a:t>csrf_field</a:t>
            </a:r>
            <a:r>
              <a:rPr lang="en-US" dirty="0">
                <a:solidFill>
                  <a:srgbClr val="003399"/>
                </a:solidFill>
              </a:rPr>
              <a:t>(); ?&gt;</a:t>
            </a:r>
          </a:p>
          <a:p>
            <a:pPr marL="0" indent="0">
              <a:buNone/>
            </a:pPr>
            <a:r>
              <a:rPr lang="en-US" dirty="0">
                <a:solidFill>
                  <a:srgbClr val="003399"/>
                </a:solidFill>
              </a:rPr>
              <a:t>    &lt;!-- or: --&gt;</a:t>
            </a:r>
          </a:p>
          <a:p>
            <a:pPr marL="0" indent="0">
              <a:buNone/>
            </a:pPr>
            <a:r>
              <a:rPr lang="en-US" dirty="0">
                <a:solidFill>
                  <a:srgbClr val="003399"/>
                </a:solidFill>
              </a:rPr>
              <a:t>    &lt;input type="hidden" name="_token" value="&lt;?</a:t>
            </a:r>
            <a:r>
              <a:rPr lang="en-US" dirty="0" err="1">
                <a:solidFill>
                  <a:srgbClr val="003399"/>
                </a:solidFill>
              </a:rPr>
              <a:t>php</a:t>
            </a:r>
            <a:r>
              <a:rPr lang="en-US" dirty="0">
                <a:solidFill>
                  <a:srgbClr val="003399"/>
                </a:solidFill>
              </a:rPr>
              <a:t> echo </a:t>
            </a:r>
            <a:r>
              <a:rPr lang="en-US" dirty="0" err="1">
                <a:solidFill>
                  <a:srgbClr val="003399"/>
                </a:solidFill>
              </a:rPr>
              <a:t>csrf_token</a:t>
            </a:r>
            <a:r>
              <a:rPr lang="en-US" dirty="0">
                <a:solidFill>
                  <a:srgbClr val="003399"/>
                </a:solidFill>
              </a:rPr>
              <a:t>(); ?&gt;"&gt;</a:t>
            </a:r>
          </a:p>
          <a:p>
            <a:pPr marL="0" indent="0">
              <a:buNone/>
            </a:pPr>
            <a:r>
              <a:rPr lang="en-US" dirty="0">
                <a:solidFill>
                  <a:srgbClr val="003399"/>
                </a:solidFill>
              </a:rPr>
              <a:t>    &lt;!-- or: --&gt;</a:t>
            </a:r>
          </a:p>
          <a:p>
            <a:pPr marL="0" indent="0">
              <a:buNone/>
            </a:pPr>
            <a:r>
              <a:rPr lang="en-US" dirty="0">
                <a:solidFill>
                  <a:srgbClr val="003399"/>
                </a:solidFill>
              </a:rPr>
              <a:t>    @csrf</a:t>
            </a:r>
          </a:p>
          <a:p>
            <a:pPr marL="0" indent="0">
              <a:buNone/>
            </a:pPr>
            <a:r>
              <a:rPr lang="en-US" dirty="0">
                <a:solidFill>
                  <a:srgbClr val="003399"/>
                </a:solidFill>
              </a:rPr>
              <a:t>&lt;/form&gt;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3372655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CSRF Protection</a:t>
            </a:r>
          </a:p>
        </p:txBody>
      </p:sp>
      <p:sp>
        <p:nvSpPr>
          <p:cNvPr id="3" name="Content Placeholder 2"/>
          <p:cNvSpPr>
            <a:spLocks noGrp="1"/>
          </p:cNvSpPr>
          <p:nvPr>
            <p:ph idx="1"/>
          </p:nvPr>
        </p:nvSpPr>
        <p:spPr>
          <a:xfrm>
            <a:off x="234950" y="994976"/>
            <a:ext cx="8489950" cy="6828450"/>
          </a:xfrm>
        </p:spPr>
        <p:txBody>
          <a:bodyPr>
            <a:normAutofit/>
          </a:bodyPr>
          <a:lstStyle/>
          <a:p>
            <a:r>
              <a:rPr lang="en-US" dirty="0"/>
              <a:t>In JavaScript applications, it takes a bit more work, but not much. </a:t>
            </a:r>
          </a:p>
          <a:p>
            <a:endParaRPr lang="en-US" dirty="0"/>
          </a:p>
          <a:p>
            <a:r>
              <a:rPr lang="en-US" dirty="0"/>
              <a:t>The most common solution for sites using JavaScript frameworks is to store the token on every page in a &lt;meta&gt; tag like this one:</a:t>
            </a:r>
          </a:p>
          <a:p>
            <a:endParaRPr lang="en-US" dirty="0"/>
          </a:p>
          <a:p>
            <a:pPr marL="0" indent="0">
              <a:buNone/>
            </a:pPr>
            <a:r>
              <a:rPr lang="en-US" dirty="0">
                <a:solidFill>
                  <a:srgbClr val="003399"/>
                </a:solidFill>
              </a:rPr>
              <a:t>&lt;meta name="</a:t>
            </a:r>
            <a:r>
              <a:rPr lang="en-US" dirty="0" err="1">
                <a:solidFill>
                  <a:srgbClr val="003399"/>
                </a:solidFill>
              </a:rPr>
              <a:t>csrf</a:t>
            </a:r>
            <a:r>
              <a:rPr lang="en-US" dirty="0">
                <a:solidFill>
                  <a:srgbClr val="003399"/>
                </a:solidFill>
              </a:rPr>
              <a:t>-token" content="&lt;?</a:t>
            </a:r>
            <a:r>
              <a:rPr lang="en-US" dirty="0" err="1">
                <a:solidFill>
                  <a:srgbClr val="003399"/>
                </a:solidFill>
              </a:rPr>
              <a:t>php</a:t>
            </a:r>
            <a:r>
              <a:rPr lang="en-US" dirty="0">
                <a:solidFill>
                  <a:srgbClr val="003399"/>
                </a:solidFill>
              </a:rPr>
              <a:t> echo </a:t>
            </a:r>
            <a:r>
              <a:rPr lang="en-US" dirty="0" err="1">
                <a:solidFill>
                  <a:srgbClr val="003399"/>
                </a:solidFill>
              </a:rPr>
              <a:t>csrf_token</a:t>
            </a:r>
            <a:r>
              <a:rPr lang="en-US" dirty="0">
                <a:solidFill>
                  <a:srgbClr val="003399"/>
                </a:solidFill>
              </a:rPr>
              <a:t>(); ?&gt;" id="token"&gt;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283893802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CSRF Protection</a:t>
            </a:r>
          </a:p>
        </p:txBody>
      </p:sp>
      <p:sp>
        <p:nvSpPr>
          <p:cNvPr id="3" name="Content Placeholder 2"/>
          <p:cNvSpPr>
            <a:spLocks noGrp="1"/>
          </p:cNvSpPr>
          <p:nvPr>
            <p:ph idx="1"/>
          </p:nvPr>
        </p:nvSpPr>
        <p:spPr>
          <a:xfrm>
            <a:off x="234950" y="994976"/>
            <a:ext cx="8489950" cy="6828450"/>
          </a:xfrm>
        </p:spPr>
        <p:txBody>
          <a:bodyPr>
            <a:normAutofit/>
          </a:bodyPr>
          <a:lstStyle/>
          <a:p>
            <a:r>
              <a:rPr lang="en-US" dirty="0"/>
              <a:t>Storing the token in a &lt;meta&gt; tag makes it easy to bind it to the correct HTTP header, which you can do once globally for all requests from your JavaScript framework, like in Example 3-37.</a:t>
            </a:r>
          </a:p>
          <a:p>
            <a:endParaRPr lang="en-US" dirty="0"/>
          </a:p>
          <a:p>
            <a:pPr marL="0" indent="0">
              <a:buNone/>
            </a:pPr>
            <a:r>
              <a:rPr lang="en-US" dirty="0"/>
              <a:t>Example 3-37. Globally binding a header for CSRF</a:t>
            </a:r>
          </a:p>
          <a:p>
            <a:pPr marL="0" indent="0">
              <a:buNone/>
            </a:pPr>
            <a:r>
              <a:rPr lang="en-US" dirty="0">
                <a:solidFill>
                  <a:srgbClr val="003399"/>
                </a:solidFill>
              </a:rPr>
              <a:t>// In jQuery:</a:t>
            </a:r>
          </a:p>
          <a:p>
            <a:pPr marL="0" indent="0">
              <a:buNone/>
            </a:pPr>
            <a:r>
              <a:rPr lang="en-US" dirty="0">
                <a:solidFill>
                  <a:srgbClr val="003399"/>
                </a:solidFill>
              </a:rPr>
              <a:t>$.</a:t>
            </a:r>
            <a:r>
              <a:rPr lang="en-US" dirty="0" err="1">
                <a:solidFill>
                  <a:srgbClr val="003399"/>
                </a:solidFill>
              </a:rPr>
              <a:t>ajaxSetup</a:t>
            </a:r>
            <a:r>
              <a:rPr lang="en-US" dirty="0">
                <a:solidFill>
                  <a:srgbClr val="003399"/>
                </a:solidFill>
              </a:rPr>
              <a:t>({</a:t>
            </a:r>
          </a:p>
          <a:p>
            <a:pPr marL="0" indent="0">
              <a:buNone/>
            </a:pPr>
            <a:r>
              <a:rPr lang="en-US" dirty="0">
                <a:solidFill>
                  <a:srgbClr val="003399"/>
                </a:solidFill>
              </a:rPr>
              <a:t>    headers: {</a:t>
            </a:r>
          </a:p>
          <a:p>
            <a:pPr marL="0" indent="0">
              <a:buNone/>
            </a:pPr>
            <a:r>
              <a:rPr lang="en-US" dirty="0">
                <a:solidFill>
                  <a:srgbClr val="003399"/>
                </a:solidFill>
              </a:rPr>
              <a:t>        'X-XSRF-TOKEN': $('meta[name="</a:t>
            </a:r>
            <a:r>
              <a:rPr lang="en-US" dirty="0" err="1">
                <a:solidFill>
                  <a:srgbClr val="003399"/>
                </a:solidFill>
              </a:rPr>
              <a:t>csrf</a:t>
            </a:r>
            <a:r>
              <a:rPr lang="en-US" dirty="0">
                <a:solidFill>
                  <a:srgbClr val="003399"/>
                </a:solidFill>
              </a:rPr>
              <a:t>-token"]').</a:t>
            </a:r>
            <a:r>
              <a:rPr lang="en-US" dirty="0" err="1">
                <a:solidFill>
                  <a:srgbClr val="003399"/>
                </a:solidFill>
              </a:rPr>
              <a:t>attr</a:t>
            </a:r>
            <a:r>
              <a:rPr lang="en-US" dirty="0">
                <a:solidFill>
                  <a:srgbClr val="003399"/>
                </a:solidFill>
              </a:rPr>
              <a:t>('content')</a:t>
            </a:r>
          </a:p>
          <a:p>
            <a:pPr marL="0" indent="0">
              <a:buNone/>
            </a:pPr>
            <a:r>
              <a:rPr lang="en-US" dirty="0">
                <a:solidFill>
                  <a:srgbClr val="003399"/>
                </a:solidFill>
              </a:rPr>
              <a:t>    }</a:t>
            </a:r>
          </a:p>
          <a:p>
            <a:pPr marL="0" indent="0">
              <a:buNone/>
            </a:pPr>
            <a:r>
              <a:rPr lang="en-US" dirty="0">
                <a:solidFill>
                  <a:srgbClr val="003399"/>
                </a:solidFill>
              </a:rPr>
              <a:t>});</a:t>
            </a:r>
          </a:p>
          <a:p>
            <a:pPr marL="0" indent="0">
              <a:buNone/>
            </a:pPr>
            <a:endParaRPr lang="en-US" dirty="0">
              <a:solidFill>
                <a:srgbClr val="003399"/>
              </a:solidFill>
            </a:endParaRPr>
          </a:p>
          <a:p>
            <a:pPr marL="0" indent="0">
              <a:buNone/>
            </a:pPr>
            <a:r>
              <a:rPr lang="en-US" dirty="0">
                <a:solidFill>
                  <a:srgbClr val="003399"/>
                </a:solidFill>
              </a:rPr>
              <a:t>// With </a:t>
            </a:r>
            <a:r>
              <a:rPr lang="en-US" dirty="0" err="1">
                <a:solidFill>
                  <a:srgbClr val="003399"/>
                </a:solidFill>
              </a:rPr>
              <a:t>Axios</a:t>
            </a:r>
            <a:r>
              <a:rPr lang="en-US" dirty="0">
                <a:solidFill>
                  <a:srgbClr val="003399"/>
                </a:solidFill>
              </a:rPr>
              <a:t>: it automatically retrieves it from a cookie. Nothing to do!</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92635977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Redirects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8" name="Content Placeholder 7">
            <a:extLst>
              <a:ext uri="{FF2B5EF4-FFF2-40B4-BE49-F238E27FC236}">
                <a16:creationId xmlns:a16="http://schemas.microsoft.com/office/drawing/2014/main" id="{C6B23623-1518-09DA-0E3F-DEB18BF99950}"/>
              </a:ext>
            </a:extLst>
          </p:cNvPr>
          <p:cNvPicPr>
            <a:picLocks noGrp="1" noChangeAspect="1"/>
          </p:cNvPicPr>
          <p:nvPr>
            <p:ph idx="1"/>
          </p:nvPr>
        </p:nvPicPr>
        <p:blipFill>
          <a:blip r:embed="rId3"/>
          <a:stretch>
            <a:fillRect/>
          </a:stretch>
        </p:blipFill>
        <p:spPr>
          <a:xfrm>
            <a:off x="921547" y="1148120"/>
            <a:ext cx="7529506" cy="6642100"/>
          </a:xfrm>
        </p:spPr>
      </p:pic>
    </p:spTree>
    <p:extLst>
      <p:ext uri="{BB962C8B-B14F-4D97-AF65-F5344CB8AC3E}">
        <p14:creationId xmlns:p14="http://schemas.microsoft.com/office/powerpoint/2010/main" val="1857806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Laravel Community</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If this course is your first exposure to the Laravel community, you have something special to look forward to. </a:t>
            </a:r>
          </a:p>
          <a:p>
            <a:r>
              <a:rPr lang="en-US" dirty="0"/>
              <a:t>One of the distinguishing elements of Laravel, which has contributed to its growth and success, is the welcoming, teaching community that surrounds it.</a:t>
            </a:r>
          </a:p>
          <a:p>
            <a:r>
              <a:rPr lang="en-US" dirty="0"/>
              <a:t>From Jeffrey Way’s </a:t>
            </a:r>
            <a:r>
              <a:rPr lang="en-US" dirty="0" err="1"/>
              <a:t>Laracasts</a:t>
            </a:r>
            <a:r>
              <a:rPr lang="en-US" dirty="0"/>
              <a:t> video tutorials to Laravel News to Slack and IRC and Discord channels, from Twitter friends to bloggers to podcasts to the </a:t>
            </a:r>
            <a:r>
              <a:rPr lang="en-US" dirty="0" err="1"/>
              <a:t>Laracon</a:t>
            </a:r>
            <a:r>
              <a:rPr lang="en-US" dirty="0"/>
              <a:t> conferences, Laravel has a rich and vibrant community full of folks who’ve been around since day one and folks who are just starting their own “day one.” And this isn’t an accident:</a:t>
            </a:r>
          </a:p>
          <a:p>
            <a:endParaRPr lang="en-US"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32157530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redirect()-&gt;to()</a:t>
            </a:r>
          </a:p>
        </p:txBody>
      </p:sp>
      <p:sp>
        <p:nvSpPr>
          <p:cNvPr id="3" name="Content Placeholder 2"/>
          <p:cNvSpPr>
            <a:spLocks noGrp="1"/>
          </p:cNvSpPr>
          <p:nvPr>
            <p:ph idx="1"/>
          </p:nvPr>
        </p:nvSpPr>
        <p:spPr>
          <a:xfrm>
            <a:off x="234950" y="994976"/>
            <a:ext cx="8489950" cy="6828450"/>
          </a:xfrm>
        </p:spPr>
        <p:txBody>
          <a:bodyPr>
            <a:normAutofit/>
          </a:bodyPr>
          <a:lstStyle/>
          <a:p>
            <a:r>
              <a:rPr lang="en-US" dirty="0"/>
              <a:t>The method signature for the to() method for redirects looks like this:</a:t>
            </a:r>
          </a:p>
          <a:p>
            <a:endParaRPr lang="en-US" dirty="0"/>
          </a:p>
          <a:p>
            <a:pPr marL="0" indent="0">
              <a:buNone/>
            </a:pPr>
            <a:r>
              <a:rPr lang="en-US" dirty="0">
                <a:solidFill>
                  <a:srgbClr val="003399"/>
                </a:solidFill>
              </a:rPr>
              <a:t>function to($to = null, $status = 302, $headers = [], $secure = null)</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7759C13F-462C-3F2C-B1CD-FAADF2FC9703}"/>
              </a:ext>
            </a:extLst>
          </p:cNvPr>
          <p:cNvPicPr>
            <a:picLocks noChangeAspect="1"/>
          </p:cNvPicPr>
          <p:nvPr/>
        </p:nvPicPr>
        <p:blipFill>
          <a:blip r:embed="rId3"/>
          <a:stretch>
            <a:fillRect/>
          </a:stretch>
        </p:blipFill>
        <p:spPr>
          <a:xfrm>
            <a:off x="1418104" y="3082131"/>
            <a:ext cx="6536392" cy="4572000"/>
          </a:xfrm>
          <a:prstGeom prst="rect">
            <a:avLst/>
          </a:prstGeom>
        </p:spPr>
      </p:pic>
    </p:spTree>
    <p:extLst>
      <p:ext uri="{BB962C8B-B14F-4D97-AF65-F5344CB8AC3E}">
        <p14:creationId xmlns:p14="http://schemas.microsoft.com/office/powerpoint/2010/main" val="223878122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redirect()-&gt;route()</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The route() method is the same as the to() method, but rather than pointing to a particular path, it points to a particular route name (see Example 3-40).</a:t>
            </a:r>
          </a:p>
          <a:p>
            <a:endParaRPr lang="en-US" dirty="0"/>
          </a:p>
          <a:p>
            <a:pPr marL="0" indent="0">
              <a:buNone/>
            </a:pPr>
            <a:r>
              <a:rPr lang="en-US" dirty="0"/>
              <a:t>Example 3-40. redirect()-&gt;route()</a:t>
            </a:r>
          </a:p>
          <a:p>
            <a:pPr marL="0" indent="0">
              <a:buNone/>
            </a:pPr>
            <a:r>
              <a:rPr lang="en-US" dirty="0">
                <a:solidFill>
                  <a:srgbClr val="003399"/>
                </a:solidFill>
              </a:rPr>
              <a:t>Route::get('redirect', function () {</a:t>
            </a:r>
          </a:p>
          <a:p>
            <a:pPr marL="0" indent="0">
              <a:buNone/>
            </a:pPr>
            <a:r>
              <a:rPr lang="en-US" dirty="0">
                <a:solidFill>
                  <a:srgbClr val="003399"/>
                </a:solidFill>
              </a:rPr>
              <a:t>    return redirect()-&gt;route('</a:t>
            </a:r>
            <a:r>
              <a:rPr lang="en-US" dirty="0" err="1">
                <a:solidFill>
                  <a:srgbClr val="003399"/>
                </a:solidFill>
              </a:rPr>
              <a:t>conferences.index</a:t>
            </a:r>
            <a:r>
              <a:rPr lang="en-US" dirty="0">
                <a:solidFill>
                  <a:srgbClr val="003399"/>
                </a:solidFill>
              </a:rPr>
              <a:t>');</a:t>
            </a:r>
          </a:p>
          <a:p>
            <a:pPr marL="0" indent="0">
              <a:buNone/>
            </a:pPr>
            <a:r>
              <a:rPr lang="en-US" dirty="0">
                <a:solidFill>
                  <a:srgbClr val="003399"/>
                </a:solidFill>
              </a:rPr>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401890876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redirect()-&gt;route()</a:t>
            </a:r>
          </a:p>
        </p:txBody>
      </p:sp>
      <p:sp>
        <p:nvSpPr>
          <p:cNvPr id="3" name="Content Placeholder 2"/>
          <p:cNvSpPr>
            <a:spLocks noGrp="1"/>
          </p:cNvSpPr>
          <p:nvPr>
            <p:ph idx="1"/>
          </p:nvPr>
        </p:nvSpPr>
        <p:spPr>
          <a:xfrm>
            <a:off x="234950" y="994976"/>
            <a:ext cx="8489950" cy="6828450"/>
          </a:xfrm>
        </p:spPr>
        <p:txBody>
          <a:bodyPr>
            <a:normAutofit/>
          </a:bodyPr>
          <a:lstStyle/>
          <a:p>
            <a:r>
              <a:rPr lang="en-US" dirty="0"/>
              <a:t>Note that, since some route names require parameters, its parameter order is a little different. route() has an optional second parameter for the route parameters:</a:t>
            </a:r>
          </a:p>
          <a:p>
            <a:pPr marL="0" indent="0">
              <a:buNone/>
            </a:pPr>
            <a:r>
              <a:rPr lang="en-US" dirty="0">
                <a:solidFill>
                  <a:srgbClr val="003399"/>
                </a:solidFill>
              </a:rPr>
              <a:t>function route($to = null, $parameters = [], $status = 302, $headers = [])</a:t>
            </a:r>
          </a:p>
          <a:p>
            <a:pPr marL="0" indent="0">
              <a:buNone/>
            </a:pPr>
            <a:endParaRPr lang="en-US" dirty="0">
              <a:solidFill>
                <a:srgbClr val="003399"/>
              </a:solidFill>
            </a:endParaRPr>
          </a:p>
          <a:p>
            <a:r>
              <a:rPr lang="en-US" dirty="0"/>
              <a:t>So, using it might look a little like Example 3-41.</a:t>
            </a:r>
          </a:p>
          <a:p>
            <a:pPr marL="0" indent="0">
              <a:buNone/>
            </a:pPr>
            <a:r>
              <a:rPr lang="en-US" dirty="0"/>
              <a:t>Example 3-41. redirect()-&gt;route() with parameters</a:t>
            </a:r>
          </a:p>
          <a:p>
            <a:pPr marL="0" indent="0">
              <a:buNone/>
            </a:pPr>
            <a:r>
              <a:rPr lang="en-US" dirty="0">
                <a:solidFill>
                  <a:srgbClr val="003399"/>
                </a:solidFill>
              </a:rPr>
              <a:t>Route::get('redirect', function () {</a:t>
            </a:r>
          </a:p>
          <a:p>
            <a:pPr marL="0" indent="0">
              <a:buNone/>
            </a:pPr>
            <a:r>
              <a:rPr lang="en-US" dirty="0">
                <a:solidFill>
                  <a:srgbClr val="003399"/>
                </a:solidFill>
              </a:rPr>
              <a:t>    return redirect()-&gt;route('</a:t>
            </a:r>
            <a:r>
              <a:rPr lang="en-US" dirty="0" err="1">
                <a:solidFill>
                  <a:srgbClr val="003399"/>
                </a:solidFill>
              </a:rPr>
              <a:t>conferences.show</a:t>
            </a:r>
            <a:r>
              <a:rPr lang="en-US" dirty="0">
                <a:solidFill>
                  <a:srgbClr val="003399"/>
                </a:solidFill>
              </a:rPr>
              <a:t>', ['conference' =&gt; 99]);</a:t>
            </a:r>
          </a:p>
          <a:p>
            <a:pPr marL="0" indent="0">
              <a:buNone/>
            </a:pPr>
            <a:r>
              <a:rPr lang="en-US" dirty="0">
                <a:solidFill>
                  <a:srgbClr val="003399"/>
                </a:solidFill>
              </a:rPr>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98688743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redirect()-&gt;with()</a:t>
            </a:r>
          </a:p>
        </p:txBody>
      </p:sp>
      <p:sp>
        <p:nvSpPr>
          <p:cNvPr id="3" name="Content Placeholder 2"/>
          <p:cNvSpPr>
            <a:spLocks noGrp="1"/>
          </p:cNvSpPr>
          <p:nvPr>
            <p:ph idx="1"/>
          </p:nvPr>
        </p:nvSpPr>
        <p:spPr>
          <a:xfrm>
            <a:off x="234950" y="994976"/>
            <a:ext cx="8489950" cy="6828450"/>
          </a:xfrm>
        </p:spPr>
        <p:txBody>
          <a:bodyPr>
            <a:normAutofit/>
          </a:bodyPr>
          <a:lstStyle/>
          <a:p>
            <a:r>
              <a:rPr lang="en-US" dirty="0"/>
              <a:t>Most commonly, you can pass along either an array of keys and values or a single key and value using with(), like in Example 3-42. </a:t>
            </a:r>
          </a:p>
          <a:p>
            <a:r>
              <a:rPr lang="en-US" dirty="0"/>
              <a:t>This saves your with() data to the session just for the next page load.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E79BDDA4-27B7-AC07-7221-3E7361589005}"/>
              </a:ext>
            </a:extLst>
          </p:cNvPr>
          <p:cNvPicPr>
            <a:picLocks noChangeAspect="1"/>
          </p:cNvPicPr>
          <p:nvPr/>
        </p:nvPicPr>
        <p:blipFill>
          <a:blip r:embed="rId3"/>
          <a:stretch>
            <a:fillRect/>
          </a:stretch>
        </p:blipFill>
        <p:spPr>
          <a:xfrm>
            <a:off x="890048" y="2977356"/>
            <a:ext cx="7592504" cy="4219576"/>
          </a:xfrm>
          <a:prstGeom prst="rect">
            <a:avLst/>
          </a:prstGeom>
        </p:spPr>
      </p:pic>
    </p:spTree>
    <p:extLst>
      <p:ext uri="{BB962C8B-B14F-4D97-AF65-F5344CB8AC3E}">
        <p14:creationId xmlns:p14="http://schemas.microsoft.com/office/powerpoint/2010/main" val="190297795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redirect()-&gt;with()</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8" name="Content Placeholder 7">
            <a:extLst>
              <a:ext uri="{FF2B5EF4-FFF2-40B4-BE49-F238E27FC236}">
                <a16:creationId xmlns:a16="http://schemas.microsoft.com/office/drawing/2014/main" id="{D020294D-DB50-48FA-990B-E2DE616F449C}"/>
              </a:ext>
            </a:extLst>
          </p:cNvPr>
          <p:cNvPicPr>
            <a:picLocks noGrp="1" noChangeAspect="1"/>
          </p:cNvPicPr>
          <p:nvPr>
            <p:ph idx="1"/>
          </p:nvPr>
        </p:nvPicPr>
        <p:blipFill>
          <a:blip r:embed="rId3"/>
          <a:stretch>
            <a:fillRect/>
          </a:stretch>
        </p:blipFill>
        <p:spPr>
          <a:xfrm>
            <a:off x="684066" y="2853531"/>
            <a:ext cx="8004468" cy="4051300"/>
          </a:xfrm>
        </p:spPr>
      </p:pic>
      <p:sp>
        <p:nvSpPr>
          <p:cNvPr id="9" name="Content Placeholder 2">
            <a:extLst>
              <a:ext uri="{FF2B5EF4-FFF2-40B4-BE49-F238E27FC236}">
                <a16:creationId xmlns:a16="http://schemas.microsoft.com/office/drawing/2014/main" id="{9F0EA749-1631-564B-D75F-C0A2E336BC7E}"/>
              </a:ext>
            </a:extLst>
          </p:cNvPr>
          <p:cNvSpPr txBox="1">
            <a:spLocks/>
          </p:cNvSpPr>
          <p:nvPr/>
        </p:nvSpPr>
        <p:spPr bwMode="auto">
          <a:xfrm>
            <a:off x="441325" y="1177131"/>
            <a:ext cx="8489950" cy="2057400"/>
          </a:xfrm>
          <a:prstGeom prst="rect">
            <a:avLst/>
          </a:prstGeom>
          <a:noFill/>
          <a:ln w="9525">
            <a:noFill/>
            <a:miter lim="800000"/>
            <a:headEnd/>
            <a:tailEnd/>
          </a:ln>
        </p:spPr>
        <p:txBody>
          <a:bodyPr vert="horz" wrap="square" lIns="92007" tIns="46005" rIns="92007" bIns="46005" numCol="1" anchor="t" anchorCtr="0" compatLnSpc="1">
            <a:prstTxWarp prst="textNoShape">
              <a:avLst/>
            </a:prstTxWarp>
            <a:normAutofit/>
          </a:bodyPr>
          <a:lst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a:lstStyle>
          <a:p>
            <a:r>
              <a:rPr lang="en-US" kern="0"/>
              <a:t>You can also use withInput(), as in Example 3-43, to redirect with the user’s form input flashed; this is most common in the case of a validation error, where you want to send the user back to the form they just came from.</a:t>
            </a:r>
          </a:p>
        </p:txBody>
      </p:sp>
    </p:spTree>
    <p:extLst>
      <p:ext uri="{BB962C8B-B14F-4D97-AF65-F5344CB8AC3E}">
        <p14:creationId xmlns:p14="http://schemas.microsoft.com/office/powerpoint/2010/main" val="171671106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redirect()-&gt;with()</a:t>
            </a:r>
          </a:p>
        </p:txBody>
      </p:sp>
      <p:sp>
        <p:nvSpPr>
          <p:cNvPr id="3" name="Content Placeholder 2"/>
          <p:cNvSpPr>
            <a:spLocks noGrp="1"/>
          </p:cNvSpPr>
          <p:nvPr>
            <p:ph idx="1"/>
          </p:nvPr>
        </p:nvSpPr>
        <p:spPr>
          <a:xfrm>
            <a:off x="234950" y="994976"/>
            <a:ext cx="8489950" cy="6828450"/>
          </a:xfrm>
        </p:spPr>
        <p:txBody>
          <a:bodyPr>
            <a:normAutofit/>
          </a:bodyPr>
          <a:lstStyle/>
          <a:p>
            <a:r>
              <a:rPr lang="en-US" dirty="0"/>
              <a:t>You’ll commonly see this in views, which allows this HTML to be used both on the “create” and the “edit” view for this form:</a:t>
            </a:r>
          </a:p>
          <a:p>
            <a:endParaRPr lang="en-US" dirty="0"/>
          </a:p>
          <a:p>
            <a:pPr marL="0" indent="0">
              <a:buNone/>
            </a:pPr>
            <a:r>
              <a:rPr lang="en-US" dirty="0">
                <a:solidFill>
                  <a:srgbClr val="003399"/>
                </a:solidFill>
              </a:rPr>
              <a:t>&lt;input name="username" value="&lt;?=</a:t>
            </a:r>
          </a:p>
          <a:p>
            <a:pPr marL="0" indent="0">
              <a:buNone/>
            </a:pPr>
            <a:r>
              <a:rPr lang="en-US" dirty="0">
                <a:solidFill>
                  <a:srgbClr val="003399"/>
                </a:solidFill>
              </a:rPr>
              <a:t>    old('username', 'Default username instructions here');</a:t>
            </a:r>
          </a:p>
          <a:p>
            <a:pPr marL="0" indent="0">
              <a:buNone/>
            </a:pPr>
            <a:r>
              <a:rPr lang="en-US" dirty="0">
                <a:solidFill>
                  <a:srgbClr val="003399"/>
                </a:solidFill>
              </a:rPr>
              <a:t>?&gt;"&gt;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124277902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redirect()-&gt;with()</a:t>
            </a:r>
          </a:p>
        </p:txBody>
      </p:sp>
      <p:sp>
        <p:nvSpPr>
          <p:cNvPr id="3" name="Content Placeholder 2"/>
          <p:cNvSpPr>
            <a:spLocks noGrp="1"/>
          </p:cNvSpPr>
          <p:nvPr>
            <p:ph idx="1"/>
          </p:nvPr>
        </p:nvSpPr>
        <p:spPr>
          <a:xfrm>
            <a:off x="234950" y="994976"/>
            <a:ext cx="8489950" cy="6828450"/>
          </a:xfrm>
        </p:spPr>
        <p:txBody>
          <a:bodyPr>
            <a:normAutofit/>
          </a:bodyPr>
          <a:lstStyle/>
          <a:p>
            <a:r>
              <a:rPr lang="en-US" dirty="0"/>
              <a:t>Example 3-44. Redirect with errors</a:t>
            </a:r>
          </a:p>
          <a:p>
            <a:pPr marL="0" indent="0">
              <a:buNone/>
            </a:pPr>
            <a:r>
              <a:rPr lang="en-US" dirty="0">
                <a:solidFill>
                  <a:srgbClr val="003399"/>
                </a:solidFill>
              </a:rPr>
              <a:t>Route::post('form', function (Illuminate\Http\Request $request) {</a:t>
            </a:r>
          </a:p>
          <a:p>
            <a:pPr marL="0" indent="0">
              <a:buNone/>
            </a:pPr>
            <a:r>
              <a:rPr lang="en-US" dirty="0">
                <a:solidFill>
                  <a:srgbClr val="003399"/>
                </a:solidFill>
              </a:rPr>
              <a:t>    $validator = Validator::make($request-&gt;all(), $this-&gt;</a:t>
            </a:r>
            <a:r>
              <a:rPr lang="en-US" dirty="0" err="1">
                <a:solidFill>
                  <a:srgbClr val="003399"/>
                </a:solidFill>
              </a:rPr>
              <a:t>validationRules</a:t>
            </a:r>
            <a:r>
              <a:rPr lang="en-US" dirty="0">
                <a:solidFill>
                  <a:srgbClr val="003399"/>
                </a:solidFill>
              </a:rPr>
              <a:t>);</a:t>
            </a:r>
          </a:p>
          <a:p>
            <a:pPr marL="0" indent="0">
              <a:buNone/>
            </a:pPr>
            <a:endParaRPr lang="en-US" dirty="0">
              <a:solidFill>
                <a:srgbClr val="003399"/>
              </a:solidFill>
            </a:endParaRPr>
          </a:p>
          <a:p>
            <a:pPr marL="0" indent="0">
              <a:buNone/>
            </a:pPr>
            <a:r>
              <a:rPr lang="en-US" dirty="0">
                <a:solidFill>
                  <a:srgbClr val="003399"/>
                </a:solidFill>
              </a:rPr>
              <a:t>    if ($validator-&gt;fails()) {</a:t>
            </a:r>
          </a:p>
          <a:p>
            <a:pPr marL="0" indent="0">
              <a:buNone/>
            </a:pPr>
            <a:r>
              <a:rPr lang="en-US" dirty="0">
                <a:solidFill>
                  <a:srgbClr val="003399"/>
                </a:solidFill>
              </a:rPr>
              <a:t>        return back()</a:t>
            </a:r>
          </a:p>
          <a:p>
            <a:pPr marL="0" indent="0">
              <a:buNone/>
            </a:pPr>
            <a:r>
              <a:rPr lang="en-US" dirty="0">
                <a:solidFill>
                  <a:srgbClr val="003399"/>
                </a:solidFill>
              </a:rPr>
              <a:t>            -&gt;</a:t>
            </a:r>
            <a:r>
              <a:rPr lang="en-US" dirty="0" err="1">
                <a:solidFill>
                  <a:srgbClr val="003399"/>
                </a:solidFill>
              </a:rPr>
              <a:t>withErrors</a:t>
            </a:r>
            <a:r>
              <a:rPr lang="en-US" dirty="0">
                <a:solidFill>
                  <a:srgbClr val="003399"/>
                </a:solidFill>
              </a:rPr>
              <a:t>($validator)</a:t>
            </a:r>
          </a:p>
          <a:p>
            <a:pPr marL="0" indent="0">
              <a:buNone/>
            </a:pPr>
            <a:r>
              <a:rPr lang="en-US" dirty="0">
                <a:solidFill>
                  <a:srgbClr val="003399"/>
                </a:solidFill>
              </a:rPr>
              <a:t>            -&gt;</a:t>
            </a:r>
            <a:r>
              <a:rPr lang="en-US" dirty="0" err="1">
                <a:solidFill>
                  <a:srgbClr val="003399"/>
                </a:solidFill>
              </a:rPr>
              <a:t>withInput</a:t>
            </a:r>
            <a:r>
              <a:rPr lang="en-US" dirty="0">
                <a:solidFill>
                  <a:srgbClr val="003399"/>
                </a:solidFill>
              </a:rPr>
              <a:t>();</a:t>
            </a:r>
          </a:p>
          <a:p>
            <a:pPr marL="0" indent="0">
              <a:buNone/>
            </a:pPr>
            <a:r>
              <a:rPr lang="en-US" dirty="0">
                <a:solidFill>
                  <a:srgbClr val="003399"/>
                </a:solidFill>
              </a:rPr>
              <a:t>    }</a:t>
            </a:r>
          </a:p>
          <a:p>
            <a:pPr marL="0" indent="0">
              <a:buNone/>
            </a:pPr>
            <a:r>
              <a:rPr lang="en-US" dirty="0">
                <a:solidFill>
                  <a:srgbClr val="003399"/>
                </a:solidFill>
              </a:rPr>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7457738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Aborting the Request</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Example 3-45 shows, </a:t>
            </a:r>
            <a:r>
              <a:rPr lang="en-US" dirty="0" err="1"/>
              <a:t>abort_if</a:t>
            </a:r>
            <a:r>
              <a:rPr lang="en-US" dirty="0"/>
              <a:t>() and </a:t>
            </a:r>
            <a:r>
              <a:rPr lang="en-US" dirty="0" err="1"/>
              <a:t>abort_unless</a:t>
            </a:r>
            <a:r>
              <a:rPr lang="en-US" dirty="0"/>
              <a:t>() take a first parameter that is evaluated for its truthiness and perform the abort depending on the result.</a:t>
            </a:r>
          </a:p>
          <a:p>
            <a:endParaRPr lang="en-US" dirty="0"/>
          </a:p>
          <a:p>
            <a:pPr marL="0" indent="0">
              <a:buNone/>
            </a:pPr>
            <a:r>
              <a:rPr lang="en-US" dirty="0"/>
              <a:t>Example 3-45. 403 Forbidden aborts</a:t>
            </a:r>
          </a:p>
          <a:p>
            <a:pPr marL="0" indent="0">
              <a:buNone/>
            </a:pPr>
            <a:r>
              <a:rPr lang="en-US" dirty="0">
                <a:solidFill>
                  <a:srgbClr val="003399"/>
                </a:solidFill>
              </a:rPr>
              <a:t>Route::post('something-you-cant-do', function (Illuminate\Http\Request $request) {</a:t>
            </a:r>
          </a:p>
          <a:p>
            <a:pPr marL="0" indent="0">
              <a:buNone/>
            </a:pPr>
            <a:r>
              <a:rPr lang="en-US" dirty="0">
                <a:solidFill>
                  <a:srgbClr val="003399"/>
                </a:solidFill>
              </a:rPr>
              <a:t>    abort(403, 'You cannot do that!');</a:t>
            </a:r>
          </a:p>
          <a:p>
            <a:pPr marL="0" indent="0">
              <a:buNone/>
            </a:pPr>
            <a:r>
              <a:rPr lang="en-US" dirty="0">
                <a:solidFill>
                  <a:srgbClr val="003399"/>
                </a:solidFill>
              </a:rPr>
              <a:t>    </a:t>
            </a:r>
            <a:r>
              <a:rPr lang="en-US" dirty="0" err="1">
                <a:solidFill>
                  <a:srgbClr val="003399"/>
                </a:solidFill>
              </a:rPr>
              <a:t>abort_unless</a:t>
            </a:r>
            <a:r>
              <a:rPr lang="en-US" dirty="0">
                <a:solidFill>
                  <a:srgbClr val="003399"/>
                </a:solidFill>
              </a:rPr>
              <a:t>($request-&gt;has('</a:t>
            </a:r>
            <a:r>
              <a:rPr lang="en-US" dirty="0" err="1">
                <a:solidFill>
                  <a:srgbClr val="003399"/>
                </a:solidFill>
              </a:rPr>
              <a:t>magicToken</a:t>
            </a:r>
            <a:r>
              <a:rPr lang="en-US" dirty="0">
                <a:solidFill>
                  <a:srgbClr val="003399"/>
                </a:solidFill>
              </a:rPr>
              <a:t>'), 403);</a:t>
            </a:r>
          </a:p>
          <a:p>
            <a:pPr marL="0" indent="0">
              <a:buNone/>
            </a:pPr>
            <a:r>
              <a:rPr lang="en-US" dirty="0">
                <a:solidFill>
                  <a:srgbClr val="003399"/>
                </a:solidFill>
              </a:rPr>
              <a:t>    </a:t>
            </a:r>
            <a:r>
              <a:rPr lang="en-US" dirty="0" err="1">
                <a:solidFill>
                  <a:srgbClr val="003399"/>
                </a:solidFill>
              </a:rPr>
              <a:t>abort_if</a:t>
            </a:r>
            <a:r>
              <a:rPr lang="en-US" dirty="0">
                <a:solidFill>
                  <a:srgbClr val="003399"/>
                </a:solidFill>
              </a:rPr>
              <a:t>($request-&gt;user()-&gt;</a:t>
            </a:r>
            <a:r>
              <a:rPr lang="en-US" dirty="0" err="1">
                <a:solidFill>
                  <a:srgbClr val="003399"/>
                </a:solidFill>
              </a:rPr>
              <a:t>isBanned</a:t>
            </a:r>
            <a:r>
              <a:rPr lang="en-US" dirty="0">
                <a:solidFill>
                  <a:srgbClr val="003399"/>
                </a:solidFill>
              </a:rPr>
              <a:t>, 403);</a:t>
            </a:r>
          </a:p>
          <a:p>
            <a:pPr marL="0" indent="0">
              <a:buNone/>
            </a:pPr>
            <a:r>
              <a:rPr lang="en-US" dirty="0">
                <a:solidFill>
                  <a:srgbClr val="003399"/>
                </a:solidFill>
              </a:rPr>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371351665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Custom Responses</a:t>
            </a:r>
            <a:endParaRPr lang="en-US" dirty="0"/>
          </a:p>
        </p:txBody>
      </p:sp>
      <p:sp>
        <p:nvSpPr>
          <p:cNvPr id="3" name="Content Placeholder 2"/>
          <p:cNvSpPr>
            <a:spLocks noGrp="1"/>
          </p:cNvSpPr>
          <p:nvPr>
            <p:ph idx="1"/>
          </p:nvPr>
        </p:nvSpPr>
        <p:spPr>
          <a:xfrm>
            <a:off x="266700" y="1024731"/>
            <a:ext cx="8489950" cy="6828450"/>
          </a:xfrm>
        </p:spPr>
        <p:txBody>
          <a:bodyPr>
            <a:normAutofit/>
          </a:bodyPr>
          <a:lstStyle/>
          <a:p>
            <a:r>
              <a:rPr lang="en-US" dirty="0"/>
              <a:t>There are a few other options available for us to return, so let’s go over the most common responses after views, redirects, and aborts. </a:t>
            </a:r>
          </a:p>
          <a:p>
            <a:endParaRPr lang="en-US" dirty="0"/>
          </a:p>
          <a:p>
            <a:r>
              <a:rPr lang="en-US" dirty="0"/>
              <a:t>Just like with redirects, you can run these methods on either the response() helper or the Response facade.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146202563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response()-&gt;download(), -&gt;streamDownload(), and -&gt;file()</a:t>
            </a:r>
          </a:p>
        </p:txBody>
      </p:sp>
      <p:sp>
        <p:nvSpPr>
          <p:cNvPr id="3" name="Content Placeholder 2"/>
          <p:cNvSpPr>
            <a:spLocks noGrp="1"/>
          </p:cNvSpPr>
          <p:nvPr>
            <p:ph idx="1"/>
          </p:nvPr>
        </p:nvSpPr>
        <p:spPr>
          <a:xfrm>
            <a:off x="234950" y="994976"/>
            <a:ext cx="8489950" cy="6828450"/>
          </a:xfrm>
        </p:spPr>
        <p:txBody>
          <a:bodyPr>
            <a:normAutofit/>
          </a:bodyPr>
          <a:lstStyle/>
          <a:p>
            <a:r>
              <a:rPr lang="en-US" dirty="0"/>
              <a:t>If you want to make some content from an external service available as a download without having to write it directly to your server’s disk, you can stream the download using response()-&gt;</a:t>
            </a:r>
            <a:r>
              <a:rPr lang="en-US" dirty="0" err="1"/>
              <a:t>streamDownload</a:t>
            </a:r>
            <a:r>
              <a:rPr lang="en-US" dirty="0"/>
              <a:t>(). </a:t>
            </a:r>
          </a:p>
          <a:p>
            <a:r>
              <a:rPr lang="en-US" dirty="0"/>
              <a:t>This method expects as parameters a closure that echoes a string, a filename, and optionally an array of headers; see Example 3-46.</a:t>
            </a:r>
          </a:p>
          <a:p>
            <a:endParaRPr lang="en-US" dirty="0"/>
          </a:p>
          <a:p>
            <a:pPr marL="0" indent="0">
              <a:buNone/>
            </a:pPr>
            <a:r>
              <a:rPr lang="en-US" dirty="0"/>
              <a:t>Example 3-46. Streaming downloads from external servers</a:t>
            </a:r>
          </a:p>
          <a:p>
            <a:pPr marL="0" indent="0">
              <a:buNone/>
            </a:pPr>
            <a:r>
              <a:rPr lang="en-US" dirty="0">
                <a:solidFill>
                  <a:srgbClr val="003399"/>
                </a:solidFill>
              </a:rPr>
              <a:t>return response()-&gt;</a:t>
            </a:r>
            <a:r>
              <a:rPr lang="en-US" dirty="0" err="1">
                <a:solidFill>
                  <a:srgbClr val="003399"/>
                </a:solidFill>
              </a:rPr>
              <a:t>streamDownload</a:t>
            </a:r>
            <a:r>
              <a:rPr lang="en-US" dirty="0">
                <a:solidFill>
                  <a:srgbClr val="003399"/>
                </a:solidFill>
              </a:rPr>
              <a:t>(function () {</a:t>
            </a:r>
          </a:p>
          <a:p>
            <a:pPr marL="0" indent="0">
              <a:buNone/>
            </a:pPr>
            <a:r>
              <a:rPr lang="en-US" dirty="0">
                <a:solidFill>
                  <a:srgbClr val="003399"/>
                </a:solidFill>
              </a:rPr>
              <a:t>    echo </a:t>
            </a:r>
            <a:r>
              <a:rPr lang="en-US" dirty="0" err="1">
                <a:solidFill>
                  <a:srgbClr val="003399"/>
                </a:solidFill>
              </a:rPr>
              <a:t>DocumentService</a:t>
            </a:r>
            <a:r>
              <a:rPr lang="en-US" dirty="0">
                <a:solidFill>
                  <a:srgbClr val="003399"/>
                </a:solidFill>
              </a:rPr>
              <a:t>::file('</a:t>
            </a:r>
            <a:r>
              <a:rPr lang="en-US" dirty="0" err="1">
                <a:solidFill>
                  <a:srgbClr val="003399"/>
                </a:solidFill>
              </a:rPr>
              <a:t>myFile</a:t>
            </a:r>
            <a:r>
              <a:rPr lang="en-US" dirty="0">
                <a:solidFill>
                  <a:srgbClr val="003399"/>
                </a:solidFill>
              </a:rPr>
              <a:t>')-&gt;</a:t>
            </a:r>
            <a:r>
              <a:rPr lang="en-US" dirty="0" err="1">
                <a:solidFill>
                  <a:srgbClr val="003399"/>
                </a:solidFill>
              </a:rPr>
              <a:t>getContent</a:t>
            </a:r>
            <a:r>
              <a:rPr lang="en-US" dirty="0">
                <a:solidFill>
                  <a:srgbClr val="003399"/>
                </a:solidFill>
              </a:rPr>
              <a:t>();</a:t>
            </a:r>
          </a:p>
          <a:p>
            <a:pPr marL="0" indent="0">
              <a:buNone/>
            </a:pPr>
            <a:r>
              <a:rPr lang="en-US" dirty="0">
                <a:solidFill>
                  <a:srgbClr val="003399"/>
                </a:solidFill>
              </a:rPr>
              <a:t>}, 'myFile.pdf');</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3768783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It Works</a:t>
            </a:r>
          </a:p>
        </p:txBody>
      </p:sp>
      <p:sp>
        <p:nvSpPr>
          <p:cNvPr id="3" name="Content Placeholder 2"/>
          <p:cNvSpPr>
            <a:spLocks noGrp="1"/>
          </p:cNvSpPr>
          <p:nvPr>
            <p:ph idx="1"/>
          </p:nvPr>
        </p:nvSpPr>
        <p:spPr>
          <a:xfrm>
            <a:off x="234950" y="994976"/>
            <a:ext cx="8489950" cy="6828450"/>
          </a:xfrm>
        </p:spPr>
        <p:txBody>
          <a:bodyPr>
            <a:normAutofit/>
          </a:bodyPr>
          <a:lstStyle/>
          <a:p>
            <a:r>
              <a:rPr lang="en-US" dirty="0"/>
              <a:t>Up until now, everything I’ve shared here has been entirely abstract. What about the code, you ask? </a:t>
            </a:r>
          </a:p>
          <a:p>
            <a:endParaRPr lang="en-US" dirty="0"/>
          </a:p>
          <a:p>
            <a:r>
              <a:rPr lang="en-US" dirty="0"/>
              <a:t>Let’s dig into a simple application (Example 1-1) so you can see what working with Laravel day to day is actually like.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74B7211C-1A5E-94C3-24C6-D7B26082110E}"/>
              </a:ext>
            </a:extLst>
          </p:cNvPr>
          <p:cNvPicPr>
            <a:picLocks noChangeAspect="1"/>
          </p:cNvPicPr>
          <p:nvPr/>
        </p:nvPicPr>
        <p:blipFill>
          <a:blip r:embed="rId3"/>
          <a:stretch>
            <a:fillRect/>
          </a:stretch>
        </p:blipFill>
        <p:spPr>
          <a:xfrm>
            <a:off x="660105" y="3767931"/>
            <a:ext cx="8052390" cy="3657600"/>
          </a:xfrm>
          <a:prstGeom prst="rect">
            <a:avLst/>
          </a:prstGeom>
        </p:spPr>
      </p:pic>
    </p:spTree>
    <p:extLst>
      <p:ext uri="{BB962C8B-B14F-4D97-AF65-F5344CB8AC3E}">
        <p14:creationId xmlns:p14="http://schemas.microsoft.com/office/powerpoint/2010/main" val="342039487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8" name="Content Placeholder 7">
            <a:extLst>
              <a:ext uri="{FF2B5EF4-FFF2-40B4-BE49-F238E27FC236}">
                <a16:creationId xmlns:a16="http://schemas.microsoft.com/office/drawing/2014/main" id="{79D7B21D-B930-DA91-7E48-D169CFFADAB4}"/>
              </a:ext>
            </a:extLst>
          </p:cNvPr>
          <p:cNvPicPr>
            <a:picLocks noGrp="1" noChangeAspect="1"/>
          </p:cNvPicPr>
          <p:nvPr>
            <p:ph idx="1"/>
          </p:nvPr>
        </p:nvPicPr>
        <p:blipFill>
          <a:blip r:embed="rId3"/>
          <a:stretch>
            <a:fillRect/>
          </a:stretch>
        </p:blipFill>
        <p:spPr>
          <a:xfrm>
            <a:off x="754574" y="1177131"/>
            <a:ext cx="7863452" cy="5727700"/>
          </a:xfrm>
        </p:spPr>
      </p:pic>
    </p:spTree>
    <p:extLst>
      <p:ext uri="{BB962C8B-B14F-4D97-AF65-F5344CB8AC3E}">
        <p14:creationId xmlns:p14="http://schemas.microsoft.com/office/powerpoint/2010/main" val="146771102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a:t>
            </a:r>
          </a:p>
        </p:txBody>
      </p:sp>
      <p:sp>
        <p:nvSpPr>
          <p:cNvPr id="3" name="Content Placeholder 2"/>
          <p:cNvSpPr>
            <a:spLocks noGrp="1"/>
          </p:cNvSpPr>
          <p:nvPr>
            <p:ph idx="1"/>
          </p:nvPr>
        </p:nvSpPr>
        <p:spPr>
          <a:xfrm>
            <a:off x="234950" y="994976"/>
            <a:ext cx="8489950" cy="6828450"/>
          </a:xfrm>
        </p:spPr>
        <p:txBody>
          <a:bodyPr>
            <a:normAutofit/>
          </a:bodyPr>
          <a:lstStyle/>
          <a:p>
            <a:r>
              <a:rPr lang="en-US" dirty="0"/>
              <a:t>You can also use similar syntax to visit a route and verify that certain text shows up on the page, or that clicking certain buttons does certain things (see Example 3-48).</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FF890A5C-EAA5-EF04-D07B-11B88B9458AF}"/>
              </a:ext>
            </a:extLst>
          </p:cNvPr>
          <p:cNvPicPr>
            <a:picLocks noChangeAspect="1"/>
          </p:cNvPicPr>
          <p:nvPr/>
        </p:nvPicPr>
        <p:blipFill>
          <a:blip r:embed="rId3"/>
          <a:stretch>
            <a:fillRect/>
          </a:stretch>
        </p:blipFill>
        <p:spPr>
          <a:xfrm>
            <a:off x="823292" y="2241288"/>
            <a:ext cx="7726016" cy="5029200"/>
          </a:xfrm>
          <a:prstGeom prst="rect">
            <a:avLst/>
          </a:prstGeom>
        </p:spPr>
      </p:pic>
    </p:spTree>
    <p:extLst>
      <p:ext uri="{BB962C8B-B14F-4D97-AF65-F5344CB8AC3E}">
        <p14:creationId xmlns:p14="http://schemas.microsoft.com/office/powerpoint/2010/main" val="17338871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a:t>Blade Templating</a:t>
            </a:r>
            <a:endParaRPr dirty="0"/>
          </a:p>
        </p:txBody>
      </p:sp>
      <p:sp>
        <p:nvSpPr>
          <p:cNvPr id="4" name="TextBox 3"/>
          <p:cNvSpPr txBox="1"/>
          <p:nvPr/>
        </p:nvSpPr>
        <p:spPr>
          <a:xfrm>
            <a:off x="704088" y="8065008"/>
            <a:ext cx="8915400" cy="228600"/>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sz="800" b="0" i="0" u="none" strike="noStrike" kern="1200" cap="none" spc="0" normalizeH="0" baseline="0" noProof="0">
                <a:ln>
                  <a:noFill/>
                </a:ln>
                <a:solidFill>
                  <a:srgbClr val="000000"/>
                </a:solidFill>
                <a:effectLst/>
                <a:uLnTx/>
                <a:uFillTx/>
                <a:latin typeface="Garamond" pitchFamily="18" charset="0"/>
                <a:ea typeface="ＭＳ Ｐゴシック"/>
              </a:rPr>
              <a:t>Copyright © 2022 by Elephant Scale, All Rights Reserved</a:t>
            </a:r>
          </a:p>
        </p:txBody>
      </p:sp>
    </p:spTree>
    <p:extLst>
      <p:ext uri="{BB962C8B-B14F-4D97-AF65-F5344CB8AC3E}">
        <p14:creationId xmlns:p14="http://schemas.microsoft.com/office/powerpoint/2010/main" val="347350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It Works</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a:t>It looks very similar with controllers, as you can see in Example 1-2.</a:t>
            </a:r>
            <a:endParaRPr lang="en-US"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ACAABF86-B9D2-9E8D-F9F6-3A000183DED4}"/>
              </a:ext>
            </a:extLst>
          </p:cNvPr>
          <p:cNvPicPr>
            <a:picLocks noChangeAspect="1"/>
          </p:cNvPicPr>
          <p:nvPr/>
        </p:nvPicPr>
        <p:blipFill>
          <a:blip r:embed="rId3"/>
          <a:stretch>
            <a:fillRect/>
          </a:stretch>
        </p:blipFill>
        <p:spPr>
          <a:xfrm>
            <a:off x="1181101" y="2015331"/>
            <a:ext cx="7010398" cy="5728744"/>
          </a:xfrm>
          <a:prstGeom prst="rect">
            <a:avLst/>
          </a:prstGeom>
        </p:spPr>
      </p:pic>
    </p:spTree>
    <p:extLst>
      <p:ext uri="{BB962C8B-B14F-4D97-AF65-F5344CB8AC3E}">
        <p14:creationId xmlns:p14="http://schemas.microsoft.com/office/powerpoint/2010/main" val="4179440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It Works</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 If you’re storing your greetings in a database, it’ll also look pretty similar</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9F4AA695-1E94-0D35-88B5-B56A1C649E0B}"/>
              </a:ext>
            </a:extLst>
          </p:cNvPr>
          <p:cNvPicPr>
            <a:picLocks noChangeAspect="1"/>
          </p:cNvPicPr>
          <p:nvPr/>
        </p:nvPicPr>
        <p:blipFill>
          <a:blip r:embed="rId3"/>
          <a:stretch>
            <a:fillRect/>
          </a:stretch>
        </p:blipFill>
        <p:spPr>
          <a:xfrm>
            <a:off x="800100" y="1939131"/>
            <a:ext cx="7772400" cy="5545712"/>
          </a:xfrm>
          <a:prstGeom prst="rect">
            <a:avLst/>
          </a:prstGeom>
        </p:spPr>
      </p:pic>
    </p:spTree>
    <p:extLst>
      <p:ext uri="{BB962C8B-B14F-4D97-AF65-F5344CB8AC3E}">
        <p14:creationId xmlns:p14="http://schemas.microsoft.com/office/powerpoint/2010/main" val="1064423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It Works</a:t>
            </a:r>
            <a:endParaRPr lang="en-US"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8" name="Picture 7">
            <a:extLst>
              <a:ext uri="{FF2B5EF4-FFF2-40B4-BE49-F238E27FC236}">
                <a16:creationId xmlns:a16="http://schemas.microsoft.com/office/drawing/2014/main" id="{D29F0EE3-2F71-2B4C-1AE4-F7A4DF09B8C5}"/>
              </a:ext>
            </a:extLst>
          </p:cNvPr>
          <p:cNvPicPr>
            <a:picLocks noChangeAspect="1"/>
          </p:cNvPicPr>
          <p:nvPr/>
        </p:nvPicPr>
        <p:blipFill>
          <a:blip r:embed="rId3"/>
          <a:stretch>
            <a:fillRect/>
          </a:stretch>
        </p:blipFill>
        <p:spPr>
          <a:xfrm>
            <a:off x="280519" y="1329531"/>
            <a:ext cx="8811562" cy="5638800"/>
          </a:xfrm>
          <a:prstGeom prst="rect">
            <a:avLst/>
          </a:prstGeom>
        </p:spPr>
      </p:pic>
    </p:spTree>
    <p:extLst>
      <p:ext uri="{BB962C8B-B14F-4D97-AF65-F5344CB8AC3E}">
        <p14:creationId xmlns:p14="http://schemas.microsoft.com/office/powerpoint/2010/main" val="1515455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It Works</a:t>
            </a:r>
            <a:endParaRPr lang="en-US"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8" name="Picture 7">
            <a:extLst>
              <a:ext uri="{FF2B5EF4-FFF2-40B4-BE49-F238E27FC236}">
                <a16:creationId xmlns:a16="http://schemas.microsoft.com/office/drawing/2014/main" id="{63C6B24B-E6A0-B6A1-FA9F-51FE00B32F51}"/>
              </a:ext>
            </a:extLst>
          </p:cNvPr>
          <p:cNvPicPr>
            <a:picLocks noChangeAspect="1"/>
          </p:cNvPicPr>
          <p:nvPr/>
        </p:nvPicPr>
        <p:blipFill>
          <a:blip r:embed="rId3"/>
          <a:stretch>
            <a:fillRect/>
          </a:stretch>
        </p:blipFill>
        <p:spPr>
          <a:xfrm>
            <a:off x="976312" y="1239190"/>
            <a:ext cx="7419975" cy="6467475"/>
          </a:xfrm>
          <a:prstGeom prst="rect">
            <a:avLst/>
          </a:prstGeom>
        </p:spPr>
      </p:pic>
    </p:spTree>
    <p:extLst>
      <p:ext uri="{BB962C8B-B14F-4D97-AF65-F5344CB8AC3E}">
        <p14:creationId xmlns:p14="http://schemas.microsoft.com/office/powerpoint/2010/main" val="28462450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Laravel?</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Because Laravel helps you bring your ideas to reality with no wasted code, using modern coding standards, surrounded by a vibrant community, with an empowering ecosystem of tools.</a:t>
            </a:r>
          </a:p>
          <a:p>
            <a:endParaRPr lang="en-US" dirty="0"/>
          </a:p>
          <a:p>
            <a:r>
              <a:rPr lang="en-US" dirty="0"/>
              <a:t>And because you, dear developer, deserve to be happy.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2588880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a:t>Setting Up a Laravel Development Environment</a:t>
            </a:r>
            <a:endParaRPr dirty="0"/>
          </a:p>
        </p:txBody>
      </p:sp>
      <p:sp>
        <p:nvSpPr>
          <p:cNvPr id="4" name="TextBox 3"/>
          <p:cNvSpPr txBox="1"/>
          <p:nvPr/>
        </p:nvSpPr>
        <p:spPr>
          <a:xfrm>
            <a:off x="704088" y="8065008"/>
            <a:ext cx="8915400" cy="228600"/>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sz="800" b="0" i="0" u="none" strike="noStrike" kern="1200" cap="none" spc="0" normalizeH="0" baseline="0" noProof="0">
                <a:ln>
                  <a:noFill/>
                </a:ln>
                <a:solidFill>
                  <a:srgbClr val="000000"/>
                </a:solidFill>
                <a:effectLst/>
                <a:uLnTx/>
                <a:uFillTx/>
                <a:latin typeface="Garamond" pitchFamily="18" charset="0"/>
                <a:ea typeface="ＭＳ Ｐゴシック"/>
              </a:rPr>
              <a:t>Copyright © 2022 by Elephant Scale, All Rights Reserved</a:t>
            </a:r>
          </a:p>
        </p:txBody>
      </p:sp>
    </p:spTree>
    <p:extLst>
      <p:ext uri="{BB962C8B-B14F-4D97-AF65-F5344CB8AC3E}">
        <p14:creationId xmlns:p14="http://schemas.microsoft.com/office/powerpoint/2010/main" val="3092534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System Requirements</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Everything we’ll cover in this lesson is possible with Windows machines, but you’ll need dozens of pages of custom instructions and caveats. </a:t>
            </a:r>
          </a:p>
          <a:p>
            <a:r>
              <a:rPr lang="en-US" dirty="0"/>
              <a:t>I’ll leave those instructions and caveats to actual Windows users, so the examples here and in the rest of the course will focus on Unix/Linux/macOS developers.</a:t>
            </a:r>
          </a:p>
          <a:p>
            <a:r>
              <a:rPr lang="en-US" dirty="0"/>
              <a:t>Whether you choose to serve your website by installing PHP and other tools on your local machine, serve your development environment from a virtual machine via Vagrant or Docker, or rely on a tool like MAMP/WAMP/XAMPP.</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14838448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dirty="0"/>
              <a:t>Why Laravel?</a:t>
            </a:r>
            <a:endParaRPr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Composer</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Whatever machine you’re developing on will need to have Composer installed globally. </a:t>
            </a:r>
          </a:p>
          <a:p>
            <a:r>
              <a:rPr lang="en-US" dirty="0"/>
              <a:t>If you’re not familiar with Composer, it’s a tool that’s at the foundation of most modern PHP development. </a:t>
            </a:r>
          </a:p>
          <a:p>
            <a:r>
              <a:rPr lang="en-US" dirty="0"/>
              <a:t>Composer is a dependency manager for PHP, much like NPM for Node or </a:t>
            </a:r>
            <a:r>
              <a:rPr lang="en-US" dirty="0" err="1"/>
              <a:t>RubyGems</a:t>
            </a:r>
            <a:r>
              <a:rPr lang="en-US" dirty="0"/>
              <a:t> for Ruby. But like NPM, Composer is also the foundation of much of our testing, local script loading, installation scripts, and much more. </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29111026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Local Development Environments</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For many projects, hosting your development environment using a simpler toolset will be enough. </a:t>
            </a:r>
          </a:p>
          <a:p>
            <a:endParaRPr lang="en-US" dirty="0"/>
          </a:p>
          <a:p>
            <a:r>
              <a:rPr lang="en-US" dirty="0"/>
              <a:t>If you already have MAMP or WAMP or XAMPP installed on your system, that will likely be fine to run Laravel. </a:t>
            </a:r>
          </a:p>
          <a:p>
            <a:endParaRPr lang="en-US" dirty="0"/>
          </a:p>
          <a:p>
            <a:r>
              <a:rPr lang="en-US" dirty="0"/>
              <a:t>You can also just run Laravel with PHP’s built-in web server, assuming your system PHP is the right version.</a:t>
            </a:r>
          </a:p>
          <a:p>
            <a:endParaRPr lang="en-US" dirty="0"/>
          </a:p>
          <a:p>
            <a:r>
              <a:rPr lang="en-US" dirty="0"/>
              <a:t>All you really need to get started is the ability to run PHP. Everything past that is up to you.</a:t>
            </a:r>
          </a:p>
          <a:p>
            <a:endParaRPr lang="en-US"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34933375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Laravel Valet</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If you want to use PHP’s built-in web server, your simplest option is to serve every site from a localhost URL. </a:t>
            </a:r>
          </a:p>
          <a:p>
            <a:r>
              <a:rPr lang="en-US" dirty="0"/>
              <a:t>If you run </a:t>
            </a:r>
            <a:r>
              <a:rPr lang="en-US" dirty="0" err="1"/>
              <a:t>php</a:t>
            </a:r>
            <a:r>
              <a:rPr lang="en-US" dirty="0"/>
              <a:t> -S localhost:8000 -t public from your Laravel site’s root folder, PHP’s built-in web server will serve your site at http://localhost:8000/. </a:t>
            </a:r>
          </a:p>
          <a:p>
            <a:r>
              <a:rPr lang="en-US" dirty="0"/>
              <a:t>You can also run </a:t>
            </a:r>
            <a:r>
              <a:rPr lang="en-US" dirty="0" err="1"/>
              <a:t>php</a:t>
            </a:r>
            <a:r>
              <a:rPr lang="en-US" dirty="0"/>
              <a:t> artisan serve once you have your application set up to easily spin up an equivalent server.</a:t>
            </a:r>
          </a:p>
          <a:p>
            <a:r>
              <a:rPr lang="en-US" dirty="0"/>
              <a:t>But if you’re interested in tying each of your sites to a specific development domain, you’ll need to get comfortable with your operating system’s hosts file and use a tool like </a:t>
            </a:r>
            <a:r>
              <a:rPr lang="en-US" dirty="0" err="1"/>
              <a:t>dnsmasq</a:t>
            </a:r>
            <a:r>
              <a:rPr lang="en-US" dirty="0"/>
              <a:t>, Let’s instead try something simpler.</a:t>
            </a:r>
          </a:p>
          <a:p>
            <a:endParaRPr lang="en-US" dirty="0"/>
          </a:p>
          <a:p>
            <a:endParaRPr lang="en-US"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1624188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Laravel Homestead</a:t>
            </a:r>
          </a:p>
        </p:txBody>
      </p:sp>
      <p:sp>
        <p:nvSpPr>
          <p:cNvPr id="3" name="Content Placeholder 2"/>
          <p:cNvSpPr>
            <a:spLocks noGrp="1"/>
          </p:cNvSpPr>
          <p:nvPr>
            <p:ph idx="1"/>
          </p:nvPr>
        </p:nvSpPr>
        <p:spPr>
          <a:xfrm>
            <a:off x="234950" y="994976"/>
            <a:ext cx="8489950" cy="6828450"/>
          </a:xfrm>
        </p:spPr>
        <p:txBody>
          <a:bodyPr>
            <a:normAutofit/>
          </a:bodyPr>
          <a:lstStyle/>
          <a:p>
            <a:r>
              <a:rPr lang="en-US" dirty="0"/>
              <a:t>Homestead is another tool you might want to use to set up your local development environment. </a:t>
            </a:r>
          </a:p>
          <a:p>
            <a:endParaRPr lang="en-US" dirty="0"/>
          </a:p>
          <a:p>
            <a:r>
              <a:rPr lang="en-US" dirty="0"/>
              <a:t>It’s a configuration tool that sits on top of Vagrant (which is a tool for managing virtual machines) and provides a preconfigured virtual machine image that is perfectly set up for Laravel development and mirrors the most common production environment that many Laravel sites run on. </a:t>
            </a:r>
          </a:p>
          <a:p>
            <a:endParaRPr lang="en-US" dirty="0"/>
          </a:p>
          <a:p>
            <a:r>
              <a:rPr lang="en-US" dirty="0"/>
              <a:t>Homestead is also likely the best local development environment for developers running Windows machines.</a:t>
            </a:r>
          </a:p>
          <a:p>
            <a:endParaRPr lang="en-US"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1044254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 New Laravel Project</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There are two ways to create a new Laravel project, but both are run from the command line. </a:t>
            </a:r>
          </a:p>
          <a:p>
            <a:endParaRPr lang="en-US" dirty="0"/>
          </a:p>
          <a:p>
            <a:r>
              <a:rPr lang="en-US" dirty="0"/>
              <a:t>The first option is to globally install the Laravel installer tool (using Composer); the second is to use Composer’s create-project feature.</a:t>
            </a:r>
          </a:p>
          <a:p>
            <a:endParaRPr lang="en-US" dirty="0"/>
          </a:p>
          <a:p>
            <a:r>
              <a:rPr lang="en-US" dirty="0"/>
              <a:t>You can learn about both options in greater detail on the Installation documentation page, but I’d recommend the Laravel installer tool.</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3081996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Installing Laravel with the Laravel Installer Tool</a:t>
            </a:r>
            <a:endParaRPr lang="en-US" dirty="0"/>
          </a:p>
        </p:txBody>
      </p:sp>
      <p:sp>
        <p:nvSpPr>
          <p:cNvPr id="3" name="Content Placeholder 2"/>
          <p:cNvSpPr>
            <a:spLocks noGrp="1"/>
          </p:cNvSpPr>
          <p:nvPr>
            <p:ph idx="1"/>
          </p:nvPr>
        </p:nvSpPr>
        <p:spPr>
          <a:xfrm>
            <a:off x="234950" y="994976"/>
            <a:ext cx="8566150" cy="6828450"/>
          </a:xfrm>
        </p:spPr>
        <p:txBody>
          <a:bodyPr>
            <a:normAutofit/>
          </a:bodyPr>
          <a:lstStyle/>
          <a:p>
            <a:r>
              <a:rPr lang="en-US" dirty="0"/>
              <a:t>If you have Composer installed globally, installing the Laravel installer tool is as simple as running the following command:</a:t>
            </a:r>
          </a:p>
          <a:p>
            <a:pPr marL="0" indent="0">
              <a:buNone/>
            </a:pPr>
            <a:r>
              <a:rPr lang="en-US" dirty="0">
                <a:solidFill>
                  <a:srgbClr val="003399"/>
                </a:solidFill>
              </a:rPr>
              <a:t>composer global require "</a:t>
            </a:r>
            <a:r>
              <a:rPr lang="en-US" dirty="0" err="1">
                <a:solidFill>
                  <a:srgbClr val="003399"/>
                </a:solidFill>
              </a:rPr>
              <a:t>laravel</a:t>
            </a:r>
            <a:r>
              <a:rPr lang="en-US" dirty="0">
                <a:solidFill>
                  <a:srgbClr val="003399"/>
                </a:solidFill>
              </a:rPr>
              <a:t>/installer“</a:t>
            </a:r>
          </a:p>
          <a:p>
            <a:pPr marL="0" indent="0">
              <a:buNone/>
            </a:pPr>
            <a:endParaRPr lang="en-US" dirty="0">
              <a:solidFill>
                <a:srgbClr val="003399"/>
              </a:solidFill>
            </a:endParaRPr>
          </a:p>
          <a:p>
            <a:r>
              <a:rPr lang="en-US" dirty="0"/>
              <a:t>Once you have the Laravel installer tool installed, spinning up a new Laravel project is simple. Just run this command from your command line:</a:t>
            </a:r>
          </a:p>
          <a:p>
            <a:pPr marL="0" indent="0">
              <a:buNone/>
            </a:pPr>
            <a:r>
              <a:rPr lang="en-US" dirty="0" err="1">
                <a:solidFill>
                  <a:srgbClr val="003399"/>
                </a:solidFill>
              </a:rPr>
              <a:t>laravel</a:t>
            </a:r>
            <a:r>
              <a:rPr lang="en-US" dirty="0">
                <a:solidFill>
                  <a:srgbClr val="003399"/>
                </a:solidFill>
              </a:rPr>
              <a:t> new </a:t>
            </a:r>
            <a:r>
              <a:rPr lang="en-US" dirty="0" err="1">
                <a:solidFill>
                  <a:srgbClr val="003399"/>
                </a:solidFill>
              </a:rPr>
              <a:t>projectName</a:t>
            </a:r>
            <a:endParaRPr lang="en-US" dirty="0">
              <a:solidFill>
                <a:srgbClr val="003399"/>
              </a:solidFill>
            </a:endParaRPr>
          </a:p>
          <a:p>
            <a:pPr marL="0" indent="0">
              <a:buNone/>
            </a:pPr>
            <a:endParaRPr lang="en-US" dirty="0">
              <a:solidFill>
                <a:srgbClr val="003399"/>
              </a:solidFill>
            </a:endParaRPr>
          </a:p>
          <a:p>
            <a:r>
              <a:rPr lang="en-US" dirty="0"/>
              <a:t>This will create a new subdirectory of your current directory named {</a:t>
            </a:r>
            <a:r>
              <a:rPr lang="en-US" dirty="0" err="1"/>
              <a:t>projectName</a:t>
            </a:r>
            <a:r>
              <a:rPr lang="en-US" dirty="0"/>
              <a:t>} and install a bare Laravel project in it.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634048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Installing Laravel with Composer’s </a:t>
            </a:r>
            <a:br>
              <a:rPr lang="en-US" dirty="0"/>
            </a:br>
            <a:r>
              <a:rPr lang="en-US" dirty="0"/>
              <a:t>create-project Feature</a:t>
            </a:r>
          </a:p>
        </p:txBody>
      </p:sp>
      <p:sp>
        <p:nvSpPr>
          <p:cNvPr id="3" name="Content Placeholder 2"/>
          <p:cNvSpPr>
            <a:spLocks noGrp="1"/>
          </p:cNvSpPr>
          <p:nvPr>
            <p:ph idx="1"/>
          </p:nvPr>
        </p:nvSpPr>
        <p:spPr>
          <a:xfrm>
            <a:off x="234950" y="994976"/>
            <a:ext cx="8489950" cy="6828450"/>
          </a:xfrm>
        </p:spPr>
        <p:txBody>
          <a:bodyPr>
            <a:normAutofit/>
          </a:bodyPr>
          <a:lstStyle/>
          <a:p>
            <a:r>
              <a:rPr lang="en-US" dirty="0"/>
              <a:t>Composer also offers a feature called create-project for creating new projects with a particular skeleton. </a:t>
            </a:r>
          </a:p>
          <a:p>
            <a:r>
              <a:rPr lang="en-US" dirty="0"/>
              <a:t>To use this tool to create a new Laravel project, issue the following command:</a:t>
            </a:r>
          </a:p>
          <a:p>
            <a:pPr marL="0" indent="0">
              <a:buNone/>
            </a:pPr>
            <a:r>
              <a:rPr lang="en-US" dirty="0">
                <a:solidFill>
                  <a:srgbClr val="003399"/>
                </a:solidFill>
              </a:rPr>
              <a:t>composer create-project </a:t>
            </a:r>
            <a:r>
              <a:rPr lang="en-US" dirty="0" err="1">
                <a:solidFill>
                  <a:srgbClr val="003399"/>
                </a:solidFill>
              </a:rPr>
              <a:t>laravel</a:t>
            </a:r>
            <a:r>
              <a:rPr lang="en-US" dirty="0">
                <a:solidFill>
                  <a:srgbClr val="003399"/>
                </a:solidFill>
              </a:rPr>
              <a:t>/</a:t>
            </a:r>
            <a:r>
              <a:rPr lang="en-US" dirty="0" err="1">
                <a:solidFill>
                  <a:srgbClr val="003399"/>
                </a:solidFill>
              </a:rPr>
              <a:t>laravel</a:t>
            </a:r>
            <a:r>
              <a:rPr lang="en-US" dirty="0">
                <a:solidFill>
                  <a:srgbClr val="003399"/>
                </a:solidFill>
              </a:rPr>
              <a:t> </a:t>
            </a:r>
            <a:r>
              <a:rPr lang="en-US" dirty="0" err="1">
                <a:solidFill>
                  <a:srgbClr val="003399"/>
                </a:solidFill>
              </a:rPr>
              <a:t>projectName</a:t>
            </a:r>
            <a:endParaRPr lang="en-US" dirty="0">
              <a:solidFill>
                <a:srgbClr val="003399"/>
              </a:solidFill>
            </a:endParaRPr>
          </a:p>
          <a:p>
            <a:endParaRPr lang="en-US" dirty="0"/>
          </a:p>
          <a:p>
            <a:r>
              <a:rPr lang="en-US" dirty="0"/>
              <a:t>Just like the installer tool, this will create a subdirectory of your current directory named {</a:t>
            </a:r>
            <a:r>
              <a:rPr lang="en-US" dirty="0" err="1"/>
              <a:t>projectName</a:t>
            </a:r>
            <a:r>
              <a:rPr lang="en-US" dirty="0"/>
              <a:t>} that contains a skeleton Laravel install, ready for you to develop.</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34928292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Lambo: Super-Powered “Laravel New”</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Lambo runs </a:t>
            </a:r>
            <a:r>
              <a:rPr lang="en-US" dirty="0" err="1"/>
              <a:t>laravel</a:t>
            </a:r>
            <a:r>
              <a:rPr lang="en-US" dirty="0"/>
              <a:t> new and then commits your code to Git, sets up your .env credentials with reasonable defaults, opens the project in a browser, and (optionally) opens it in your editor and takes a few other helpful build steps.</a:t>
            </a:r>
          </a:p>
          <a:p>
            <a:endParaRPr lang="en-US" dirty="0"/>
          </a:p>
          <a:p>
            <a:r>
              <a:rPr lang="en-US" dirty="0"/>
              <a:t>You can install Lambo using Composer’s global require:</a:t>
            </a:r>
          </a:p>
          <a:p>
            <a:pPr marL="0" indent="0">
              <a:buNone/>
            </a:pPr>
            <a:r>
              <a:rPr lang="en-US" dirty="0">
                <a:solidFill>
                  <a:srgbClr val="003399"/>
                </a:solidFill>
              </a:rPr>
              <a:t>composer global require </a:t>
            </a:r>
            <a:r>
              <a:rPr lang="en-US" dirty="0" err="1">
                <a:solidFill>
                  <a:srgbClr val="003399"/>
                </a:solidFill>
              </a:rPr>
              <a:t>tightenco</a:t>
            </a:r>
            <a:r>
              <a:rPr lang="en-US" dirty="0">
                <a:solidFill>
                  <a:srgbClr val="003399"/>
                </a:solidFill>
              </a:rPr>
              <a:t>/</a:t>
            </a:r>
            <a:r>
              <a:rPr lang="en-US" dirty="0" err="1">
                <a:solidFill>
                  <a:srgbClr val="003399"/>
                </a:solidFill>
              </a:rPr>
              <a:t>lambo</a:t>
            </a:r>
            <a:endParaRPr lang="en-US" dirty="0">
              <a:solidFill>
                <a:srgbClr val="003399"/>
              </a:solidFill>
            </a:endParaRPr>
          </a:p>
          <a:p>
            <a:pPr marL="0" indent="0">
              <a:buNone/>
            </a:pPr>
            <a:endParaRPr lang="en-US" dirty="0">
              <a:solidFill>
                <a:srgbClr val="003399"/>
              </a:solidFill>
            </a:endParaRPr>
          </a:p>
          <a:p>
            <a:r>
              <a:rPr lang="en-US" dirty="0"/>
              <a:t>And you can use it just like </a:t>
            </a:r>
            <a:r>
              <a:rPr lang="en-US" dirty="0" err="1"/>
              <a:t>laravel</a:t>
            </a:r>
            <a:r>
              <a:rPr lang="en-US" dirty="0"/>
              <a:t> new:</a:t>
            </a:r>
          </a:p>
          <a:p>
            <a:pPr marL="0" indent="0">
              <a:buNone/>
            </a:pPr>
            <a:r>
              <a:rPr lang="en-US" dirty="0">
                <a:solidFill>
                  <a:srgbClr val="003399"/>
                </a:solidFill>
              </a:rPr>
              <a:t>cd Sites</a:t>
            </a:r>
          </a:p>
          <a:p>
            <a:pPr marL="0" indent="0">
              <a:buNone/>
            </a:pPr>
            <a:r>
              <a:rPr lang="en-US" dirty="0" err="1">
                <a:solidFill>
                  <a:srgbClr val="003399"/>
                </a:solidFill>
              </a:rPr>
              <a:t>lambo</a:t>
            </a:r>
            <a:r>
              <a:rPr lang="en-US" dirty="0">
                <a:solidFill>
                  <a:srgbClr val="003399"/>
                </a:solidFill>
              </a:rPr>
              <a:t> my-new-project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99428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Laravel’s Directory Structure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8" name="Content Placeholder 7">
            <a:extLst>
              <a:ext uri="{FF2B5EF4-FFF2-40B4-BE49-F238E27FC236}">
                <a16:creationId xmlns:a16="http://schemas.microsoft.com/office/drawing/2014/main" id="{46D3B690-049B-CE36-B450-418FC483DB74}"/>
              </a:ext>
            </a:extLst>
          </p:cNvPr>
          <p:cNvPicPr>
            <a:picLocks noGrp="1" noChangeAspect="1"/>
          </p:cNvPicPr>
          <p:nvPr>
            <p:ph idx="1"/>
          </p:nvPr>
        </p:nvPicPr>
        <p:blipFill>
          <a:blip r:embed="rId3"/>
          <a:stretch>
            <a:fillRect/>
          </a:stretch>
        </p:blipFill>
        <p:spPr>
          <a:xfrm>
            <a:off x="2514600" y="1194594"/>
            <a:ext cx="4343400" cy="6429375"/>
          </a:xfrm>
        </p:spPr>
      </p:pic>
    </p:spTree>
    <p:extLst>
      <p:ext uri="{BB962C8B-B14F-4D97-AF65-F5344CB8AC3E}">
        <p14:creationId xmlns:p14="http://schemas.microsoft.com/office/powerpoint/2010/main" val="2684313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Folders</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pPr marL="0" indent="0">
              <a:buNone/>
            </a:pPr>
            <a:r>
              <a:rPr lang="en-US" dirty="0"/>
              <a:t>The root directory contains the following folders by default:</a:t>
            </a:r>
          </a:p>
          <a:p>
            <a:endParaRPr lang="en-US" dirty="0"/>
          </a:p>
          <a:p>
            <a:r>
              <a:rPr lang="en-US" dirty="0"/>
              <a:t>app</a:t>
            </a:r>
          </a:p>
          <a:p>
            <a:r>
              <a:rPr lang="en-US" dirty="0"/>
              <a:t>bootstrap</a:t>
            </a:r>
          </a:p>
          <a:p>
            <a:r>
              <a:rPr lang="en-US" dirty="0"/>
              <a:t>config</a:t>
            </a:r>
          </a:p>
          <a:p>
            <a:r>
              <a:rPr lang="en-US" dirty="0"/>
              <a:t>database</a:t>
            </a:r>
          </a:p>
          <a:p>
            <a:r>
              <a:rPr lang="en-US" dirty="0"/>
              <a:t>public</a:t>
            </a:r>
          </a:p>
          <a:p>
            <a:r>
              <a:rPr lang="en-US" dirty="0"/>
              <a:t>resources</a:t>
            </a:r>
          </a:p>
          <a:p>
            <a:r>
              <a:rPr lang="en-US" dirty="0"/>
              <a:t>routes</a:t>
            </a:r>
          </a:p>
          <a:p>
            <a:r>
              <a:rPr lang="en-US" dirty="0"/>
              <a:t>Storage</a:t>
            </a:r>
          </a:p>
          <a:p>
            <a:r>
              <a:rPr lang="en-US" dirty="0"/>
              <a:t>tests</a:t>
            </a:r>
          </a:p>
          <a:p>
            <a:r>
              <a:rPr lang="en-US" dirty="0"/>
              <a:t>vendor</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2331896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Laravel?</a:t>
            </a:r>
            <a:endParaRPr lang="en-US" dirty="0"/>
          </a:p>
        </p:txBody>
      </p:sp>
      <p:sp>
        <p:nvSpPr>
          <p:cNvPr id="3" name="Content Placeholder 2"/>
          <p:cNvSpPr>
            <a:spLocks noGrp="1"/>
          </p:cNvSpPr>
          <p:nvPr>
            <p:ph idx="1"/>
          </p:nvPr>
        </p:nvSpPr>
        <p:spPr/>
        <p:txBody>
          <a:bodyPr/>
          <a:lstStyle/>
          <a:p>
            <a:r>
              <a:rPr lang="en-US" dirty="0"/>
              <a:t>In the early days of the dynamic web, writing a web application looked a lot different than it does today. </a:t>
            </a:r>
          </a:p>
          <a:p>
            <a:endParaRPr lang="en-US" dirty="0"/>
          </a:p>
          <a:p>
            <a:r>
              <a:rPr lang="en-US" dirty="0"/>
              <a:t>Developers then were responsible for writing the code for not just the unique business logic of our applications, but also each of the components that are so common across sites—user authentication, input validation, database access, templating, and more.</a:t>
            </a:r>
          </a:p>
          <a:p>
            <a:endParaRPr lang="en-US" dirty="0"/>
          </a:p>
          <a:p>
            <a:r>
              <a:rPr lang="en-US" dirty="0"/>
              <a:t>Today, programmers have dozens of application development frameworks and thousands of components and libraries easily accessible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Loose Files</a:t>
            </a:r>
          </a:p>
        </p:txBody>
      </p:sp>
      <p:sp>
        <p:nvSpPr>
          <p:cNvPr id="3" name="Content Placeholder 2"/>
          <p:cNvSpPr>
            <a:spLocks noGrp="1"/>
          </p:cNvSpPr>
          <p:nvPr>
            <p:ph idx="1"/>
          </p:nvPr>
        </p:nvSpPr>
        <p:spPr>
          <a:xfrm>
            <a:off x="234950" y="994976"/>
            <a:ext cx="8489950" cy="6828450"/>
          </a:xfrm>
        </p:spPr>
        <p:txBody>
          <a:bodyPr>
            <a:normAutofit/>
          </a:bodyPr>
          <a:lstStyle/>
          <a:p>
            <a:pPr marL="0" indent="0">
              <a:buNone/>
            </a:pPr>
            <a:r>
              <a:rPr lang="en-US" dirty="0"/>
              <a:t>The root directory also contains the following files:</a:t>
            </a:r>
          </a:p>
          <a:p>
            <a:endParaRPr lang="en-US" dirty="0"/>
          </a:p>
          <a:p>
            <a:r>
              <a:rPr lang="en-US" dirty="0"/>
              <a:t>.</a:t>
            </a:r>
            <a:r>
              <a:rPr lang="en-US" dirty="0" err="1"/>
              <a:t>editorconfig</a:t>
            </a:r>
            <a:endParaRPr lang="en-US" dirty="0"/>
          </a:p>
          <a:p>
            <a:r>
              <a:rPr lang="en-US" dirty="0"/>
              <a:t>.env and .</a:t>
            </a:r>
            <a:r>
              <a:rPr lang="en-US" dirty="0" err="1"/>
              <a:t>env.example</a:t>
            </a:r>
            <a:endParaRPr lang="en-US" dirty="0"/>
          </a:p>
          <a:p>
            <a:r>
              <a:rPr lang="en-US" dirty="0"/>
              <a:t>.</a:t>
            </a:r>
            <a:r>
              <a:rPr lang="en-US" dirty="0" err="1"/>
              <a:t>gitignore</a:t>
            </a:r>
            <a:r>
              <a:rPr lang="en-US" dirty="0"/>
              <a:t> and .</a:t>
            </a:r>
            <a:r>
              <a:rPr lang="en-US" dirty="0" err="1"/>
              <a:t>gitattributes</a:t>
            </a:r>
            <a:endParaRPr lang="en-US" dirty="0"/>
          </a:p>
          <a:p>
            <a:r>
              <a:rPr lang="en-US" dirty="0"/>
              <a:t>artisan</a:t>
            </a:r>
          </a:p>
          <a:p>
            <a:r>
              <a:rPr lang="en-US" dirty="0" err="1"/>
              <a:t>composer.json</a:t>
            </a:r>
            <a:r>
              <a:rPr lang="en-US" dirty="0"/>
              <a:t> and </a:t>
            </a:r>
            <a:r>
              <a:rPr lang="en-US" dirty="0" err="1"/>
              <a:t>composer.lock</a:t>
            </a:r>
            <a:endParaRPr lang="en-US" dirty="0"/>
          </a:p>
          <a:p>
            <a:r>
              <a:rPr lang="en-US" dirty="0" err="1"/>
              <a:t>package.json</a:t>
            </a:r>
            <a:endParaRPr lang="en-US" dirty="0"/>
          </a:p>
          <a:p>
            <a:r>
              <a:rPr lang="en-US" dirty="0"/>
              <a:t>phpunit.xml</a:t>
            </a:r>
          </a:p>
          <a:p>
            <a:r>
              <a:rPr lang="en-US" dirty="0"/>
              <a:t>readme.md</a:t>
            </a:r>
          </a:p>
          <a:p>
            <a:r>
              <a:rPr lang="en-US" dirty="0" err="1"/>
              <a:t>server.php</a:t>
            </a:r>
            <a:endParaRPr lang="en-US" dirty="0"/>
          </a:p>
          <a:p>
            <a:r>
              <a:rPr lang="en-US" dirty="0"/>
              <a:t>webpack.mix.js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13384815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Configuration</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If you create a file at config/</a:t>
            </a:r>
            <a:r>
              <a:rPr lang="en-US" dirty="0" err="1"/>
              <a:t>services.php</a:t>
            </a:r>
            <a:r>
              <a:rPr lang="en-US" dirty="0"/>
              <a:t> that looks like this:</a:t>
            </a:r>
          </a:p>
          <a:p>
            <a:endParaRPr lang="en-US" dirty="0"/>
          </a:p>
          <a:p>
            <a:pPr marL="0" indent="0">
              <a:buNone/>
            </a:pPr>
            <a:r>
              <a:rPr lang="en-US" dirty="0">
                <a:solidFill>
                  <a:srgbClr val="003399"/>
                </a:solidFill>
              </a:rPr>
              <a:t>// config/</a:t>
            </a:r>
            <a:r>
              <a:rPr lang="en-US" dirty="0" err="1">
                <a:solidFill>
                  <a:srgbClr val="003399"/>
                </a:solidFill>
              </a:rPr>
              <a:t>services.php</a:t>
            </a:r>
            <a:endParaRPr lang="en-US" dirty="0">
              <a:solidFill>
                <a:srgbClr val="003399"/>
              </a:solidFill>
            </a:endParaRPr>
          </a:p>
          <a:p>
            <a:pPr marL="0" indent="0">
              <a:buNone/>
            </a:pPr>
            <a:r>
              <a:rPr lang="en-US" dirty="0">
                <a:solidFill>
                  <a:srgbClr val="003399"/>
                </a:solidFill>
              </a:rPr>
              <a:t>&lt;?</a:t>
            </a:r>
            <a:r>
              <a:rPr lang="en-US" dirty="0" err="1">
                <a:solidFill>
                  <a:srgbClr val="003399"/>
                </a:solidFill>
              </a:rPr>
              <a:t>php</a:t>
            </a:r>
            <a:endParaRPr lang="en-US" dirty="0">
              <a:solidFill>
                <a:srgbClr val="003399"/>
              </a:solidFill>
            </a:endParaRPr>
          </a:p>
          <a:p>
            <a:pPr marL="0" indent="0">
              <a:buNone/>
            </a:pPr>
            <a:r>
              <a:rPr lang="en-US" dirty="0">
                <a:solidFill>
                  <a:srgbClr val="003399"/>
                </a:solidFill>
              </a:rPr>
              <a:t>return [</a:t>
            </a:r>
          </a:p>
          <a:p>
            <a:pPr marL="0" indent="0">
              <a:buNone/>
            </a:pPr>
            <a:r>
              <a:rPr lang="en-US" dirty="0">
                <a:solidFill>
                  <a:srgbClr val="003399"/>
                </a:solidFill>
              </a:rPr>
              <a:t>    '</a:t>
            </a:r>
            <a:r>
              <a:rPr lang="en-US" dirty="0" err="1">
                <a:solidFill>
                  <a:srgbClr val="003399"/>
                </a:solidFill>
              </a:rPr>
              <a:t>sparkpost</a:t>
            </a:r>
            <a:r>
              <a:rPr lang="en-US" dirty="0">
                <a:solidFill>
                  <a:srgbClr val="003399"/>
                </a:solidFill>
              </a:rPr>
              <a:t>' =&gt; [</a:t>
            </a:r>
          </a:p>
          <a:p>
            <a:pPr marL="0" indent="0">
              <a:buNone/>
            </a:pPr>
            <a:r>
              <a:rPr lang="en-US" dirty="0">
                <a:solidFill>
                  <a:srgbClr val="003399"/>
                </a:solidFill>
              </a:rPr>
              <a:t>        'secret' =&gt; '</a:t>
            </a:r>
            <a:r>
              <a:rPr lang="en-US" dirty="0" err="1">
                <a:solidFill>
                  <a:srgbClr val="003399"/>
                </a:solidFill>
              </a:rPr>
              <a:t>abcdefg</a:t>
            </a:r>
            <a:r>
              <a:rPr lang="en-US" dirty="0">
                <a:solidFill>
                  <a:srgbClr val="003399"/>
                </a:solidFill>
              </a:rPr>
              <a:t>',</a:t>
            </a:r>
          </a:p>
          <a:p>
            <a:pPr marL="0" indent="0">
              <a:buNone/>
            </a:pPr>
            <a:r>
              <a:rPr lang="en-US" dirty="0">
                <a:solidFill>
                  <a:srgbClr val="003399"/>
                </a:solidFill>
              </a:rPr>
              <a:t>    ],</a:t>
            </a:r>
          </a:p>
          <a:p>
            <a:pPr marL="0" indent="0">
              <a:buNone/>
            </a:pPr>
            <a:r>
              <a:rPr lang="en-US" dirty="0">
                <a:solidFill>
                  <a:srgbClr val="003399"/>
                </a:solidFill>
              </a:rPr>
              <a:t>];</a:t>
            </a:r>
          </a:p>
          <a:p>
            <a:endParaRPr lang="en-US" dirty="0"/>
          </a:p>
          <a:p>
            <a:pPr marL="0" indent="0">
              <a:buNone/>
            </a:pPr>
            <a:r>
              <a:rPr lang="en-US" dirty="0"/>
              <a:t>you can access that config variable using config</a:t>
            </a:r>
            <a:r>
              <a:rPr lang="en-US" dirty="0">
                <a:solidFill>
                  <a:srgbClr val="003399"/>
                </a:solidFill>
              </a:rPr>
              <a:t>('</a:t>
            </a:r>
            <a:r>
              <a:rPr lang="en-US" dirty="0" err="1">
                <a:solidFill>
                  <a:srgbClr val="003399"/>
                </a:solidFill>
              </a:rPr>
              <a:t>services.sparkpost.secret</a:t>
            </a:r>
            <a:r>
              <a:rPr lang="en-US" dirty="0">
                <a:solidFill>
                  <a:srgbClr val="003399"/>
                </a:solidFill>
              </a:rPr>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3072269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Configuration</a:t>
            </a:r>
          </a:p>
        </p:txBody>
      </p:sp>
      <p:sp>
        <p:nvSpPr>
          <p:cNvPr id="3" name="Content Placeholder 2"/>
          <p:cNvSpPr>
            <a:spLocks noGrp="1"/>
          </p:cNvSpPr>
          <p:nvPr>
            <p:ph idx="1"/>
          </p:nvPr>
        </p:nvSpPr>
        <p:spPr>
          <a:xfrm>
            <a:off x="234950" y="994976"/>
            <a:ext cx="8489950" cy="6828450"/>
          </a:xfrm>
        </p:spPr>
        <p:txBody>
          <a:bodyPr>
            <a:normAutofit/>
          </a:bodyPr>
          <a:lstStyle/>
          <a:p>
            <a:r>
              <a:rPr lang="en-US" dirty="0"/>
              <a:t>Any configuration variables that should be distinct for each environment (and therefore not committed to source control) will instead live in your .env files. </a:t>
            </a:r>
          </a:p>
          <a:p>
            <a:r>
              <a:rPr lang="en-US" dirty="0"/>
              <a:t>Let’s say you want to use a different </a:t>
            </a:r>
            <a:r>
              <a:rPr lang="en-US" dirty="0" err="1"/>
              <a:t>Bugsnag</a:t>
            </a:r>
            <a:r>
              <a:rPr lang="en-US" dirty="0"/>
              <a:t> API key for each environment. </a:t>
            </a:r>
          </a:p>
          <a:p>
            <a:r>
              <a:rPr lang="en-US" dirty="0"/>
              <a:t>You’d set the config file to pull it from .env:</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517FC78E-6430-0E59-8A99-7C22111E5933}"/>
              </a:ext>
            </a:extLst>
          </p:cNvPr>
          <p:cNvPicPr>
            <a:picLocks noChangeAspect="1"/>
          </p:cNvPicPr>
          <p:nvPr/>
        </p:nvPicPr>
        <p:blipFill>
          <a:blip r:embed="rId3"/>
          <a:stretch>
            <a:fillRect/>
          </a:stretch>
        </p:blipFill>
        <p:spPr>
          <a:xfrm>
            <a:off x="1337619" y="3615531"/>
            <a:ext cx="6697362" cy="2581275"/>
          </a:xfrm>
          <a:prstGeom prst="rect">
            <a:avLst/>
          </a:prstGeom>
        </p:spPr>
      </p:pic>
    </p:spTree>
    <p:extLst>
      <p:ext uri="{BB962C8B-B14F-4D97-AF65-F5344CB8AC3E}">
        <p14:creationId xmlns:p14="http://schemas.microsoft.com/office/powerpoint/2010/main" val="24752577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Configuration</a:t>
            </a:r>
          </a:p>
        </p:txBody>
      </p:sp>
      <p:sp>
        <p:nvSpPr>
          <p:cNvPr id="3" name="Content Placeholder 2"/>
          <p:cNvSpPr>
            <a:spLocks noGrp="1"/>
          </p:cNvSpPr>
          <p:nvPr>
            <p:ph idx="1"/>
          </p:nvPr>
        </p:nvSpPr>
        <p:spPr>
          <a:xfrm>
            <a:off x="234950" y="994976"/>
            <a:ext cx="8489950" cy="6828450"/>
          </a:xfrm>
        </p:spPr>
        <p:txBody>
          <a:bodyPr>
            <a:normAutofit/>
          </a:bodyPr>
          <a:lstStyle/>
          <a:p>
            <a:r>
              <a:rPr lang="en-US" dirty="0"/>
              <a:t>Add that key to your .env (settings for this environment) and .</a:t>
            </a:r>
            <a:r>
              <a:rPr lang="en-US" dirty="0" err="1"/>
              <a:t>env.example</a:t>
            </a:r>
            <a:r>
              <a:rPr lang="en-US" dirty="0"/>
              <a:t> (template for all environments) files: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8846CB31-8F41-E30B-82BE-C3A9B97331FC}"/>
              </a:ext>
            </a:extLst>
          </p:cNvPr>
          <p:cNvPicPr>
            <a:picLocks noChangeAspect="1"/>
          </p:cNvPicPr>
          <p:nvPr/>
        </p:nvPicPr>
        <p:blipFill>
          <a:blip r:embed="rId3"/>
          <a:stretch>
            <a:fillRect/>
          </a:stretch>
        </p:blipFill>
        <p:spPr>
          <a:xfrm>
            <a:off x="445923" y="2091531"/>
            <a:ext cx="8068004" cy="3505200"/>
          </a:xfrm>
          <a:prstGeom prst="rect">
            <a:avLst/>
          </a:prstGeom>
        </p:spPr>
      </p:pic>
    </p:spTree>
    <p:extLst>
      <p:ext uri="{BB962C8B-B14F-4D97-AF65-F5344CB8AC3E}">
        <p14:creationId xmlns:p14="http://schemas.microsoft.com/office/powerpoint/2010/main" val="36877351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Configuration</a:t>
            </a:r>
          </a:p>
        </p:txBody>
      </p:sp>
      <p:sp>
        <p:nvSpPr>
          <p:cNvPr id="3" name="Content Placeholder 2"/>
          <p:cNvSpPr>
            <a:spLocks noGrp="1"/>
          </p:cNvSpPr>
          <p:nvPr>
            <p:ph idx="1"/>
          </p:nvPr>
        </p:nvSpPr>
        <p:spPr>
          <a:xfrm>
            <a:off x="234950" y="994976"/>
            <a:ext cx="8489950" cy="6828450"/>
          </a:xfrm>
        </p:spPr>
        <p:txBody>
          <a:bodyPr>
            <a:normAutofit/>
          </a:bodyPr>
          <a:lstStyle/>
          <a:p>
            <a:r>
              <a:rPr lang="en-US"/>
              <a:t>config items read the environment variables, and then reference the config variables anywhere within your app:</a:t>
            </a:r>
            <a:endParaRPr lang="en-US"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6CB5EC09-423E-E807-4147-E070F8CAF3CB}"/>
              </a:ext>
            </a:extLst>
          </p:cNvPr>
          <p:cNvPicPr>
            <a:picLocks noChangeAspect="1"/>
          </p:cNvPicPr>
          <p:nvPr/>
        </p:nvPicPr>
        <p:blipFill>
          <a:blip r:embed="rId3"/>
          <a:stretch>
            <a:fillRect/>
          </a:stretch>
        </p:blipFill>
        <p:spPr>
          <a:xfrm>
            <a:off x="512145" y="2091531"/>
            <a:ext cx="7935560" cy="3200400"/>
          </a:xfrm>
          <a:prstGeom prst="rect">
            <a:avLst/>
          </a:prstGeom>
        </p:spPr>
      </p:pic>
    </p:spTree>
    <p:extLst>
      <p:ext uri="{BB962C8B-B14F-4D97-AF65-F5344CB8AC3E}">
        <p14:creationId xmlns:p14="http://schemas.microsoft.com/office/powerpoint/2010/main" val="1696443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.env File</a:t>
            </a:r>
          </a:p>
        </p:txBody>
      </p:sp>
      <p:pic>
        <p:nvPicPr>
          <p:cNvPr id="7" name="Content Placeholder 6">
            <a:extLst>
              <a:ext uri="{FF2B5EF4-FFF2-40B4-BE49-F238E27FC236}">
                <a16:creationId xmlns:a16="http://schemas.microsoft.com/office/drawing/2014/main" id="{41C65FA3-DB86-19AF-87C7-06FCA7E1387B}"/>
              </a:ext>
            </a:extLst>
          </p:cNvPr>
          <p:cNvPicPr>
            <a:picLocks noGrp="1" noChangeAspect="1"/>
          </p:cNvPicPr>
          <p:nvPr>
            <p:ph idx="1"/>
          </p:nvPr>
        </p:nvPicPr>
        <p:blipFill>
          <a:blip r:embed="rId3"/>
          <a:stretch>
            <a:fillRect/>
          </a:stretch>
        </p:blipFill>
        <p:spPr>
          <a:xfrm>
            <a:off x="721593" y="1101826"/>
            <a:ext cx="7980356" cy="6761050"/>
          </a:xfrm>
          <a:prstGeom prst="rect">
            <a:avLst/>
          </a:prstGeom>
        </p:spPr>
      </p:pic>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1152971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.env File (Continue)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8" name="Content Placeholder 7">
            <a:extLst>
              <a:ext uri="{FF2B5EF4-FFF2-40B4-BE49-F238E27FC236}">
                <a16:creationId xmlns:a16="http://schemas.microsoft.com/office/drawing/2014/main" id="{F5975528-99E4-0047-E317-0F58FFE39D64}"/>
              </a:ext>
            </a:extLst>
          </p:cNvPr>
          <p:cNvPicPr>
            <a:picLocks noGrp="1" noChangeAspect="1"/>
          </p:cNvPicPr>
          <p:nvPr>
            <p:ph idx="1"/>
          </p:nvPr>
        </p:nvPicPr>
        <p:blipFill>
          <a:blip r:embed="rId3"/>
          <a:stretch>
            <a:fillRect/>
          </a:stretch>
        </p:blipFill>
        <p:spPr>
          <a:xfrm>
            <a:off x="1524227" y="935832"/>
            <a:ext cx="6324146" cy="6946900"/>
          </a:xfrm>
        </p:spPr>
      </p:pic>
    </p:spTree>
    <p:extLst>
      <p:ext uri="{BB962C8B-B14F-4D97-AF65-F5344CB8AC3E}">
        <p14:creationId xmlns:p14="http://schemas.microsoft.com/office/powerpoint/2010/main" val="40418115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.env File</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When you start your first Laravel app, the only change you’ll likely want to make for most projects is to the database configuration settings. </a:t>
            </a:r>
          </a:p>
          <a:p>
            <a:r>
              <a:rPr lang="en-US" dirty="0"/>
              <a:t>I use Laravel Valet, so I change DB_DATABASE to the name of my project, DB_USERNAME to root, and DB_PASSWORD to an empty string:</a:t>
            </a:r>
          </a:p>
          <a:p>
            <a:endParaRPr lang="en-US" dirty="0"/>
          </a:p>
          <a:p>
            <a:pPr marL="0" indent="0">
              <a:buNone/>
            </a:pPr>
            <a:r>
              <a:rPr lang="en-US" dirty="0">
                <a:solidFill>
                  <a:srgbClr val="003399"/>
                </a:solidFill>
              </a:rPr>
              <a:t>DB_DATABASE=</a:t>
            </a:r>
            <a:r>
              <a:rPr lang="en-US" dirty="0" err="1">
                <a:solidFill>
                  <a:srgbClr val="003399"/>
                </a:solidFill>
              </a:rPr>
              <a:t>myProject</a:t>
            </a:r>
            <a:endParaRPr lang="en-US" dirty="0">
              <a:solidFill>
                <a:srgbClr val="003399"/>
              </a:solidFill>
            </a:endParaRPr>
          </a:p>
          <a:p>
            <a:pPr marL="0" indent="0">
              <a:buNone/>
            </a:pPr>
            <a:r>
              <a:rPr lang="en-US" dirty="0">
                <a:solidFill>
                  <a:srgbClr val="003399"/>
                </a:solidFill>
              </a:rPr>
              <a:t>DB_USERNAME=root</a:t>
            </a:r>
          </a:p>
          <a:p>
            <a:pPr marL="0" indent="0">
              <a:buNone/>
            </a:pPr>
            <a:r>
              <a:rPr lang="en-US" dirty="0">
                <a:solidFill>
                  <a:srgbClr val="003399"/>
                </a:solidFill>
              </a:rPr>
              <a:t>DB_PASSWORD=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1239157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 and Running</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You’re now up and running with a bare Laravel install. </a:t>
            </a:r>
          </a:p>
          <a:p>
            <a:r>
              <a:rPr lang="en-US" dirty="0"/>
              <a:t>Run git </a:t>
            </a:r>
            <a:r>
              <a:rPr lang="en-US" dirty="0" err="1"/>
              <a:t>init</a:t>
            </a:r>
            <a:r>
              <a:rPr lang="en-US" dirty="0"/>
              <a:t>, commit the bare files with git add . and git commit, and you’re ready to start coding. </a:t>
            </a:r>
          </a:p>
          <a:p>
            <a:r>
              <a:rPr lang="en-US" dirty="0"/>
              <a:t>That’s it! And if you’re using Valet, you can run the following commands and instantly see your site live in your browser:</a:t>
            </a:r>
          </a:p>
          <a:p>
            <a:endParaRPr lang="en-US" dirty="0"/>
          </a:p>
          <a:p>
            <a:pPr marL="0" indent="0">
              <a:buNone/>
            </a:pPr>
            <a:r>
              <a:rPr lang="en-US" dirty="0" err="1">
                <a:solidFill>
                  <a:srgbClr val="003399"/>
                </a:solidFill>
              </a:rPr>
              <a:t>laravel</a:t>
            </a:r>
            <a:r>
              <a:rPr lang="en-US" dirty="0">
                <a:solidFill>
                  <a:srgbClr val="003399"/>
                </a:solidFill>
              </a:rPr>
              <a:t> new </a:t>
            </a:r>
            <a:r>
              <a:rPr lang="en-US" dirty="0" err="1">
                <a:solidFill>
                  <a:srgbClr val="003399"/>
                </a:solidFill>
              </a:rPr>
              <a:t>myProject</a:t>
            </a:r>
            <a:r>
              <a:rPr lang="en-US" dirty="0">
                <a:solidFill>
                  <a:srgbClr val="003399"/>
                </a:solidFill>
              </a:rPr>
              <a:t> &amp;&amp; cd </a:t>
            </a:r>
            <a:r>
              <a:rPr lang="en-US" dirty="0" err="1">
                <a:solidFill>
                  <a:srgbClr val="003399"/>
                </a:solidFill>
              </a:rPr>
              <a:t>myProject</a:t>
            </a:r>
            <a:r>
              <a:rPr lang="en-US" dirty="0">
                <a:solidFill>
                  <a:srgbClr val="003399"/>
                </a:solidFill>
              </a:rPr>
              <a:t> &amp;&amp; valet open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28159360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Up and Running</a:t>
            </a:r>
          </a:p>
        </p:txBody>
      </p:sp>
      <p:sp>
        <p:nvSpPr>
          <p:cNvPr id="3" name="Content Placeholder 2"/>
          <p:cNvSpPr>
            <a:spLocks noGrp="1"/>
          </p:cNvSpPr>
          <p:nvPr>
            <p:ph idx="1"/>
          </p:nvPr>
        </p:nvSpPr>
        <p:spPr>
          <a:xfrm>
            <a:off x="234950" y="994976"/>
            <a:ext cx="8489950" cy="6828450"/>
          </a:xfrm>
        </p:spPr>
        <p:txBody>
          <a:bodyPr>
            <a:normAutofit/>
          </a:bodyPr>
          <a:lstStyle/>
          <a:p>
            <a:r>
              <a:rPr lang="en-US" dirty="0"/>
              <a:t>Every time I start a new project, these are the steps I take:</a:t>
            </a:r>
          </a:p>
          <a:p>
            <a:endParaRPr lang="en-US" dirty="0"/>
          </a:p>
          <a:p>
            <a:pPr marL="0" indent="0">
              <a:buNone/>
            </a:pPr>
            <a:r>
              <a:rPr lang="en-US" dirty="0" err="1">
                <a:solidFill>
                  <a:srgbClr val="003399"/>
                </a:solidFill>
              </a:rPr>
              <a:t>laravel</a:t>
            </a:r>
            <a:r>
              <a:rPr lang="en-US" dirty="0">
                <a:solidFill>
                  <a:srgbClr val="003399"/>
                </a:solidFill>
              </a:rPr>
              <a:t> new </a:t>
            </a:r>
            <a:r>
              <a:rPr lang="en-US" dirty="0" err="1">
                <a:solidFill>
                  <a:srgbClr val="003399"/>
                </a:solidFill>
              </a:rPr>
              <a:t>myProject</a:t>
            </a:r>
            <a:endParaRPr lang="en-US" dirty="0">
              <a:solidFill>
                <a:srgbClr val="003399"/>
              </a:solidFill>
            </a:endParaRPr>
          </a:p>
          <a:p>
            <a:pPr marL="0" indent="0">
              <a:buNone/>
            </a:pPr>
            <a:r>
              <a:rPr lang="en-US" dirty="0">
                <a:solidFill>
                  <a:srgbClr val="003399"/>
                </a:solidFill>
              </a:rPr>
              <a:t>cd </a:t>
            </a:r>
            <a:r>
              <a:rPr lang="en-US" dirty="0" err="1">
                <a:solidFill>
                  <a:srgbClr val="003399"/>
                </a:solidFill>
              </a:rPr>
              <a:t>myProject</a:t>
            </a:r>
            <a:endParaRPr lang="en-US" dirty="0">
              <a:solidFill>
                <a:srgbClr val="003399"/>
              </a:solidFill>
            </a:endParaRPr>
          </a:p>
          <a:p>
            <a:pPr marL="0" indent="0">
              <a:buNone/>
            </a:pPr>
            <a:r>
              <a:rPr lang="en-US" dirty="0">
                <a:solidFill>
                  <a:srgbClr val="003399"/>
                </a:solidFill>
              </a:rPr>
              <a:t>git </a:t>
            </a:r>
            <a:r>
              <a:rPr lang="en-US" dirty="0" err="1">
                <a:solidFill>
                  <a:srgbClr val="003399"/>
                </a:solidFill>
              </a:rPr>
              <a:t>init</a:t>
            </a:r>
            <a:endParaRPr lang="en-US" dirty="0">
              <a:solidFill>
                <a:srgbClr val="003399"/>
              </a:solidFill>
            </a:endParaRPr>
          </a:p>
          <a:p>
            <a:pPr marL="0" indent="0">
              <a:buNone/>
            </a:pPr>
            <a:r>
              <a:rPr lang="en-US" dirty="0">
                <a:solidFill>
                  <a:srgbClr val="003399"/>
                </a:solidFill>
              </a:rPr>
              <a:t>git add .</a:t>
            </a:r>
          </a:p>
          <a:p>
            <a:pPr marL="0" indent="0">
              <a:buNone/>
            </a:pPr>
            <a:r>
              <a:rPr lang="en-US" dirty="0">
                <a:solidFill>
                  <a:srgbClr val="003399"/>
                </a:solidFill>
              </a:rPr>
              <a:t>git commit -m "Initial commit"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3619180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Use a Framework?</a:t>
            </a:r>
            <a:endParaRPr lang="en-US" dirty="0"/>
          </a:p>
        </p:txBody>
      </p:sp>
      <p:sp>
        <p:nvSpPr>
          <p:cNvPr id="3" name="Content Placeholder 2"/>
          <p:cNvSpPr>
            <a:spLocks noGrp="1"/>
          </p:cNvSpPr>
          <p:nvPr>
            <p:ph idx="1"/>
          </p:nvPr>
        </p:nvSpPr>
        <p:spPr/>
        <p:txBody>
          <a:bodyPr>
            <a:normAutofit/>
          </a:bodyPr>
          <a:lstStyle/>
          <a:p>
            <a:r>
              <a:rPr lang="en-US" dirty="0"/>
              <a:t>It’s easy to see why it’s beneficial to use the individual components, or packages, that are available to PHP developers. </a:t>
            </a:r>
          </a:p>
          <a:p>
            <a:endParaRPr lang="en-US" dirty="0"/>
          </a:p>
          <a:p>
            <a:r>
              <a:rPr lang="en-US" dirty="0"/>
              <a:t>With packages, someone else is responsible for developing and maintaining an isolated piece of code that has a well-defined job, and in theory that person has a deeper understanding of this single component than you have time to have.</a:t>
            </a:r>
          </a:p>
          <a:p>
            <a:endParaRPr lang="en-US"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351224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Testing</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In every lesson after this, the “Testing” section at the end of the lesson will show you how to write tests for the feature or features that were covered. </a:t>
            </a:r>
          </a:p>
          <a:p>
            <a:endParaRPr lang="en-US" dirty="0"/>
          </a:p>
          <a:p>
            <a:r>
              <a:rPr lang="en-US" dirty="0"/>
              <a:t>Since this lesson doesn’t cover a testable feature, let’s talk tests quickly. (To learn more about writing and running tests in Laravel, head over to lesson 12.)</a:t>
            </a:r>
          </a:p>
          <a:p>
            <a:endParaRPr lang="en-US" dirty="0"/>
          </a:p>
          <a:p>
            <a:r>
              <a:rPr lang="en-US" dirty="0"/>
              <a:t>Out of the box, Laravel brings in </a:t>
            </a:r>
            <a:r>
              <a:rPr lang="en-US" dirty="0" err="1"/>
              <a:t>PHPUnit</a:t>
            </a:r>
            <a:r>
              <a:rPr lang="en-US" dirty="0"/>
              <a:t> as a dependency and is configured to run the tests in any file in the tests directory whose name ends with </a:t>
            </a:r>
            <a:r>
              <a:rPr lang="en-US" dirty="0" err="1"/>
              <a:t>Test.php</a:t>
            </a:r>
            <a:r>
              <a:rPr lang="en-US" dirty="0"/>
              <a:t> (for example, tests/</a:t>
            </a:r>
            <a:r>
              <a:rPr lang="en-US" dirty="0" err="1"/>
              <a:t>UserTest.php</a:t>
            </a:r>
            <a:r>
              <a:rPr lang="en-US" dirty="0"/>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19096016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TL;DR</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Since Laravel is a PHP framework, it’s very simple to serve it locally. </a:t>
            </a:r>
          </a:p>
          <a:p>
            <a:endParaRPr lang="en-US" dirty="0"/>
          </a:p>
          <a:p>
            <a:r>
              <a:rPr lang="en-US" dirty="0"/>
              <a:t>Laravel also provides two tools for managing your local development: a simpler tool called Valet that uses your local machine to provide your dependencies, and a preconfigured Vagrant setup named Homestead. </a:t>
            </a:r>
          </a:p>
          <a:p>
            <a:endParaRPr lang="en-US" dirty="0"/>
          </a:p>
          <a:p>
            <a:r>
              <a:rPr lang="en-US" dirty="0"/>
              <a:t>Laravel relies on and can be installed by Composer and comes out of the box with a series of folders and files that reflect both its conventions and its relationship with other open source tools.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3175897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sz="quarter"/>
          </p:nvPr>
        </p:nvSpPr>
        <p:spPr/>
        <p:txBody>
          <a:bodyPr/>
          <a:lstStyle/>
          <a:p>
            <a:r>
              <a:rPr lang="en-US"/>
              <a:t>Routing and Controllers</a:t>
            </a:r>
            <a:endParaRPr dirty="0"/>
          </a:p>
        </p:txBody>
      </p:sp>
      <p:sp>
        <p:nvSpPr>
          <p:cNvPr id="4" name="TextBox 3"/>
          <p:cNvSpPr txBox="1"/>
          <p:nvPr/>
        </p:nvSpPr>
        <p:spPr>
          <a:xfrm>
            <a:off x="704088" y="8065008"/>
            <a:ext cx="8915400" cy="228600"/>
          </a:xfrm>
          <a:prstGeom prst="rect">
            <a:avLst/>
          </a:prstGeom>
          <a:noFill/>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sz="800" b="0" i="0" u="none" strike="noStrike" kern="1200" cap="none" spc="0" normalizeH="0" baseline="0" noProof="0">
                <a:ln>
                  <a:noFill/>
                </a:ln>
                <a:solidFill>
                  <a:srgbClr val="000000"/>
                </a:solidFill>
                <a:effectLst/>
                <a:uLnTx/>
                <a:uFillTx/>
                <a:latin typeface="Garamond" pitchFamily="18" charset="0"/>
                <a:ea typeface="ＭＳ Ｐゴシック"/>
              </a:rPr>
              <a:t>Copyright © 2022 by Elephant Scale, All Rights Reserved</a:t>
            </a:r>
          </a:p>
        </p:txBody>
      </p:sp>
    </p:spTree>
    <p:extLst>
      <p:ext uri="{BB962C8B-B14F-4D97-AF65-F5344CB8AC3E}">
        <p14:creationId xmlns:p14="http://schemas.microsoft.com/office/powerpoint/2010/main" val="21181263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Routing and Controllers</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The essential function of any web application framework is to take requests from a user and deliver responses, usually via HTTP(S). </a:t>
            </a:r>
          </a:p>
          <a:p>
            <a:endParaRPr lang="en-US" dirty="0"/>
          </a:p>
          <a:p>
            <a:r>
              <a:rPr lang="en-US" dirty="0"/>
              <a:t>This means defining an application’s routes is the first and most important project to tackle when learning a web framework; without routes, you have little to no ability to interact with the end user.</a:t>
            </a:r>
          </a:p>
          <a:p>
            <a:endParaRPr lang="en-US"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10579691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 Quick Introduction to MVC, the </a:t>
            </a:r>
            <a:br>
              <a:rPr lang="en-US" dirty="0"/>
            </a:br>
            <a:r>
              <a:rPr lang="en-US" dirty="0"/>
              <a:t>HTTP Verbs, and REST</a:t>
            </a:r>
          </a:p>
        </p:txBody>
      </p:sp>
      <p:sp>
        <p:nvSpPr>
          <p:cNvPr id="3" name="Content Placeholder 2"/>
          <p:cNvSpPr>
            <a:spLocks noGrp="1"/>
          </p:cNvSpPr>
          <p:nvPr>
            <p:ph idx="1"/>
          </p:nvPr>
        </p:nvSpPr>
        <p:spPr>
          <a:xfrm>
            <a:off x="234950" y="994976"/>
            <a:ext cx="8489950" cy="6828450"/>
          </a:xfrm>
        </p:spPr>
        <p:txBody>
          <a:bodyPr>
            <a:normAutofit/>
          </a:bodyPr>
          <a:lstStyle/>
          <a:p>
            <a:r>
              <a:rPr lang="en-US" dirty="0"/>
              <a:t>Most of what we’ll talk about in this lesson references how Model–View–Controller (MVC) applications are structured, and many of the examples we’ll be looking at use REST-</a:t>
            </a:r>
            <a:r>
              <a:rPr lang="en-US" dirty="0" err="1"/>
              <a:t>ish</a:t>
            </a:r>
            <a:r>
              <a:rPr lang="en-US" dirty="0"/>
              <a:t> route names and verbs</a:t>
            </a:r>
          </a:p>
          <a:p>
            <a:endParaRPr lang="en-US" dirty="0"/>
          </a:p>
          <a:p>
            <a:r>
              <a:rPr lang="en-US" dirty="0"/>
              <a:t>so let’s take a quick look at both.</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26812836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MVC?</a:t>
            </a:r>
          </a:p>
        </p:txBody>
      </p:sp>
      <p:sp>
        <p:nvSpPr>
          <p:cNvPr id="3" name="Content Placeholder 2"/>
          <p:cNvSpPr>
            <a:spLocks noGrp="1"/>
          </p:cNvSpPr>
          <p:nvPr>
            <p:ph idx="1"/>
          </p:nvPr>
        </p:nvSpPr>
        <p:spPr>
          <a:xfrm>
            <a:off x="234950" y="1236558"/>
            <a:ext cx="8489950" cy="6828450"/>
          </a:xfrm>
        </p:spPr>
        <p:txBody>
          <a:bodyPr>
            <a:normAutofit/>
          </a:bodyPr>
          <a:lstStyle/>
          <a:p>
            <a:r>
              <a:rPr lang="en-US" dirty="0"/>
              <a:t>In MVC, you have three primary concepts: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5" name="Picture 4">
            <a:extLst>
              <a:ext uri="{FF2B5EF4-FFF2-40B4-BE49-F238E27FC236}">
                <a16:creationId xmlns:a16="http://schemas.microsoft.com/office/drawing/2014/main" id="{821893CE-46D9-835B-A1FD-88F2793DB837}"/>
              </a:ext>
            </a:extLst>
          </p:cNvPr>
          <p:cNvPicPr>
            <a:picLocks noChangeAspect="1"/>
          </p:cNvPicPr>
          <p:nvPr/>
        </p:nvPicPr>
        <p:blipFill>
          <a:blip r:embed="rId3"/>
          <a:stretch>
            <a:fillRect/>
          </a:stretch>
        </p:blipFill>
        <p:spPr>
          <a:xfrm>
            <a:off x="404812" y="2005806"/>
            <a:ext cx="8562975" cy="4286250"/>
          </a:xfrm>
          <a:prstGeom prst="rect">
            <a:avLst/>
          </a:prstGeom>
        </p:spPr>
      </p:pic>
    </p:spTree>
    <p:extLst>
      <p:ext uri="{BB962C8B-B14F-4D97-AF65-F5344CB8AC3E}">
        <p14:creationId xmlns:p14="http://schemas.microsoft.com/office/powerpoint/2010/main" val="9373177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HTTP Verbs</a:t>
            </a:r>
            <a:endParaRPr lang="en-US"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8" name="Content Placeholder 7">
            <a:extLst>
              <a:ext uri="{FF2B5EF4-FFF2-40B4-BE49-F238E27FC236}">
                <a16:creationId xmlns:a16="http://schemas.microsoft.com/office/drawing/2014/main" id="{EFC61AC9-4216-D922-BEBC-6B664042D373}"/>
              </a:ext>
            </a:extLst>
          </p:cNvPr>
          <p:cNvPicPr>
            <a:picLocks noGrp="1" noChangeAspect="1"/>
          </p:cNvPicPr>
          <p:nvPr>
            <p:ph idx="1"/>
          </p:nvPr>
        </p:nvPicPr>
        <p:blipFill>
          <a:blip r:embed="rId3"/>
          <a:stretch>
            <a:fillRect/>
          </a:stretch>
        </p:blipFill>
        <p:spPr>
          <a:xfrm>
            <a:off x="1727884" y="995363"/>
            <a:ext cx="5916832" cy="6827837"/>
          </a:xfrm>
        </p:spPr>
      </p:pic>
    </p:spTree>
    <p:extLst>
      <p:ext uri="{BB962C8B-B14F-4D97-AF65-F5344CB8AC3E}">
        <p14:creationId xmlns:p14="http://schemas.microsoft.com/office/powerpoint/2010/main" val="192300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REST?</a:t>
            </a:r>
            <a:endParaRPr lang="en-US" dirty="0"/>
          </a:p>
        </p:txBody>
      </p:sp>
      <p:sp>
        <p:nvSpPr>
          <p:cNvPr id="3" name="Content Placeholder 2"/>
          <p:cNvSpPr>
            <a:spLocks noGrp="1"/>
          </p:cNvSpPr>
          <p:nvPr>
            <p:ph idx="1"/>
          </p:nvPr>
        </p:nvSpPr>
        <p:spPr>
          <a:xfrm>
            <a:off x="441325" y="1036054"/>
            <a:ext cx="8489950" cy="6828450"/>
          </a:xfrm>
        </p:spPr>
        <p:txBody>
          <a:bodyPr>
            <a:normAutofit/>
          </a:bodyPr>
          <a:lstStyle/>
          <a:p>
            <a:r>
              <a:rPr lang="en-US" dirty="0"/>
              <a:t>We’ll cover REST in greater detail in “The Basics of REST-Like JSON APIs”, but as a brief introduction, it’s an architectural style for building APIs. </a:t>
            </a:r>
          </a:p>
          <a:p>
            <a:r>
              <a:rPr lang="en-US" dirty="0"/>
              <a:t>When we talk about REST in this course, we’ll mainly be referencing a few characteristics, such as:</a:t>
            </a:r>
          </a:p>
          <a:p>
            <a:r>
              <a:rPr lang="en-US" dirty="0"/>
              <a:t>Being structured around one primary resource at a time (e.g., tasks)</a:t>
            </a:r>
          </a:p>
          <a:p>
            <a:r>
              <a:rPr lang="en-US" dirty="0"/>
              <a:t>Consisting of interactions with predictable URL structures using HTTP verbs </a:t>
            </a:r>
          </a:p>
          <a:p>
            <a:r>
              <a:rPr lang="en-US" dirty="0"/>
              <a:t>Returning JSON and often being requested with JSON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17426698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 Definitions</a:t>
            </a:r>
          </a:p>
        </p:txBody>
      </p:sp>
      <p:sp>
        <p:nvSpPr>
          <p:cNvPr id="3" name="Content Placeholder 2"/>
          <p:cNvSpPr>
            <a:spLocks noGrp="1"/>
          </p:cNvSpPr>
          <p:nvPr>
            <p:ph idx="1"/>
          </p:nvPr>
        </p:nvSpPr>
        <p:spPr>
          <a:xfrm>
            <a:off x="234950" y="994976"/>
            <a:ext cx="8489950" cy="6828450"/>
          </a:xfrm>
        </p:spPr>
        <p:txBody>
          <a:bodyPr>
            <a:normAutofit/>
          </a:bodyPr>
          <a:lstStyle/>
          <a:p>
            <a:r>
              <a:rPr lang="en-US"/>
              <a:t>The simplest way to define a route is to match a path (e.g., /) with a closure, as seen in Example 3-1.</a:t>
            </a:r>
            <a:endParaRPr lang="en-US"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E25E486B-69B4-ACCF-DE07-0F208E16840A}"/>
              </a:ext>
            </a:extLst>
          </p:cNvPr>
          <p:cNvPicPr>
            <a:picLocks noChangeAspect="1"/>
          </p:cNvPicPr>
          <p:nvPr/>
        </p:nvPicPr>
        <p:blipFill>
          <a:blip r:embed="rId3"/>
          <a:stretch>
            <a:fillRect/>
          </a:stretch>
        </p:blipFill>
        <p:spPr>
          <a:xfrm>
            <a:off x="891787" y="2167731"/>
            <a:ext cx="7589026" cy="3657600"/>
          </a:xfrm>
          <a:prstGeom prst="rect">
            <a:avLst/>
          </a:prstGeom>
        </p:spPr>
      </p:pic>
    </p:spTree>
    <p:extLst>
      <p:ext uri="{BB962C8B-B14F-4D97-AF65-F5344CB8AC3E}">
        <p14:creationId xmlns:p14="http://schemas.microsoft.com/office/powerpoint/2010/main" val="30144669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 Definitions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8" name="Content Placeholder 7">
            <a:extLst>
              <a:ext uri="{FF2B5EF4-FFF2-40B4-BE49-F238E27FC236}">
                <a16:creationId xmlns:a16="http://schemas.microsoft.com/office/drawing/2014/main" id="{926EF9BC-D2F9-5808-D314-0E9CB053FA80}"/>
              </a:ext>
            </a:extLst>
          </p:cNvPr>
          <p:cNvPicPr>
            <a:picLocks noGrp="1" noChangeAspect="1"/>
          </p:cNvPicPr>
          <p:nvPr>
            <p:ph idx="1"/>
          </p:nvPr>
        </p:nvPicPr>
        <p:blipFill>
          <a:blip r:embed="rId3"/>
          <a:stretch>
            <a:fillRect/>
          </a:stretch>
        </p:blipFill>
        <p:spPr>
          <a:xfrm>
            <a:off x="711342" y="1240631"/>
            <a:ext cx="7949916" cy="6337300"/>
          </a:xfrm>
        </p:spPr>
      </p:pic>
    </p:spTree>
    <p:extLst>
      <p:ext uri="{BB962C8B-B14F-4D97-AF65-F5344CB8AC3E}">
        <p14:creationId xmlns:p14="http://schemas.microsoft.com/office/powerpoint/2010/main" val="2788877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I’ll Just Build It Myself”</a:t>
            </a:r>
          </a:p>
        </p:txBody>
      </p:sp>
      <p:sp>
        <p:nvSpPr>
          <p:cNvPr id="3" name="Content Placeholder 2"/>
          <p:cNvSpPr>
            <a:spLocks noGrp="1"/>
          </p:cNvSpPr>
          <p:nvPr>
            <p:ph idx="1"/>
          </p:nvPr>
        </p:nvSpPr>
        <p:spPr/>
        <p:txBody>
          <a:bodyPr>
            <a:normAutofit/>
          </a:bodyPr>
          <a:lstStyle/>
          <a:p>
            <a:r>
              <a:rPr lang="en-US" dirty="0"/>
              <a:t>“Let’s say you start a new web app without the benefit of a framework. </a:t>
            </a:r>
          </a:p>
          <a:p>
            <a:r>
              <a:rPr lang="en-US" dirty="0"/>
              <a:t>Where do you begin? Well, it should probably route HTTP requests, so you now need to evaluate all of the HTTP request and response libraries available and pick one, Then you’ll have to pick a router. Oh, and you’ll probably need to set up some form of routes configuration file. What syntax should it use? Where should it go? </a:t>
            </a:r>
          </a:p>
          <a:p>
            <a:r>
              <a:rPr lang="en-US" dirty="0"/>
              <a:t>What about controllers? Where do they live, and how are they loaded? Well, you probably need a dependency injection container to resolve the controllers and their dependencies. But which one?</a:t>
            </a:r>
          </a:p>
          <a:p>
            <a:endParaRPr lang="en-US"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8966262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 Definitions</a:t>
            </a:r>
          </a:p>
        </p:txBody>
      </p:sp>
      <p:sp>
        <p:nvSpPr>
          <p:cNvPr id="3" name="Content Placeholder 2"/>
          <p:cNvSpPr>
            <a:spLocks noGrp="1"/>
          </p:cNvSpPr>
          <p:nvPr>
            <p:ph idx="1"/>
          </p:nvPr>
        </p:nvSpPr>
        <p:spPr>
          <a:xfrm>
            <a:off x="234950" y="994976"/>
            <a:ext cx="8489950" cy="6828450"/>
          </a:xfrm>
        </p:spPr>
        <p:txBody>
          <a:bodyPr>
            <a:normAutofit/>
          </a:bodyPr>
          <a:lstStyle/>
          <a:p>
            <a:r>
              <a:rPr lang="en-US" dirty="0"/>
              <a:t>If you prefer to avoid facades, you can accomplish these same definitions like this:</a:t>
            </a:r>
          </a:p>
          <a:p>
            <a:endParaRPr lang="en-US" dirty="0"/>
          </a:p>
          <a:p>
            <a:pPr marL="0" indent="0">
              <a:buNone/>
            </a:pPr>
            <a:r>
              <a:rPr lang="en-US" dirty="0">
                <a:solidFill>
                  <a:srgbClr val="003399"/>
                </a:solidFill>
              </a:rPr>
              <a:t>$router-&gt;get('/', function () {</a:t>
            </a:r>
          </a:p>
          <a:p>
            <a:pPr marL="0" indent="0">
              <a:buNone/>
            </a:pPr>
            <a:r>
              <a:rPr lang="en-US" dirty="0">
                <a:solidFill>
                  <a:srgbClr val="003399"/>
                </a:solidFill>
              </a:rPr>
              <a:t>    return 'Hello, World!';</a:t>
            </a:r>
          </a:p>
          <a:p>
            <a:pPr marL="0" indent="0">
              <a:buNone/>
            </a:pPr>
            <a:r>
              <a:rPr lang="en-US" dirty="0">
                <a:solidFill>
                  <a:srgbClr val="003399"/>
                </a:solidFill>
              </a:rPr>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3146330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 Verbs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8" name="Content Placeholder 7">
            <a:extLst>
              <a:ext uri="{FF2B5EF4-FFF2-40B4-BE49-F238E27FC236}">
                <a16:creationId xmlns:a16="http://schemas.microsoft.com/office/drawing/2014/main" id="{E935F292-FEB7-40C1-ABBF-47C7F0453523}"/>
              </a:ext>
            </a:extLst>
          </p:cNvPr>
          <p:cNvPicPr>
            <a:picLocks noGrp="1" noChangeAspect="1"/>
          </p:cNvPicPr>
          <p:nvPr>
            <p:ph idx="1"/>
          </p:nvPr>
        </p:nvPicPr>
        <p:blipFill>
          <a:blip r:embed="rId3"/>
          <a:stretch>
            <a:fillRect/>
          </a:stretch>
        </p:blipFill>
        <p:spPr>
          <a:xfrm>
            <a:off x="1333500" y="1012032"/>
            <a:ext cx="6878510" cy="6794500"/>
          </a:xfrm>
        </p:spPr>
      </p:pic>
    </p:spTree>
    <p:extLst>
      <p:ext uri="{BB962C8B-B14F-4D97-AF65-F5344CB8AC3E}">
        <p14:creationId xmlns:p14="http://schemas.microsoft.com/office/powerpoint/2010/main" val="42685921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 Handling</a:t>
            </a:r>
          </a:p>
        </p:txBody>
      </p:sp>
      <p:sp>
        <p:nvSpPr>
          <p:cNvPr id="3" name="Content Placeholder 2"/>
          <p:cNvSpPr>
            <a:spLocks noGrp="1"/>
          </p:cNvSpPr>
          <p:nvPr>
            <p:ph idx="1"/>
          </p:nvPr>
        </p:nvSpPr>
        <p:spPr>
          <a:xfrm>
            <a:off x="234950" y="994976"/>
            <a:ext cx="8489950" cy="6828450"/>
          </a:xfrm>
        </p:spPr>
        <p:txBody>
          <a:bodyPr>
            <a:normAutofit/>
          </a:bodyPr>
          <a:lstStyle/>
          <a:p>
            <a:r>
              <a:rPr lang="en-US"/>
              <a:t>The other common option is to pass a controller name and method as a string in place of the closure, as in Example 3-4.</a:t>
            </a:r>
            <a:endParaRPr lang="en-US"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5A71B492-44D0-2362-D80E-3F228F1B7D2A}"/>
              </a:ext>
            </a:extLst>
          </p:cNvPr>
          <p:cNvPicPr>
            <a:picLocks noChangeAspect="1"/>
          </p:cNvPicPr>
          <p:nvPr/>
        </p:nvPicPr>
        <p:blipFill>
          <a:blip r:embed="rId3"/>
          <a:stretch>
            <a:fillRect/>
          </a:stretch>
        </p:blipFill>
        <p:spPr>
          <a:xfrm>
            <a:off x="491329" y="2469079"/>
            <a:ext cx="8389942" cy="1981200"/>
          </a:xfrm>
          <a:prstGeom prst="rect">
            <a:avLst/>
          </a:prstGeom>
        </p:spPr>
      </p:pic>
    </p:spTree>
    <p:extLst>
      <p:ext uri="{BB962C8B-B14F-4D97-AF65-F5344CB8AC3E}">
        <p14:creationId xmlns:p14="http://schemas.microsoft.com/office/powerpoint/2010/main" val="1399142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 Parameters</a:t>
            </a:r>
          </a:p>
        </p:txBody>
      </p:sp>
      <p:sp>
        <p:nvSpPr>
          <p:cNvPr id="3" name="Content Placeholder 2"/>
          <p:cNvSpPr>
            <a:spLocks noGrp="1"/>
          </p:cNvSpPr>
          <p:nvPr>
            <p:ph idx="1"/>
          </p:nvPr>
        </p:nvSpPr>
        <p:spPr>
          <a:xfrm>
            <a:off x="234950" y="994976"/>
            <a:ext cx="8489950" cy="6828450"/>
          </a:xfrm>
        </p:spPr>
        <p:txBody>
          <a:bodyPr>
            <a:normAutofit/>
          </a:bodyPr>
          <a:lstStyle/>
          <a:p>
            <a:r>
              <a:rPr lang="en-US" dirty="0"/>
              <a:t>If the route you’re defining has parameters—segments in the URL structure that are variable—it’s simple to define them in your route and pass them to your closure (see Example 3-5).</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66A9E88E-C2E9-8873-9008-64D7A5391D9B}"/>
              </a:ext>
            </a:extLst>
          </p:cNvPr>
          <p:cNvPicPr>
            <a:picLocks noChangeAspect="1"/>
          </p:cNvPicPr>
          <p:nvPr/>
        </p:nvPicPr>
        <p:blipFill>
          <a:blip r:embed="rId3"/>
          <a:stretch>
            <a:fillRect/>
          </a:stretch>
        </p:blipFill>
        <p:spPr>
          <a:xfrm>
            <a:off x="290570" y="2853531"/>
            <a:ext cx="8791460" cy="2895600"/>
          </a:xfrm>
          <a:prstGeom prst="rect">
            <a:avLst/>
          </a:prstGeom>
        </p:spPr>
      </p:pic>
    </p:spTree>
    <p:extLst>
      <p:ext uri="{BB962C8B-B14F-4D97-AF65-F5344CB8AC3E}">
        <p14:creationId xmlns:p14="http://schemas.microsoft.com/office/powerpoint/2010/main" val="32107614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 Parameters</a:t>
            </a:r>
          </a:p>
        </p:txBody>
      </p:sp>
      <p:sp>
        <p:nvSpPr>
          <p:cNvPr id="3" name="Content Placeholder 2"/>
          <p:cNvSpPr>
            <a:spLocks noGrp="1"/>
          </p:cNvSpPr>
          <p:nvPr>
            <p:ph idx="1"/>
          </p:nvPr>
        </p:nvSpPr>
        <p:spPr>
          <a:xfrm>
            <a:off x="234950" y="994976"/>
            <a:ext cx="8489950" cy="6828450"/>
          </a:xfrm>
        </p:spPr>
        <p:txBody>
          <a:bodyPr>
            <a:normAutofit/>
          </a:bodyPr>
          <a:lstStyle/>
          <a:p>
            <a:r>
              <a:rPr lang="en-US" dirty="0"/>
              <a:t>You can also make your route parameters optional by including a question mark (?) after the parameter name, as illustrated in Example 3-6. </a:t>
            </a:r>
          </a:p>
          <a:p>
            <a:endParaRPr lang="en-US" dirty="0"/>
          </a:p>
          <a:p>
            <a:r>
              <a:rPr lang="en-US" dirty="0"/>
              <a:t>In this case, you should also provide a default value for the route’s corresponding variable.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D5C2487C-E044-9BFF-9DDA-79BD26CA0786}"/>
              </a:ext>
            </a:extLst>
          </p:cNvPr>
          <p:cNvPicPr>
            <a:picLocks noChangeAspect="1"/>
          </p:cNvPicPr>
          <p:nvPr/>
        </p:nvPicPr>
        <p:blipFill>
          <a:blip r:embed="rId3"/>
          <a:stretch>
            <a:fillRect/>
          </a:stretch>
        </p:blipFill>
        <p:spPr>
          <a:xfrm>
            <a:off x="651331" y="3767931"/>
            <a:ext cx="8069938" cy="2133600"/>
          </a:xfrm>
          <a:prstGeom prst="rect">
            <a:avLst/>
          </a:prstGeom>
        </p:spPr>
      </p:pic>
    </p:spTree>
    <p:extLst>
      <p:ext uri="{BB962C8B-B14F-4D97-AF65-F5344CB8AC3E}">
        <p14:creationId xmlns:p14="http://schemas.microsoft.com/office/powerpoint/2010/main" val="35362837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 Parameters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8" name="Content Placeholder 7">
            <a:extLst>
              <a:ext uri="{FF2B5EF4-FFF2-40B4-BE49-F238E27FC236}">
                <a16:creationId xmlns:a16="http://schemas.microsoft.com/office/drawing/2014/main" id="{268E0222-FB8F-7404-E8AA-87580AABEB28}"/>
              </a:ext>
            </a:extLst>
          </p:cNvPr>
          <p:cNvPicPr>
            <a:picLocks noGrp="1" noChangeAspect="1"/>
          </p:cNvPicPr>
          <p:nvPr>
            <p:ph idx="1"/>
          </p:nvPr>
        </p:nvPicPr>
        <p:blipFill>
          <a:blip r:embed="rId3"/>
          <a:stretch>
            <a:fillRect/>
          </a:stretch>
        </p:blipFill>
        <p:spPr>
          <a:xfrm>
            <a:off x="471398" y="1329531"/>
            <a:ext cx="8429804" cy="5270500"/>
          </a:xfrm>
        </p:spPr>
      </p:pic>
    </p:spTree>
    <p:extLst>
      <p:ext uri="{BB962C8B-B14F-4D97-AF65-F5344CB8AC3E}">
        <p14:creationId xmlns:p14="http://schemas.microsoft.com/office/powerpoint/2010/main" val="283305598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 Parameters</a:t>
            </a:r>
          </a:p>
        </p:txBody>
      </p:sp>
      <p:sp>
        <p:nvSpPr>
          <p:cNvPr id="3" name="Content Placeholder 2"/>
          <p:cNvSpPr>
            <a:spLocks noGrp="1"/>
          </p:cNvSpPr>
          <p:nvPr>
            <p:ph idx="1"/>
          </p:nvPr>
        </p:nvSpPr>
        <p:spPr>
          <a:xfrm>
            <a:off x="234950" y="994976"/>
            <a:ext cx="8489950" cy="6828450"/>
          </a:xfrm>
        </p:spPr>
        <p:txBody>
          <a:bodyPr>
            <a:normAutofit/>
          </a:bodyPr>
          <a:lstStyle/>
          <a:p>
            <a:r>
              <a:rPr lang="en-US" dirty="0"/>
              <a:t>Unless you’re using route model binding, discussed later in this lesson, no. </a:t>
            </a:r>
          </a:p>
          <a:p>
            <a:endParaRPr lang="en-US" dirty="0"/>
          </a:p>
          <a:p>
            <a:r>
              <a:rPr lang="en-US" dirty="0"/>
              <a:t>The only thing that defines which route parameter matches with which method parameter is their order (left to right), as you can see here: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FEF37437-4EF7-F86B-C256-DA279BA54510}"/>
              </a:ext>
            </a:extLst>
          </p:cNvPr>
          <p:cNvPicPr>
            <a:picLocks noChangeAspect="1"/>
          </p:cNvPicPr>
          <p:nvPr/>
        </p:nvPicPr>
        <p:blipFill>
          <a:blip r:embed="rId3"/>
          <a:stretch>
            <a:fillRect/>
          </a:stretch>
        </p:blipFill>
        <p:spPr>
          <a:xfrm>
            <a:off x="505121" y="3844131"/>
            <a:ext cx="8362358" cy="2438400"/>
          </a:xfrm>
          <a:prstGeom prst="rect">
            <a:avLst/>
          </a:prstGeom>
        </p:spPr>
      </p:pic>
    </p:spTree>
    <p:extLst>
      <p:ext uri="{BB962C8B-B14F-4D97-AF65-F5344CB8AC3E}">
        <p14:creationId xmlns:p14="http://schemas.microsoft.com/office/powerpoint/2010/main" val="157668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Route Names</a:t>
            </a:r>
          </a:p>
        </p:txBody>
      </p:sp>
      <p:sp>
        <p:nvSpPr>
          <p:cNvPr id="3" name="Content Placeholder 2"/>
          <p:cNvSpPr>
            <a:spLocks noGrp="1"/>
          </p:cNvSpPr>
          <p:nvPr>
            <p:ph idx="1"/>
          </p:nvPr>
        </p:nvSpPr>
        <p:spPr>
          <a:xfrm>
            <a:off x="234950" y="994976"/>
            <a:ext cx="8489950" cy="6828450"/>
          </a:xfrm>
        </p:spPr>
        <p:txBody>
          <a:bodyPr>
            <a:normAutofit/>
          </a:bodyPr>
          <a:lstStyle/>
          <a:p>
            <a:r>
              <a:rPr lang="en-US" dirty="0"/>
              <a:t>The simplest way to refer to these routes elsewhere in your application is just by their path. </a:t>
            </a:r>
          </a:p>
          <a:p>
            <a:endParaRPr lang="en-US" dirty="0"/>
          </a:p>
          <a:p>
            <a:r>
              <a:rPr lang="en-US" dirty="0"/>
              <a:t>There’s a </a:t>
            </a:r>
            <a:r>
              <a:rPr lang="en-US" dirty="0" err="1"/>
              <a:t>url</a:t>
            </a:r>
            <a:r>
              <a:rPr lang="en-US" dirty="0"/>
              <a:t>() global helper to simplify that linking in your views, if you need it; see Example 3-8 for an example. </a:t>
            </a:r>
          </a:p>
          <a:p>
            <a:endParaRPr lang="en-US" dirty="0"/>
          </a:p>
          <a:p>
            <a:r>
              <a:rPr lang="en-US" dirty="0"/>
              <a:t>The helper will prefix your route with the full domain of your site.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1FCAE54D-19D4-ABF0-69A4-5090BDC3A8A1}"/>
              </a:ext>
            </a:extLst>
          </p:cNvPr>
          <p:cNvPicPr>
            <a:picLocks noChangeAspect="1"/>
          </p:cNvPicPr>
          <p:nvPr/>
        </p:nvPicPr>
        <p:blipFill>
          <a:blip r:embed="rId3"/>
          <a:stretch>
            <a:fillRect/>
          </a:stretch>
        </p:blipFill>
        <p:spPr>
          <a:xfrm>
            <a:off x="888024" y="4529931"/>
            <a:ext cx="7596552" cy="2438400"/>
          </a:xfrm>
          <a:prstGeom prst="rect">
            <a:avLst/>
          </a:prstGeom>
        </p:spPr>
      </p:pic>
    </p:spTree>
    <p:extLst>
      <p:ext uri="{BB962C8B-B14F-4D97-AF65-F5344CB8AC3E}">
        <p14:creationId xmlns:p14="http://schemas.microsoft.com/office/powerpoint/2010/main" val="30740236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 Names</a:t>
            </a:r>
          </a:p>
        </p:txBody>
      </p:sp>
      <p:sp>
        <p:nvSpPr>
          <p:cNvPr id="3" name="Content Placeholder 2"/>
          <p:cNvSpPr>
            <a:spLocks noGrp="1"/>
          </p:cNvSpPr>
          <p:nvPr>
            <p:ph idx="1"/>
          </p:nvPr>
        </p:nvSpPr>
        <p:spPr>
          <a:xfrm>
            <a:off x="234950" y="994976"/>
            <a:ext cx="8489950" cy="6828450"/>
          </a:xfrm>
        </p:spPr>
        <p:txBody>
          <a:bodyPr>
            <a:normAutofit/>
          </a:bodyPr>
          <a:lstStyle/>
          <a:p>
            <a:r>
              <a:rPr lang="en-US" dirty="0"/>
              <a:t>Example 3-9. Defining route names</a:t>
            </a:r>
          </a:p>
          <a:p>
            <a:endParaRPr lang="en-US" dirty="0"/>
          </a:p>
          <a:p>
            <a:pPr marL="0" indent="0">
              <a:buNone/>
            </a:pPr>
            <a:r>
              <a:rPr lang="en-US" dirty="0">
                <a:solidFill>
                  <a:srgbClr val="003399"/>
                </a:solidFill>
              </a:rPr>
              <a:t>// Defining a route with name() in routes/</a:t>
            </a:r>
            <a:r>
              <a:rPr lang="en-US" dirty="0" err="1">
                <a:solidFill>
                  <a:srgbClr val="003399"/>
                </a:solidFill>
              </a:rPr>
              <a:t>web.php</a:t>
            </a:r>
            <a:r>
              <a:rPr lang="en-US" dirty="0">
                <a:solidFill>
                  <a:srgbClr val="003399"/>
                </a:solidFill>
              </a:rPr>
              <a:t>:</a:t>
            </a:r>
          </a:p>
          <a:p>
            <a:pPr marL="0" indent="0">
              <a:buNone/>
            </a:pPr>
            <a:r>
              <a:rPr lang="en-US" dirty="0">
                <a:solidFill>
                  <a:srgbClr val="003399"/>
                </a:solidFill>
              </a:rPr>
              <a:t>Route::get('members/{id}', '</a:t>
            </a:r>
            <a:r>
              <a:rPr lang="en-US" dirty="0" err="1">
                <a:solidFill>
                  <a:srgbClr val="003399"/>
                </a:solidFill>
              </a:rPr>
              <a:t>MemberController@show</a:t>
            </a:r>
            <a:r>
              <a:rPr lang="en-US" dirty="0">
                <a:solidFill>
                  <a:srgbClr val="003399"/>
                </a:solidFill>
              </a:rPr>
              <a:t>')-&gt;name('</a:t>
            </a:r>
            <a:r>
              <a:rPr lang="en-US" dirty="0" err="1">
                <a:solidFill>
                  <a:srgbClr val="003399"/>
                </a:solidFill>
              </a:rPr>
              <a:t>members.show</a:t>
            </a:r>
            <a:r>
              <a:rPr lang="en-US" dirty="0">
                <a:solidFill>
                  <a:srgbClr val="003399"/>
                </a:solidFill>
              </a:rPr>
              <a:t>');</a:t>
            </a:r>
          </a:p>
          <a:p>
            <a:pPr marL="0" indent="0">
              <a:buNone/>
            </a:pPr>
            <a:endParaRPr lang="en-US" dirty="0">
              <a:solidFill>
                <a:srgbClr val="003399"/>
              </a:solidFill>
            </a:endParaRPr>
          </a:p>
          <a:p>
            <a:pPr marL="0" indent="0">
              <a:buNone/>
            </a:pPr>
            <a:r>
              <a:rPr lang="en-US" dirty="0">
                <a:solidFill>
                  <a:srgbClr val="003399"/>
                </a:solidFill>
              </a:rPr>
              <a:t>// Linking the route in a view using the route() helper:</a:t>
            </a:r>
          </a:p>
          <a:p>
            <a:pPr marL="0" indent="0">
              <a:buNone/>
            </a:pPr>
            <a:r>
              <a:rPr lang="en-US" dirty="0">
                <a:solidFill>
                  <a:srgbClr val="003399"/>
                </a:solidFill>
              </a:rPr>
              <a:t>&lt;a </a:t>
            </a:r>
            <a:r>
              <a:rPr lang="en-US" dirty="0" err="1">
                <a:solidFill>
                  <a:srgbClr val="003399"/>
                </a:solidFill>
              </a:rPr>
              <a:t>href</a:t>
            </a:r>
            <a:r>
              <a:rPr lang="en-US" dirty="0">
                <a:solidFill>
                  <a:srgbClr val="003399"/>
                </a:solidFill>
              </a:rPr>
              <a:t>="&lt;?</a:t>
            </a:r>
            <a:r>
              <a:rPr lang="en-US" dirty="0" err="1">
                <a:solidFill>
                  <a:srgbClr val="003399"/>
                </a:solidFill>
              </a:rPr>
              <a:t>php</a:t>
            </a:r>
            <a:r>
              <a:rPr lang="en-US" dirty="0">
                <a:solidFill>
                  <a:srgbClr val="003399"/>
                </a:solidFill>
              </a:rPr>
              <a:t> echo route('</a:t>
            </a:r>
            <a:r>
              <a:rPr lang="en-US" dirty="0" err="1">
                <a:solidFill>
                  <a:srgbClr val="003399"/>
                </a:solidFill>
              </a:rPr>
              <a:t>members.show</a:t>
            </a:r>
            <a:r>
              <a:rPr lang="en-US" dirty="0">
                <a:solidFill>
                  <a:srgbClr val="003399"/>
                </a:solidFill>
              </a:rPr>
              <a:t>', ['id' =&gt; 14]); ?&gt;"&gt;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41857090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 Names</a:t>
            </a:r>
          </a:p>
        </p:txBody>
      </p:sp>
      <p:sp>
        <p:nvSpPr>
          <p:cNvPr id="3" name="Content Placeholder 2"/>
          <p:cNvSpPr>
            <a:spLocks noGrp="1"/>
          </p:cNvSpPr>
          <p:nvPr>
            <p:ph idx="1"/>
          </p:nvPr>
        </p:nvSpPr>
        <p:spPr>
          <a:xfrm>
            <a:off x="234950" y="994976"/>
            <a:ext cx="8489950" cy="6828450"/>
          </a:xfrm>
        </p:spPr>
        <p:txBody>
          <a:bodyPr>
            <a:normAutofit/>
          </a:bodyPr>
          <a:lstStyle/>
          <a:p>
            <a:r>
              <a:rPr lang="en-US" dirty="0"/>
              <a:t>Fluent route definitions don’t exist in Laravel 5.1. </a:t>
            </a:r>
          </a:p>
          <a:p>
            <a:r>
              <a:rPr lang="en-US" dirty="0"/>
              <a:t>You’ll need to instead pass an array to the second parameter of your route definition; check the Laravel docs to see more about how this works. </a:t>
            </a:r>
          </a:p>
          <a:p>
            <a:r>
              <a:rPr lang="en-US" dirty="0"/>
              <a:t>Here’s Example 3-9 in Laravel 5.1:</a:t>
            </a:r>
          </a:p>
          <a:p>
            <a:endParaRPr lang="en-US" dirty="0"/>
          </a:p>
          <a:p>
            <a:pPr marL="0" indent="0">
              <a:buNone/>
            </a:pPr>
            <a:r>
              <a:rPr lang="en-US" dirty="0">
                <a:solidFill>
                  <a:srgbClr val="003399"/>
                </a:solidFill>
              </a:rPr>
              <a:t>Route::get('members/{id}', [</a:t>
            </a:r>
          </a:p>
          <a:p>
            <a:pPr marL="0" indent="0">
              <a:buNone/>
            </a:pPr>
            <a:r>
              <a:rPr lang="en-US" dirty="0">
                <a:solidFill>
                  <a:srgbClr val="003399"/>
                </a:solidFill>
              </a:rPr>
              <a:t>    'as' =&gt; '</a:t>
            </a:r>
            <a:r>
              <a:rPr lang="en-US" dirty="0" err="1">
                <a:solidFill>
                  <a:srgbClr val="003399"/>
                </a:solidFill>
              </a:rPr>
              <a:t>members.show</a:t>
            </a:r>
            <a:r>
              <a:rPr lang="en-US" dirty="0">
                <a:solidFill>
                  <a:srgbClr val="003399"/>
                </a:solidFill>
              </a:rPr>
              <a:t>',</a:t>
            </a:r>
          </a:p>
          <a:p>
            <a:pPr marL="0" indent="0">
              <a:buNone/>
            </a:pPr>
            <a:r>
              <a:rPr lang="en-US" dirty="0">
                <a:solidFill>
                  <a:srgbClr val="003399"/>
                </a:solidFill>
              </a:rPr>
              <a:t>    'uses' =&gt; '</a:t>
            </a:r>
            <a:r>
              <a:rPr lang="en-US" dirty="0" err="1">
                <a:solidFill>
                  <a:srgbClr val="003399"/>
                </a:solidFill>
              </a:rPr>
              <a:t>MemberController@show</a:t>
            </a:r>
            <a:r>
              <a:rPr lang="en-US" dirty="0">
                <a:solidFill>
                  <a:srgbClr val="003399"/>
                </a:solidFill>
              </a:rPr>
              <a:t>',</a:t>
            </a:r>
          </a:p>
          <a:p>
            <a:pPr marL="0" indent="0">
              <a:buNone/>
            </a:pPr>
            <a:r>
              <a:rPr lang="en-US" dirty="0">
                <a:solidFill>
                  <a:srgbClr val="003399"/>
                </a:solidFill>
              </a:rPr>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3954250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Consistency and Flexibility</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Frameworks address this issue by providing a carefully considered answer to the question “Which component should we use here?” and ensuring that the particular components chosen work well together. </a:t>
            </a:r>
          </a:p>
          <a:p>
            <a:endParaRPr lang="en-US" dirty="0"/>
          </a:p>
          <a:p>
            <a:r>
              <a:rPr lang="en-US" dirty="0"/>
              <a:t>Additionally, frameworks provide conventions that reduce the amount of code a developer new to the project has to understand—if you understand how routing works in one Laravel project, for example, you understand how it works in all Laravel projects.</a:t>
            </a:r>
          </a:p>
          <a:p>
            <a:endParaRPr lang="en-US"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5114275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 Names</a:t>
            </a:r>
          </a:p>
        </p:txBody>
      </p:sp>
      <p:sp>
        <p:nvSpPr>
          <p:cNvPr id="3" name="Content Placeholder 2"/>
          <p:cNvSpPr>
            <a:spLocks noGrp="1"/>
          </p:cNvSpPr>
          <p:nvPr>
            <p:ph idx="1"/>
          </p:nvPr>
        </p:nvSpPr>
        <p:spPr>
          <a:xfrm>
            <a:off x="234950" y="994976"/>
            <a:ext cx="8489950" cy="6828450"/>
          </a:xfrm>
        </p:spPr>
        <p:txBody>
          <a:bodyPr>
            <a:normAutofit/>
          </a:bodyPr>
          <a:lstStyle/>
          <a:p>
            <a:pPr marL="0" indent="0">
              <a:buNone/>
            </a:pPr>
            <a:r>
              <a:rPr lang="en-US" dirty="0"/>
              <a:t>You can name your route anything you’d like, but the common convention is to use the plural of the resource name, then a period, then the action. So, here are the routes most common for a resource named photo:</a:t>
            </a:r>
          </a:p>
          <a:p>
            <a:endParaRPr lang="en-US" dirty="0"/>
          </a:p>
          <a:p>
            <a:r>
              <a:rPr lang="en-US" dirty="0" err="1"/>
              <a:t>photos.index</a:t>
            </a:r>
            <a:endParaRPr lang="en-US" dirty="0"/>
          </a:p>
          <a:p>
            <a:r>
              <a:rPr lang="en-US" dirty="0" err="1"/>
              <a:t>photos.create</a:t>
            </a:r>
            <a:endParaRPr lang="en-US" dirty="0"/>
          </a:p>
          <a:p>
            <a:r>
              <a:rPr lang="en-US" dirty="0" err="1"/>
              <a:t>photos.store</a:t>
            </a:r>
            <a:endParaRPr lang="en-US" dirty="0"/>
          </a:p>
          <a:p>
            <a:r>
              <a:rPr lang="en-US" dirty="0" err="1"/>
              <a:t>photos.show</a:t>
            </a:r>
            <a:endParaRPr lang="en-US" dirty="0"/>
          </a:p>
          <a:p>
            <a:r>
              <a:rPr lang="en-US" dirty="0" err="1"/>
              <a:t>photos.edit</a:t>
            </a:r>
            <a:endParaRPr lang="en-US" dirty="0"/>
          </a:p>
          <a:p>
            <a:r>
              <a:rPr lang="en-US" dirty="0" err="1"/>
              <a:t>photos.update</a:t>
            </a:r>
            <a:endParaRPr lang="en-US" dirty="0"/>
          </a:p>
          <a:p>
            <a:r>
              <a:rPr lang="en-US" dirty="0" err="1"/>
              <a:t>photos.destroy</a:t>
            </a:r>
            <a:endParaRPr lang="en-US"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5105771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 Names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8" name="Content Placeholder 7">
            <a:extLst>
              <a:ext uri="{FF2B5EF4-FFF2-40B4-BE49-F238E27FC236}">
                <a16:creationId xmlns:a16="http://schemas.microsoft.com/office/drawing/2014/main" id="{6B93B467-08F1-CC5A-949E-8AEC3B01038E}"/>
              </a:ext>
            </a:extLst>
          </p:cNvPr>
          <p:cNvPicPr>
            <a:picLocks noGrp="1" noChangeAspect="1"/>
          </p:cNvPicPr>
          <p:nvPr>
            <p:ph idx="1"/>
          </p:nvPr>
        </p:nvPicPr>
        <p:blipFill>
          <a:blip r:embed="rId3"/>
          <a:stretch>
            <a:fillRect/>
          </a:stretch>
        </p:blipFill>
        <p:spPr>
          <a:xfrm>
            <a:off x="555975" y="1177131"/>
            <a:ext cx="8260650" cy="5575300"/>
          </a:xfrm>
        </p:spPr>
      </p:pic>
    </p:spTree>
    <p:extLst>
      <p:ext uri="{BB962C8B-B14F-4D97-AF65-F5344CB8AC3E}">
        <p14:creationId xmlns:p14="http://schemas.microsoft.com/office/powerpoint/2010/main" val="15389448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 Names</a:t>
            </a:r>
          </a:p>
        </p:txBody>
      </p:sp>
      <p:sp>
        <p:nvSpPr>
          <p:cNvPr id="3" name="Content Placeholder 2"/>
          <p:cNvSpPr>
            <a:spLocks noGrp="1"/>
          </p:cNvSpPr>
          <p:nvPr>
            <p:ph idx="1"/>
          </p:nvPr>
        </p:nvSpPr>
        <p:spPr>
          <a:xfrm>
            <a:off x="234950" y="994976"/>
            <a:ext cx="8489950" cy="6828450"/>
          </a:xfrm>
        </p:spPr>
        <p:txBody>
          <a:bodyPr>
            <a:normAutofit/>
          </a:bodyPr>
          <a:lstStyle/>
          <a:p>
            <a:r>
              <a:rPr lang="en-US" dirty="0"/>
              <a:t>Option 4:</a:t>
            </a:r>
          </a:p>
          <a:p>
            <a:endParaRPr lang="en-US" dirty="0"/>
          </a:p>
          <a:p>
            <a:pPr marL="0" indent="0">
              <a:buNone/>
            </a:pPr>
            <a:r>
              <a:rPr lang="en-US" dirty="0">
                <a:solidFill>
                  <a:srgbClr val="003399"/>
                </a:solidFill>
              </a:rPr>
              <a:t>route('</a:t>
            </a:r>
            <a:r>
              <a:rPr lang="en-US" dirty="0" err="1">
                <a:solidFill>
                  <a:srgbClr val="003399"/>
                </a:solidFill>
              </a:rPr>
              <a:t>users.comments.show</a:t>
            </a:r>
            <a:r>
              <a:rPr lang="en-US" dirty="0">
                <a:solidFill>
                  <a:srgbClr val="003399"/>
                </a:solidFill>
              </a:rPr>
              <a:t>', ['</a:t>
            </a:r>
            <a:r>
              <a:rPr lang="en-US" dirty="0" err="1">
                <a:solidFill>
                  <a:srgbClr val="003399"/>
                </a:solidFill>
              </a:rPr>
              <a:t>userId</a:t>
            </a:r>
            <a:r>
              <a:rPr lang="en-US" dirty="0">
                <a:solidFill>
                  <a:srgbClr val="003399"/>
                </a:solidFill>
              </a:rPr>
              <a:t>' =&gt; 1, '</a:t>
            </a:r>
            <a:r>
              <a:rPr lang="en-US" dirty="0" err="1">
                <a:solidFill>
                  <a:srgbClr val="003399"/>
                </a:solidFill>
              </a:rPr>
              <a:t>commentId</a:t>
            </a:r>
            <a:r>
              <a:rPr lang="en-US" dirty="0">
                <a:solidFill>
                  <a:srgbClr val="003399"/>
                </a:solidFill>
              </a:rPr>
              <a:t>' =&gt; 2, 'opt' =&gt; 'a'])</a:t>
            </a:r>
          </a:p>
          <a:p>
            <a:pPr marL="0" indent="0">
              <a:buNone/>
            </a:pPr>
            <a:r>
              <a:rPr lang="en-US" dirty="0">
                <a:solidFill>
                  <a:srgbClr val="003399"/>
                </a:solidFill>
              </a:rPr>
              <a:t>// http://myapp.com/users/1/comments/2?opt=a</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77924974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4F288F8A-F8E6-42D5-FBFA-0B9059EE89E8}"/>
              </a:ext>
            </a:extLst>
          </p:cNvPr>
          <p:cNvPicPr>
            <a:picLocks noGrp="1" noChangeAspect="1"/>
          </p:cNvPicPr>
          <p:nvPr>
            <p:ph idx="1"/>
          </p:nvPr>
        </p:nvPicPr>
        <p:blipFill>
          <a:blip r:embed="rId3"/>
          <a:stretch>
            <a:fillRect/>
          </a:stretch>
        </p:blipFill>
        <p:spPr>
          <a:xfrm>
            <a:off x="740673" y="1177131"/>
            <a:ext cx="7891254" cy="5422900"/>
          </a:xfrm>
        </p:spPr>
      </p:pic>
      <p:sp>
        <p:nvSpPr>
          <p:cNvPr id="2" name="Title 1"/>
          <p:cNvSpPr>
            <a:spLocks noGrp="1"/>
          </p:cNvSpPr>
          <p:nvPr>
            <p:ph type="title"/>
          </p:nvPr>
        </p:nvSpPr>
        <p:spPr/>
        <p:txBody>
          <a:bodyPr/>
          <a:lstStyle/>
          <a:p>
            <a:r>
              <a:rPr lang="en-US"/>
              <a:t>Route Groups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39081536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Middleware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8" name="Content Placeholder 7">
            <a:extLst>
              <a:ext uri="{FF2B5EF4-FFF2-40B4-BE49-F238E27FC236}">
                <a16:creationId xmlns:a16="http://schemas.microsoft.com/office/drawing/2014/main" id="{D365ED41-83D8-F44A-A0D0-D474F13D4F65}"/>
              </a:ext>
            </a:extLst>
          </p:cNvPr>
          <p:cNvPicPr>
            <a:picLocks noGrp="1" noChangeAspect="1"/>
          </p:cNvPicPr>
          <p:nvPr>
            <p:ph idx="1"/>
          </p:nvPr>
        </p:nvPicPr>
        <p:blipFill>
          <a:blip r:embed="rId3"/>
          <a:stretch>
            <a:fillRect/>
          </a:stretch>
        </p:blipFill>
        <p:spPr>
          <a:xfrm>
            <a:off x="495300" y="1100931"/>
            <a:ext cx="8382000" cy="4206022"/>
          </a:xfrm>
        </p:spPr>
      </p:pic>
    </p:spTree>
    <p:extLst>
      <p:ext uri="{BB962C8B-B14F-4D97-AF65-F5344CB8AC3E}">
        <p14:creationId xmlns:p14="http://schemas.microsoft.com/office/powerpoint/2010/main" val="83940436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Middleware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8" name="Content Placeholder 7">
            <a:extLst>
              <a:ext uri="{FF2B5EF4-FFF2-40B4-BE49-F238E27FC236}">
                <a16:creationId xmlns:a16="http://schemas.microsoft.com/office/drawing/2014/main" id="{52ABF9D0-AFE3-396F-F40E-62CFC09E7A43}"/>
              </a:ext>
            </a:extLst>
          </p:cNvPr>
          <p:cNvPicPr>
            <a:picLocks noGrp="1" noChangeAspect="1"/>
          </p:cNvPicPr>
          <p:nvPr>
            <p:ph idx="1"/>
          </p:nvPr>
        </p:nvPicPr>
        <p:blipFill>
          <a:blip r:embed="rId3"/>
          <a:stretch>
            <a:fillRect/>
          </a:stretch>
        </p:blipFill>
        <p:spPr>
          <a:xfrm>
            <a:off x="473716" y="1177131"/>
            <a:ext cx="8425168" cy="4356100"/>
          </a:xfrm>
        </p:spPr>
      </p:pic>
    </p:spTree>
    <p:extLst>
      <p:ext uri="{BB962C8B-B14F-4D97-AF65-F5344CB8AC3E}">
        <p14:creationId xmlns:p14="http://schemas.microsoft.com/office/powerpoint/2010/main" val="24357758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Applying middleware in controllers</a:t>
            </a:r>
          </a:p>
        </p:txBody>
      </p:sp>
      <p:sp>
        <p:nvSpPr>
          <p:cNvPr id="3" name="Content Placeholder 2"/>
          <p:cNvSpPr>
            <a:spLocks noGrp="1"/>
          </p:cNvSpPr>
          <p:nvPr>
            <p:ph idx="1"/>
          </p:nvPr>
        </p:nvSpPr>
        <p:spPr>
          <a:xfrm>
            <a:off x="234950" y="994976"/>
            <a:ext cx="8489950" cy="6828450"/>
          </a:xfrm>
        </p:spPr>
        <p:txBody>
          <a:bodyPr>
            <a:normAutofit/>
          </a:bodyPr>
          <a:lstStyle/>
          <a:p>
            <a:r>
              <a:rPr lang="en-US"/>
              <a:t>The string you pass to the middleware() method is the name of the middleware, and you can optionally chain modifier methods (only() and except()) to define which methods will receive that middleware:</a:t>
            </a:r>
            <a:endParaRPr lang="en-US"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8" name="Picture 7">
            <a:extLst>
              <a:ext uri="{FF2B5EF4-FFF2-40B4-BE49-F238E27FC236}">
                <a16:creationId xmlns:a16="http://schemas.microsoft.com/office/drawing/2014/main" id="{A8C6B95C-C7B0-5AA9-5213-65DCB4C204CD}"/>
              </a:ext>
            </a:extLst>
          </p:cNvPr>
          <p:cNvPicPr>
            <a:picLocks noChangeAspect="1"/>
          </p:cNvPicPr>
          <p:nvPr/>
        </p:nvPicPr>
        <p:blipFill>
          <a:blip r:embed="rId3"/>
          <a:stretch>
            <a:fillRect/>
          </a:stretch>
        </p:blipFill>
        <p:spPr>
          <a:xfrm>
            <a:off x="602255" y="2701131"/>
            <a:ext cx="8168090" cy="4724400"/>
          </a:xfrm>
          <a:prstGeom prst="rect">
            <a:avLst/>
          </a:prstGeom>
        </p:spPr>
      </p:pic>
    </p:spTree>
    <p:extLst>
      <p:ext uri="{BB962C8B-B14F-4D97-AF65-F5344CB8AC3E}">
        <p14:creationId xmlns:p14="http://schemas.microsoft.com/office/powerpoint/2010/main" val="193683666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Rate limiting</a:t>
            </a:r>
          </a:p>
        </p:txBody>
      </p:sp>
      <p:sp>
        <p:nvSpPr>
          <p:cNvPr id="3" name="Content Placeholder 2"/>
          <p:cNvSpPr>
            <a:spLocks noGrp="1"/>
          </p:cNvSpPr>
          <p:nvPr>
            <p:ph idx="1"/>
          </p:nvPr>
        </p:nvSpPr>
        <p:spPr>
          <a:xfrm>
            <a:off x="234950" y="994976"/>
            <a:ext cx="8489950" cy="6828450"/>
          </a:xfrm>
        </p:spPr>
        <p:txBody>
          <a:bodyPr>
            <a:normAutofit/>
          </a:bodyPr>
          <a:lstStyle/>
          <a:p>
            <a:r>
              <a:rPr lang="en-US"/>
              <a:t>Apply the throttle middleware, which takes two parameters: the first is the number of tries a user is permitted and the second is the number of minutes to wait before resetting the attempt count. Example 3-12 demonstrates its use.</a:t>
            </a:r>
            <a:endParaRPr lang="en-US"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6CB86FBA-59E4-76FC-080B-9039CCF9F1E1}"/>
              </a:ext>
            </a:extLst>
          </p:cNvPr>
          <p:cNvPicPr>
            <a:picLocks noChangeAspect="1"/>
          </p:cNvPicPr>
          <p:nvPr/>
        </p:nvPicPr>
        <p:blipFill>
          <a:blip r:embed="rId3"/>
          <a:stretch>
            <a:fillRect/>
          </a:stretch>
        </p:blipFill>
        <p:spPr>
          <a:xfrm>
            <a:off x="469766" y="2810668"/>
            <a:ext cx="8433068" cy="2676526"/>
          </a:xfrm>
          <a:prstGeom prst="rect">
            <a:avLst/>
          </a:prstGeom>
        </p:spPr>
      </p:pic>
    </p:spTree>
    <p:extLst>
      <p:ext uri="{BB962C8B-B14F-4D97-AF65-F5344CB8AC3E}">
        <p14:creationId xmlns:p14="http://schemas.microsoft.com/office/powerpoint/2010/main" val="140665675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Path Prefixes</a:t>
            </a:r>
          </a:p>
        </p:txBody>
      </p:sp>
      <p:sp>
        <p:nvSpPr>
          <p:cNvPr id="3" name="Content Placeholder 2"/>
          <p:cNvSpPr>
            <a:spLocks noGrp="1"/>
          </p:cNvSpPr>
          <p:nvPr>
            <p:ph idx="1"/>
          </p:nvPr>
        </p:nvSpPr>
        <p:spPr>
          <a:xfrm>
            <a:off x="234950" y="994976"/>
            <a:ext cx="8489950" cy="6828450"/>
          </a:xfrm>
        </p:spPr>
        <p:txBody>
          <a:bodyPr>
            <a:normAutofit/>
          </a:bodyPr>
          <a:lstStyle/>
          <a:p>
            <a:r>
              <a:rPr lang="en-US" dirty="0"/>
              <a:t>If you have a group of routes that share a segment of their path—for example, if your site’s dashboard is prefixed with /dashboard—you can use route groups to simplify this structure (see Example 3-13).</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ABD1DD40-E51B-95BD-CF7B-E596F3D89A3F}"/>
              </a:ext>
            </a:extLst>
          </p:cNvPr>
          <p:cNvPicPr>
            <a:picLocks noChangeAspect="1"/>
          </p:cNvPicPr>
          <p:nvPr/>
        </p:nvPicPr>
        <p:blipFill>
          <a:blip r:embed="rId3"/>
          <a:stretch>
            <a:fillRect/>
          </a:stretch>
        </p:blipFill>
        <p:spPr>
          <a:xfrm>
            <a:off x="615204" y="2701131"/>
            <a:ext cx="8142192" cy="4267200"/>
          </a:xfrm>
          <a:prstGeom prst="rect">
            <a:avLst/>
          </a:prstGeom>
        </p:spPr>
      </p:pic>
    </p:spTree>
    <p:extLst>
      <p:ext uri="{BB962C8B-B14F-4D97-AF65-F5344CB8AC3E}">
        <p14:creationId xmlns:p14="http://schemas.microsoft.com/office/powerpoint/2010/main" val="38261630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Fallback Routes</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In Laravel prior to 5.6, you could define a “fallback route” (which you need to define at the end of your routes file) to catch all unmatched paths:</a:t>
            </a:r>
          </a:p>
          <a:p>
            <a:endParaRPr lang="en-US" dirty="0"/>
          </a:p>
          <a:p>
            <a:pPr marL="0" indent="0">
              <a:buNone/>
            </a:pPr>
            <a:r>
              <a:rPr lang="en-US" dirty="0">
                <a:solidFill>
                  <a:srgbClr val="003399"/>
                </a:solidFill>
              </a:rPr>
              <a:t>Route::any('{anything}', '</a:t>
            </a:r>
            <a:r>
              <a:rPr lang="en-US" dirty="0" err="1">
                <a:solidFill>
                  <a:srgbClr val="003399"/>
                </a:solidFill>
              </a:rPr>
              <a:t>CatchAllController</a:t>
            </a:r>
            <a:r>
              <a:rPr lang="en-US" dirty="0">
                <a:solidFill>
                  <a:srgbClr val="003399"/>
                </a:solidFill>
              </a:rPr>
              <a:t>')-&gt;where('anything', '*’);</a:t>
            </a:r>
          </a:p>
          <a:p>
            <a:pPr marL="0" indent="0">
              <a:buNone/>
            </a:pPr>
            <a:endParaRPr lang="en-US" dirty="0">
              <a:solidFill>
                <a:srgbClr val="003399"/>
              </a:solidFill>
            </a:endParaRPr>
          </a:p>
          <a:p>
            <a:r>
              <a:rPr lang="en-US" dirty="0">
                <a:solidFill>
                  <a:schemeClr val="bg2"/>
                </a:solidFill>
              </a:rPr>
              <a:t>In Laravel 5.6+, you can use the Route::fallback() method instead:</a:t>
            </a:r>
          </a:p>
          <a:p>
            <a:pPr marL="0" indent="0">
              <a:buNone/>
            </a:pPr>
            <a:endParaRPr lang="en-US" dirty="0">
              <a:solidFill>
                <a:srgbClr val="003399"/>
              </a:solidFill>
            </a:endParaRPr>
          </a:p>
          <a:p>
            <a:pPr marL="0" indent="0">
              <a:buNone/>
            </a:pPr>
            <a:r>
              <a:rPr lang="en-US" dirty="0">
                <a:solidFill>
                  <a:srgbClr val="003399"/>
                </a:solidFill>
              </a:rPr>
              <a:t>Route::fallback(function () {</a:t>
            </a:r>
          </a:p>
          <a:p>
            <a:pPr marL="0" indent="0">
              <a:buNone/>
            </a:pPr>
            <a:r>
              <a:rPr lang="en-US" dirty="0">
                <a:solidFill>
                  <a:srgbClr val="003399"/>
                </a:solidFill>
              </a:rPr>
              <a:t>    //</a:t>
            </a:r>
          </a:p>
          <a:p>
            <a:pPr marL="0" indent="0">
              <a:buNone/>
            </a:pPr>
            <a:r>
              <a:rPr lang="en-US" dirty="0">
                <a:solidFill>
                  <a:srgbClr val="003399"/>
                </a:solidFill>
              </a:rPr>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69403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 Short History of Web and PHP Frameworks</a:t>
            </a:r>
            <a:endParaRPr lang="en-US" dirty="0"/>
          </a:p>
        </p:txBody>
      </p:sp>
      <p:sp>
        <p:nvSpPr>
          <p:cNvPr id="3" name="Content Placeholder 2"/>
          <p:cNvSpPr>
            <a:spLocks noGrp="1"/>
          </p:cNvSpPr>
          <p:nvPr>
            <p:ph idx="1"/>
          </p:nvPr>
        </p:nvSpPr>
        <p:spPr/>
        <p:txBody>
          <a:bodyPr>
            <a:normAutofit/>
          </a:bodyPr>
          <a:lstStyle/>
          <a:p>
            <a:pPr marL="0" indent="0">
              <a:buNone/>
            </a:pPr>
            <a:r>
              <a:rPr lang="en-US" dirty="0"/>
              <a:t>An important part of being able to answer the question “Why Laravel?” is understanding Laravel’s history—and understanding what came before it. Prior to Laravel’s rise in popularity, there were a variety of frameworks and other movements in PHP and other web development spaces.</a:t>
            </a:r>
          </a:p>
          <a:p>
            <a:endParaRPr lang="en-US" dirty="0"/>
          </a:p>
          <a:p>
            <a:r>
              <a:rPr lang="en-US" dirty="0"/>
              <a:t>Ruby on Rails</a:t>
            </a:r>
          </a:p>
          <a:p>
            <a:r>
              <a:rPr lang="en-US" dirty="0"/>
              <a:t>The Influx of PHP Frameworks</a:t>
            </a:r>
          </a:p>
          <a:p>
            <a:r>
              <a:rPr lang="en-US" dirty="0"/>
              <a:t>The Good and the Bad of CodeIgniter</a:t>
            </a:r>
          </a:p>
          <a:p>
            <a:r>
              <a:rPr lang="en-US" dirty="0"/>
              <a:t>Laravel 1, 2, and 3</a:t>
            </a:r>
          </a:p>
          <a:p>
            <a:r>
              <a:rPr lang="en-US" dirty="0"/>
              <a:t>Laravel 4</a:t>
            </a:r>
          </a:p>
          <a:p>
            <a:r>
              <a:rPr lang="en-US" dirty="0"/>
              <a:t>Laravel 5</a:t>
            </a:r>
          </a:p>
          <a:p>
            <a:r>
              <a:rPr lang="en-US" dirty="0"/>
              <a:t>Laravel 6</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68197452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Subdomain Routing</a:t>
            </a:r>
          </a:p>
        </p:txBody>
      </p:sp>
      <p:sp>
        <p:nvSpPr>
          <p:cNvPr id="3" name="Content Placeholder 2"/>
          <p:cNvSpPr>
            <a:spLocks noGrp="1"/>
          </p:cNvSpPr>
          <p:nvPr>
            <p:ph idx="1"/>
          </p:nvPr>
        </p:nvSpPr>
        <p:spPr>
          <a:xfrm>
            <a:off x="234950" y="994976"/>
            <a:ext cx="8489950" cy="6828450"/>
          </a:xfrm>
        </p:spPr>
        <p:txBody>
          <a:bodyPr>
            <a:normAutofit/>
          </a:bodyPr>
          <a:lstStyle/>
          <a:p>
            <a:r>
              <a:rPr lang="en-US" dirty="0"/>
              <a:t>Subdomain routing is the same as route prefixing, but it’s scoped by subdomain instead of route prefix. </a:t>
            </a:r>
          </a:p>
          <a:p>
            <a:r>
              <a:rPr lang="en-US" dirty="0"/>
              <a:t>There are two primary uses for this. First, you may want to present different sections of the application (or entirely different applications) to different subdomains. Example 3-14 shows how you can achieve this.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856A2E95-9FBB-976B-1FFC-D5AEF8ECF819}"/>
              </a:ext>
            </a:extLst>
          </p:cNvPr>
          <p:cNvPicPr>
            <a:picLocks noChangeAspect="1"/>
          </p:cNvPicPr>
          <p:nvPr/>
        </p:nvPicPr>
        <p:blipFill>
          <a:blip r:embed="rId3"/>
          <a:stretch>
            <a:fillRect/>
          </a:stretch>
        </p:blipFill>
        <p:spPr>
          <a:xfrm>
            <a:off x="332458" y="3463131"/>
            <a:ext cx="8707684" cy="3200400"/>
          </a:xfrm>
          <a:prstGeom prst="rect">
            <a:avLst/>
          </a:prstGeom>
        </p:spPr>
      </p:pic>
    </p:spTree>
    <p:extLst>
      <p:ext uri="{BB962C8B-B14F-4D97-AF65-F5344CB8AC3E}">
        <p14:creationId xmlns:p14="http://schemas.microsoft.com/office/powerpoint/2010/main" val="56522157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Subdomain Routing</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8" name="Content Placeholder 7">
            <a:extLst>
              <a:ext uri="{FF2B5EF4-FFF2-40B4-BE49-F238E27FC236}">
                <a16:creationId xmlns:a16="http://schemas.microsoft.com/office/drawing/2014/main" id="{FD3E4AEA-010B-7B91-66A9-C3F89AAFFCE4}"/>
              </a:ext>
            </a:extLst>
          </p:cNvPr>
          <p:cNvPicPr>
            <a:picLocks noGrp="1" noChangeAspect="1"/>
          </p:cNvPicPr>
          <p:nvPr>
            <p:ph idx="1"/>
          </p:nvPr>
        </p:nvPicPr>
        <p:blipFill>
          <a:blip r:embed="rId3"/>
          <a:stretch>
            <a:fillRect/>
          </a:stretch>
        </p:blipFill>
        <p:spPr>
          <a:xfrm>
            <a:off x="584541" y="1329531"/>
            <a:ext cx="8203518" cy="4051300"/>
          </a:xfrm>
        </p:spPr>
      </p:pic>
    </p:spTree>
    <p:extLst>
      <p:ext uri="{BB962C8B-B14F-4D97-AF65-F5344CB8AC3E}">
        <p14:creationId xmlns:p14="http://schemas.microsoft.com/office/powerpoint/2010/main" val="22924271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Namespace Prefixes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8" name="Content Placeholder 7">
            <a:extLst>
              <a:ext uri="{FF2B5EF4-FFF2-40B4-BE49-F238E27FC236}">
                <a16:creationId xmlns:a16="http://schemas.microsoft.com/office/drawing/2014/main" id="{C5BCE089-5CD1-E69D-41F5-8A164BF5775B}"/>
              </a:ext>
            </a:extLst>
          </p:cNvPr>
          <p:cNvPicPr>
            <a:picLocks noGrp="1" noChangeAspect="1"/>
          </p:cNvPicPr>
          <p:nvPr>
            <p:ph idx="1"/>
          </p:nvPr>
        </p:nvPicPr>
        <p:blipFill>
          <a:blip r:embed="rId3"/>
          <a:stretch>
            <a:fillRect/>
          </a:stretch>
        </p:blipFill>
        <p:spPr>
          <a:xfrm>
            <a:off x="272285" y="1160978"/>
            <a:ext cx="8767500" cy="3312167"/>
          </a:xfrm>
        </p:spPr>
      </p:pic>
    </p:spTree>
    <p:extLst>
      <p:ext uri="{BB962C8B-B14F-4D97-AF65-F5344CB8AC3E}">
        <p14:creationId xmlns:p14="http://schemas.microsoft.com/office/powerpoint/2010/main" val="10271590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Name Prefixes</a:t>
            </a:r>
          </a:p>
        </p:txBody>
      </p:sp>
      <p:sp>
        <p:nvSpPr>
          <p:cNvPr id="3" name="Content Placeholder 2"/>
          <p:cNvSpPr>
            <a:spLocks noGrp="1"/>
          </p:cNvSpPr>
          <p:nvPr>
            <p:ph idx="1"/>
          </p:nvPr>
        </p:nvSpPr>
        <p:spPr>
          <a:xfrm>
            <a:off x="234950" y="994976"/>
            <a:ext cx="8489950" cy="6828450"/>
          </a:xfrm>
        </p:spPr>
        <p:txBody>
          <a:bodyPr>
            <a:normAutofit/>
          </a:bodyPr>
          <a:lstStyle/>
          <a:p>
            <a:r>
              <a:rPr lang="en-US" dirty="0"/>
              <a:t>Just like we can prefix URL segments and controller namespaces, we can also prefix strings to the route name. With route group name prefixes, we can define that every route within this group should have a given string prefixed to its name. </a:t>
            </a:r>
          </a:p>
          <a:p>
            <a:r>
              <a:rPr lang="en-US" dirty="0"/>
              <a:t>In this context, we’re prefixing "users." to each route name, then "comments." (see Example 3-17).</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747D83BE-72D0-89CB-2F86-CEACEBE7EAA7}"/>
              </a:ext>
            </a:extLst>
          </p:cNvPr>
          <p:cNvPicPr>
            <a:picLocks noChangeAspect="1"/>
          </p:cNvPicPr>
          <p:nvPr/>
        </p:nvPicPr>
        <p:blipFill>
          <a:blip r:embed="rId3"/>
          <a:stretch>
            <a:fillRect/>
          </a:stretch>
        </p:blipFill>
        <p:spPr>
          <a:xfrm>
            <a:off x="407800" y="3920331"/>
            <a:ext cx="8557000" cy="3200400"/>
          </a:xfrm>
          <a:prstGeom prst="rect">
            <a:avLst/>
          </a:prstGeom>
        </p:spPr>
      </p:pic>
    </p:spTree>
    <p:extLst>
      <p:ext uri="{BB962C8B-B14F-4D97-AF65-F5344CB8AC3E}">
        <p14:creationId xmlns:p14="http://schemas.microsoft.com/office/powerpoint/2010/main" val="9395545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Signing a Route</a:t>
            </a:r>
          </a:p>
        </p:txBody>
      </p:sp>
      <p:sp>
        <p:nvSpPr>
          <p:cNvPr id="3" name="Content Placeholder 2"/>
          <p:cNvSpPr>
            <a:spLocks noGrp="1"/>
          </p:cNvSpPr>
          <p:nvPr>
            <p:ph idx="1"/>
          </p:nvPr>
        </p:nvSpPr>
        <p:spPr>
          <a:xfrm>
            <a:off x="234950" y="994976"/>
            <a:ext cx="8489950" cy="6828450"/>
          </a:xfrm>
        </p:spPr>
        <p:txBody>
          <a:bodyPr>
            <a:normAutofit/>
          </a:bodyPr>
          <a:lstStyle/>
          <a:p>
            <a:r>
              <a:rPr lang="en-US" dirty="0"/>
              <a:t>In order to build a signed URL to access a given route, the route must have a name:</a:t>
            </a:r>
          </a:p>
          <a:p>
            <a:endParaRPr lang="en-US" dirty="0"/>
          </a:p>
          <a:p>
            <a:pPr marL="0" indent="0">
              <a:buNone/>
            </a:pPr>
            <a:r>
              <a:rPr lang="en-US" dirty="0">
                <a:solidFill>
                  <a:srgbClr val="003399"/>
                </a:solidFill>
              </a:rPr>
              <a:t>Route::get('invitations/{invitation}/{answer}', '</a:t>
            </a:r>
            <a:r>
              <a:rPr lang="en-US" dirty="0" err="1">
                <a:solidFill>
                  <a:srgbClr val="003399"/>
                </a:solidFill>
              </a:rPr>
              <a:t>InvitationController</a:t>
            </a:r>
            <a:r>
              <a:rPr lang="en-US" dirty="0">
                <a:solidFill>
                  <a:srgbClr val="003399"/>
                </a:solidFill>
              </a:rPr>
              <a:t>')</a:t>
            </a:r>
          </a:p>
          <a:p>
            <a:pPr marL="0" indent="0">
              <a:buNone/>
            </a:pPr>
            <a:r>
              <a:rPr lang="en-US" dirty="0">
                <a:solidFill>
                  <a:srgbClr val="003399"/>
                </a:solidFill>
              </a:rPr>
              <a:t>    -&gt;name('invitations');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12302767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Signing a Route</a:t>
            </a:r>
          </a:p>
        </p:txBody>
      </p:sp>
      <p:sp>
        <p:nvSpPr>
          <p:cNvPr id="3" name="Content Placeholder 2"/>
          <p:cNvSpPr>
            <a:spLocks noGrp="1"/>
          </p:cNvSpPr>
          <p:nvPr>
            <p:ph idx="1"/>
          </p:nvPr>
        </p:nvSpPr>
        <p:spPr>
          <a:xfrm>
            <a:off x="234950" y="994976"/>
            <a:ext cx="8489950" cy="6828450"/>
          </a:xfrm>
        </p:spPr>
        <p:txBody>
          <a:bodyPr>
            <a:normAutofit/>
          </a:bodyPr>
          <a:lstStyle/>
          <a:p>
            <a:pPr marL="0" indent="0">
              <a:buNone/>
            </a:pPr>
            <a:r>
              <a:rPr lang="en-US">
                <a:solidFill>
                  <a:srgbClr val="003399"/>
                </a:solidFill>
              </a:rPr>
              <a:t>// Generate a normal link</a:t>
            </a:r>
          </a:p>
          <a:p>
            <a:pPr marL="0" indent="0">
              <a:buNone/>
            </a:pPr>
            <a:r>
              <a:rPr lang="en-US">
                <a:solidFill>
                  <a:srgbClr val="003399"/>
                </a:solidFill>
              </a:rPr>
              <a:t>URL::route('invitations', ['invitation' =&gt; 12345, 'answer' =&gt; 'yes']);</a:t>
            </a:r>
          </a:p>
          <a:p>
            <a:pPr marL="0" indent="0">
              <a:buNone/>
            </a:pPr>
            <a:endParaRPr lang="en-US">
              <a:solidFill>
                <a:srgbClr val="003399"/>
              </a:solidFill>
            </a:endParaRPr>
          </a:p>
          <a:p>
            <a:pPr marL="0" indent="0">
              <a:buNone/>
            </a:pPr>
            <a:r>
              <a:rPr lang="en-US">
                <a:solidFill>
                  <a:srgbClr val="003399"/>
                </a:solidFill>
              </a:rPr>
              <a:t>// Generate a signed link</a:t>
            </a:r>
          </a:p>
          <a:p>
            <a:pPr marL="0" indent="0">
              <a:buNone/>
            </a:pPr>
            <a:r>
              <a:rPr lang="en-US">
                <a:solidFill>
                  <a:srgbClr val="003399"/>
                </a:solidFill>
              </a:rPr>
              <a:t>URL::signedRoute('invitations', ['invitation' =&gt; 12345, 'answer' =&gt; 'yes']);</a:t>
            </a:r>
          </a:p>
          <a:p>
            <a:pPr marL="0" indent="0">
              <a:buNone/>
            </a:pPr>
            <a:endParaRPr lang="en-US">
              <a:solidFill>
                <a:srgbClr val="003399"/>
              </a:solidFill>
            </a:endParaRPr>
          </a:p>
          <a:p>
            <a:pPr marL="0" indent="0">
              <a:buNone/>
            </a:pPr>
            <a:r>
              <a:rPr lang="en-US">
                <a:solidFill>
                  <a:srgbClr val="003399"/>
                </a:solidFill>
              </a:rPr>
              <a:t>// Generate an expiring (temporary) signed link</a:t>
            </a:r>
          </a:p>
          <a:p>
            <a:pPr marL="0" indent="0">
              <a:buNone/>
            </a:pPr>
            <a:r>
              <a:rPr lang="en-US">
                <a:solidFill>
                  <a:srgbClr val="003399"/>
                </a:solidFill>
              </a:rPr>
              <a:t>URL::temporarySignedRoute(</a:t>
            </a:r>
          </a:p>
          <a:p>
            <a:pPr marL="0" indent="0">
              <a:buNone/>
            </a:pPr>
            <a:r>
              <a:rPr lang="en-US">
                <a:solidFill>
                  <a:srgbClr val="003399"/>
                </a:solidFill>
              </a:rPr>
              <a:t>    'invitations',</a:t>
            </a:r>
          </a:p>
          <a:p>
            <a:pPr marL="0" indent="0">
              <a:buNone/>
            </a:pPr>
            <a:r>
              <a:rPr lang="en-US">
                <a:solidFill>
                  <a:srgbClr val="003399"/>
                </a:solidFill>
              </a:rPr>
              <a:t>    now()-&gt;addHours(4),</a:t>
            </a:r>
          </a:p>
          <a:p>
            <a:pPr marL="0" indent="0">
              <a:buNone/>
            </a:pPr>
            <a:r>
              <a:rPr lang="en-US">
                <a:solidFill>
                  <a:srgbClr val="003399"/>
                </a:solidFill>
              </a:rPr>
              <a:t>    ['invitation' =&gt; 12345, 'answer' =&gt; 'yes']</a:t>
            </a:r>
          </a:p>
          <a:p>
            <a:pPr marL="0" indent="0">
              <a:buNone/>
            </a:pPr>
            <a:r>
              <a:rPr lang="en-US">
                <a:solidFill>
                  <a:srgbClr val="003399"/>
                </a:solidFill>
              </a:rPr>
              <a:t>);</a:t>
            </a:r>
            <a:endParaRPr lang="en-US" dirty="0">
              <a:solidFill>
                <a:srgbClr val="003399"/>
              </a:solidFill>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139143582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Modifying Routes to Allow Signed Links</a:t>
            </a:r>
          </a:p>
        </p:txBody>
      </p:sp>
      <p:sp>
        <p:nvSpPr>
          <p:cNvPr id="3" name="Content Placeholder 2"/>
          <p:cNvSpPr>
            <a:spLocks noGrp="1"/>
          </p:cNvSpPr>
          <p:nvPr>
            <p:ph idx="1"/>
          </p:nvPr>
        </p:nvSpPr>
        <p:spPr>
          <a:xfrm>
            <a:off x="234950" y="994976"/>
            <a:ext cx="8489950" cy="6828450"/>
          </a:xfrm>
        </p:spPr>
        <p:txBody>
          <a:bodyPr>
            <a:normAutofit/>
          </a:bodyPr>
          <a:lstStyle/>
          <a:p>
            <a:r>
              <a:rPr lang="en-US" dirty="0"/>
              <a:t>Now that you’ve generated a link to your signed route, you need to protect against any unsigned access. </a:t>
            </a:r>
          </a:p>
          <a:p>
            <a:r>
              <a:rPr lang="en-US" dirty="0"/>
              <a:t>The easiest option is to apply the signed middleware (which, if it’s not in your $</a:t>
            </a:r>
            <a:r>
              <a:rPr lang="en-US" dirty="0" err="1"/>
              <a:t>routeMiddleware</a:t>
            </a:r>
            <a:r>
              <a:rPr lang="en-US" dirty="0"/>
              <a:t> array in app/Http/</a:t>
            </a:r>
            <a:r>
              <a:rPr lang="en-US" dirty="0" err="1"/>
              <a:t>Kernel.php</a:t>
            </a:r>
            <a:r>
              <a:rPr lang="en-US" dirty="0"/>
              <a:t>, should be, backed by Illuminate\Routing\Middleware\</a:t>
            </a:r>
            <a:r>
              <a:rPr lang="en-US" dirty="0" err="1"/>
              <a:t>ValidateSignature</a:t>
            </a:r>
            <a:r>
              <a:rPr lang="en-US" dirty="0"/>
              <a:t>):</a:t>
            </a:r>
          </a:p>
          <a:p>
            <a:endParaRPr lang="en-US" dirty="0"/>
          </a:p>
          <a:p>
            <a:pPr marL="0" indent="0">
              <a:buNone/>
            </a:pPr>
            <a:r>
              <a:rPr lang="en-US" dirty="0">
                <a:solidFill>
                  <a:srgbClr val="003399"/>
                </a:solidFill>
              </a:rPr>
              <a:t>Route::get('invitations/{invitation}/{answer}', '</a:t>
            </a:r>
            <a:r>
              <a:rPr lang="en-US" dirty="0" err="1">
                <a:solidFill>
                  <a:srgbClr val="003399"/>
                </a:solidFill>
              </a:rPr>
              <a:t>InvitationController</a:t>
            </a:r>
            <a:r>
              <a:rPr lang="en-US" dirty="0">
                <a:solidFill>
                  <a:srgbClr val="003399"/>
                </a:solidFill>
              </a:rPr>
              <a:t>')</a:t>
            </a:r>
          </a:p>
          <a:p>
            <a:pPr marL="0" indent="0">
              <a:buNone/>
            </a:pPr>
            <a:r>
              <a:rPr lang="en-US" dirty="0">
                <a:solidFill>
                  <a:srgbClr val="003399"/>
                </a:solidFill>
              </a:rPr>
              <a:t>    -&gt;name('invitations')</a:t>
            </a:r>
          </a:p>
          <a:p>
            <a:pPr marL="0" indent="0">
              <a:buNone/>
            </a:pPr>
            <a:r>
              <a:rPr lang="en-US" dirty="0">
                <a:solidFill>
                  <a:srgbClr val="003399"/>
                </a:solidFill>
              </a:rPr>
              <a:t>    -&gt;middleware('signed');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10815634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Modifying Routes to Allow Signed Links</a:t>
            </a:r>
          </a:p>
        </p:txBody>
      </p:sp>
      <p:sp>
        <p:nvSpPr>
          <p:cNvPr id="3" name="Content Placeholder 2"/>
          <p:cNvSpPr>
            <a:spLocks noGrp="1"/>
          </p:cNvSpPr>
          <p:nvPr>
            <p:ph idx="1"/>
          </p:nvPr>
        </p:nvSpPr>
        <p:spPr>
          <a:xfrm>
            <a:off x="234950" y="994976"/>
            <a:ext cx="8489950" cy="6828450"/>
          </a:xfrm>
        </p:spPr>
        <p:txBody>
          <a:bodyPr>
            <a:normAutofit/>
          </a:bodyPr>
          <a:lstStyle/>
          <a:p>
            <a:r>
              <a:rPr lang="en-US" dirty="0"/>
              <a:t>If you’d prefer, you can manually validate using the </a:t>
            </a:r>
            <a:r>
              <a:rPr lang="en-US" dirty="0" err="1"/>
              <a:t>hasValidSignature</a:t>
            </a:r>
            <a:r>
              <a:rPr lang="en-US" dirty="0"/>
              <a:t>() method on the Request object instead of using the signed middleware:</a:t>
            </a:r>
          </a:p>
          <a:p>
            <a:pPr marL="0" indent="0">
              <a:buNone/>
            </a:pPr>
            <a:r>
              <a:rPr lang="en-US" dirty="0">
                <a:solidFill>
                  <a:srgbClr val="003399"/>
                </a:solidFill>
              </a:rPr>
              <a:t>class </a:t>
            </a:r>
            <a:r>
              <a:rPr lang="en-US" dirty="0" err="1">
                <a:solidFill>
                  <a:srgbClr val="003399"/>
                </a:solidFill>
              </a:rPr>
              <a:t>InvitationController</a:t>
            </a:r>
            <a:endParaRPr lang="en-US" dirty="0">
              <a:solidFill>
                <a:srgbClr val="003399"/>
              </a:solidFill>
            </a:endParaRPr>
          </a:p>
          <a:p>
            <a:pPr marL="0" indent="0">
              <a:buNone/>
            </a:pPr>
            <a:r>
              <a:rPr lang="en-US" dirty="0">
                <a:solidFill>
                  <a:srgbClr val="003399"/>
                </a:solidFill>
              </a:rPr>
              <a:t>{</a:t>
            </a:r>
          </a:p>
          <a:p>
            <a:pPr marL="0" indent="0">
              <a:buNone/>
            </a:pPr>
            <a:r>
              <a:rPr lang="en-US" dirty="0">
                <a:solidFill>
                  <a:srgbClr val="003399"/>
                </a:solidFill>
              </a:rPr>
              <a:t>    public function __invoke(Invitation $invitation, $answer, Request $request)</a:t>
            </a:r>
          </a:p>
          <a:p>
            <a:pPr marL="0" indent="0">
              <a:buNone/>
            </a:pPr>
            <a:r>
              <a:rPr lang="en-US" dirty="0">
                <a:solidFill>
                  <a:srgbClr val="003399"/>
                </a:solidFill>
              </a:rPr>
              <a:t>    {</a:t>
            </a:r>
          </a:p>
          <a:p>
            <a:pPr marL="0" indent="0">
              <a:buNone/>
            </a:pPr>
            <a:r>
              <a:rPr lang="en-US" dirty="0">
                <a:solidFill>
                  <a:srgbClr val="003399"/>
                </a:solidFill>
              </a:rPr>
              <a:t>        if (! $request-&gt;</a:t>
            </a:r>
            <a:r>
              <a:rPr lang="en-US" dirty="0" err="1">
                <a:solidFill>
                  <a:srgbClr val="003399"/>
                </a:solidFill>
              </a:rPr>
              <a:t>hasValidSignature</a:t>
            </a:r>
            <a:r>
              <a:rPr lang="en-US" dirty="0">
                <a:solidFill>
                  <a:srgbClr val="003399"/>
                </a:solidFill>
              </a:rPr>
              <a:t>()) {</a:t>
            </a:r>
          </a:p>
          <a:p>
            <a:pPr marL="0" indent="0">
              <a:buNone/>
            </a:pPr>
            <a:r>
              <a:rPr lang="en-US" dirty="0">
                <a:solidFill>
                  <a:srgbClr val="003399"/>
                </a:solidFill>
              </a:rPr>
              <a:t>            abort(403);</a:t>
            </a:r>
          </a:p>
          <a:p>
            <a:pPr marL="0" indent="0">
              <a:buNone/>
            </a:pPr>
            <a:r>
              <a:rPr lang="en-US" dirty="0">
                <a:solidFill>
                  <a:srgbClr val="003399"/>
                </a:solidFill>
              </a:rPr>
              <a:t>        }</a:t>
            </a:r>
          </a:p>
          <a:p>
            <a:pPr marL="0" indent="0">
              <a:buNone/>
            </a:pPr>
            <a:endParaRPr lang="en-US" dirty="0">
              <a:solidFill>
                <a:srgbClr val="003399"/>
              </a:solidFill>
            </a:endParaRPr>
          </a:p>
          <a:p>
            <a:pPr marL="0" indent="0">
              <a:buNone/>
            </a:pPr>
            <a:r>
              <a:rPr lang="en-US" dirty="0">
                <a:solidFill>
                  <a:srgbClr val="003399"/>
                </a:solidFill>
              </a:rPr>
              <a:t>        //</a:t>
            </a:r>
          </a:p>
          <a:p>
            <a:pPr marL="0" indent="0">
              <a:buNone/>
            </a:pPr>
            <a:r>
              <a:rPr lang="en-US" dirty="0">
                <a:solidFill>
                  <a:srgbClr val="003399"/>
                </a:solidFill>
              </a:rPr>
              <a:t>    }</a:t>
            </a:r>
          </a:p>
          <a:p>
            <a:pPr marL="0" indent="0">
              <a:buNone/>
            </a:pPr>
            <a:r>
              <a:rPr lang="en-US" dirty="0">
                <a:solidFill>
                  <a:srgbClr val="003399"/>
                </a:solidFill>
              </a:rPr>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33626730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Views</a:t>
            </a:r>
          </a:p>
        </p:txBody>
      </p:sp>
      <p:sp>
        <p:nvSpPr>
          <p:cNvPr id="3" name="Content Placeholder 2"/>
          <p:cNvSpPr>
            <a:spLocks noGrp="1"/>
          </p:cNvSpPr>
          <p:nvPr>
            <p:ph idx="1"/>
          </p:nvPr>
        </p:nvSpPr>
        <p:spPr>
          <a:xfrm>
            <a:off x="234950" y="994976"/>
            <a:ext cx="8489950" cy="6828450"/>
          </a:xfrm>
        </p:spPr>
        <p:txBody>
          <a:bodyPr>
            <a:normAutofit/>
          </a:bodyPr>
          <a:lstStyle/>
          <a:p>
            <a:r>
              <a:rPr lang="en-US" dirty="0"/>
              <a:t>Once you’ve “loaded” a view with the view() helper, you have the option to simply return it (as in Example 3-18), which will work fine if the view doesn’t rely on any variables from the controller.</a:t>
            </a:r>
          </a:p>
          <a:p>
            <a:endParaRPr lang="en-US" dirty="0"/>
          </a:p>
          <a:p>
            <a:pPr marL="0" indent="0">
              <a:buNone/>
            </a:pPr>
            <a:r>
              <a:rPr lang="en-US" dirty="0"/>
              <a:t>Example 3-18. Simple view() usage</a:t>
            </a:r>
          </a:p>
          <a:p>
            <a:pPr marL="0" indent="0">
              <a:buNone/>
            </a:pPr>
            <a:r>
              <a:rPr lang="en-US" dirty="0">
                <a:solidFill>
                  <a:srgbClr val="003399"/>
                </a:solidFill>
              </a:rPr>
              <a:t>Route::get('/', function () {</a:t>
            </a:r>
          </a:p>
          <a:p>
            <a:pPr marL="0" indent="0">
              <a:buNone/>
            </a:pPr>
            <a:r>
              <a:rPr lang="en-US" dirty="0">
                <a:solidFill>
                  <a:srgbClr val="003399"/>
                </a:solidFill>
              </a:rPr>
              <a:t>   return view('home');</a:t>
            </a:r>
          </a:p>
          <a:p>
            <a:pPr marL="0" indent="0">
              <a:buNone/>
            </a:pPr>
            <a:r>
              <a:rPr lang="en-US" dirty="0">
                <a:solidFill>
                  <a:srgbClr val="003399"/>
                </a:solidFill>
              </a:rPr>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136082278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Views</a:t>
            </a:r>
          </a:p>
        </p:txBody>
      </p:sp>
      <p:sp>
        <p:nvSpPr>
          <p:cNvPr id="3" name="Content Placeholder 2"/>
          <p:cNvSpPr>
            <a:spLocks noGrp="1"/>
          </p:cNvSpPr>
          <p:nvPr>
            <p:ph idx="1"/>
          </p:nvPr>
        </p:nvSpPr>
        <p:spPr>
          <a:xfrm>
            <a:off x="234950" y="994976"/>
            <a:ext cx="8489950" cy="6828450"/>
          </a:xfrm>
        </p:spPr>
        <p:txBody>
          <a:bodyPr>
            <a:normAutofit/>
          </a:bodyPr>
          <a:lstStyle/>
          <a:p>
            <a:r>
              <a:rPr lang="en-US" dirty="0"/>
              <a:t>what if you need to pass in variables? Take a look at Example 3-19.</a:t>
            </a:r>
          </a:p>
          <a:p>
            <a:endParaRPr lang="en-US" dirty="0"/>
          </a:p>
          <a:p>
            <a:pPr marL="0" indent="0">
              <a:buNone/>
            </a:pPr>
            <a:r>
              <a:rPr lang="en-US" dirty="0"/>
              <a:t>Example 3-19. Passing variables to views</a:t>
            </a:r>
          </a:p>
          <a:p>
            <a:pPr marL="0" indent="0">
              <a:buNone/>
            </a:pPr>
            <a:r>
              <a:rPr lang="en-US" dirty="0">
                <a:solidFill>
                  <a:srgbClr val="003399"/>
                </a:solidFill>
              </a:rPr>
              <a:t>Route::get('tasks', function () {</a:t>
            </a:r>
          </a:p>
          <a:p>
            <a:pPr marL="0" indent="0">
              <a:buNone/>
            </a:pPr>
            <a:r>
              <a:rPr lang="en-US" dirty="0">
                <a:solidFill>
                  <a:srgbClr val="003399"/>
                </a:solidFill>
              </a:rPr>
              <a:t>    return view('</a:t>
            </a:r>
            <a:r>
              <a:rPr lang="en-US" dirty="0" err="1">
                <a:solidFill>
                  <a:srgbClr val="003399"/>
                </a:solidFill>
              </a:rPr>
              <a:t>tasks.index</a:t>
            </a:r>
            <a:r>
              <a:rPr lang="en-US" dirty="0">
                <a:solidFill>
                  <a:srgbClr val="003399"/>
                </a:solidFill>
              </a:rPr>
              <a:t>')</a:t>
            </a:r>
          </a:p>
          <a:p>
            <a:pPr marL="0" indent="0">
              <a:buNone/>
            </a:pPr>
            <a:r>
              <a:rPr lang="en-US" dirty="0">
                <a:solidFill>
                  <a:srgbClr val="003399"/>
                </a:solidFill>
              </a:rPr>
              <a:t>        -&gt;with('tasks', Task::all());</a:t>
            </a:r>
          </a:p>
          <a:p>
            <a:pPr marL="0" indent="0">
              <a:buNone/>
            </a:pPr>
            <a:r>
              <a:rPr lang="en-US" dirty="0">
                <a:solidFill>
                  <a:srgbClr val="003399"/>
                </a:solidFill>
              </a:rPr>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3208177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What’s So Special About Laravel?</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So what is it that sets Laravel apart? </a:t>
            </a:r>
          </a:p>
          <a:p>
            <a:endParaRPr lang="en-US" dirty="0"/>
          </a:p>
          <a:p>
            <a:r>
              <a:rPr lang="en-US" dirty="0"/>
              <a:t>Why is it worth having more than one PHP framework at any time? </a:t>
            </a:r>
          </a:p>
          <a:p>
            <a:endParaRPr lang="en-US" dirty="0"/>
          </a:p>
          <a:p>
            <a:r>
              <a:rPr lang="en-US" dirty="0"/>
              <a:t>They all use components from Symfony anyway, right? </a:t>
            </a:r>
          </a:p>
          <a:p>
            <a:endParaRPr lang="en-US" dirty="0"/>
          </a:p>
          <a:p>
            <a:r>
              <a:rPr lang="en-US" dirty="0"/>
              <a:t>Let’s talk a bit about what makes Laravel “tick.”</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148960729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Returning Simple Routes Directly with Route::view()</a:t>
            </a:r>
          </a:p>
        </p:txBody>
      </p:sp>
      <p:sp>
        <p:nvSpPr>
          <p:cNvPr id="3" name="Content Placeholder 2"/>
          <p:cNvSpPr>
            <a:spLocks noGrp="1"/>
          </p:cNvSpPr>
          <p:nvPr>
            <p:ph idx="1"/>
          </p:nvPr>
        </p:nvSpPr>
        <p:spPr>
          <a:xfrm>
            <a:off x="234950" y="994976"/>
            <a:ext cx="8489950" cy="6828450"/>
          </a:xfrm>
        </p:spPr>
        <p:txBody>
          <a:bodyPr>
            <a:normAutofit/>
          </a:bodyPr>
          <a:lstStyle/>
          <a:p>
            <a:r>
              <a:rPr lang="en-US" dirty="0"/>
              <a:t>Because it’s so common for a route to just return a view with no custom data, Laravel 5.5+ allows you to define a route as a “view” route without even passing the route definition a closure or a controller/method reference, as you can see in Example 3-20.</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7F941CCA-EED0-E655-4778-168623ADB56D}"/>
              </a:ext>
            </a:extLst>
          </p:cNvPr>
          <p:cNvPicPr>
            <a:picLocks noChangeAspect="1"/>
          </p:cNvPicPr>
          <p:nvPr/>
        </p:nvPicPr>
        <p:blipFill>
          <a:blip r:embed="rId3"/>
          <a:stretch>
            <a:fillRect/>
          </a:stretch>
        </p:blipFill>
        <p:spPr>
          <a:xfrm>
            <a:off x="479181" y="3082131"/>
            <a:ext cx="8414238" cy="3352800"/>
          </a:xfrm>
          <a:prstGeom prst="rect">
            <a:avLst/>
          </a:prstGeom>
        </p:spPr>
      </p:pic>
    </p:spTree>
    <p:extLst>
      <p:ext uri="{BB962C8B-B14F-4D97-AF65-F5344CB8AC3E}">
        <p14:creationId xmlns:p14="http://schemas.microsoft.com/office/powerpoint/2010/main" val="212903152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Using View Composers to Share Variables with Every View</a:t>
            </a:r>
          </a:p>
        </p:txBody>
      </p:sp>
      <p:sp>
        <p:nvSpPr>
          <p:cNvPr id="3" name="Content Placeholder 2"/>
          <p:cNvSpPr>
            <a:spLocks noGrp="1"/>
          </p:cNvSpPr>
          <p:nvPr>
            <p:ph idx="1"/>
          </p:nvPr>
        </p:nvSpPr>
        <p:spPr>
          <a:xfrm>
            <a:off x="234950" y="994976"/>
            <a:ext cx="8489950" cy="6828450"/>
          </a:xfrm>
        </p:spPr>
        <p:txBody>
          <a:bodyPr>
            <a:normAutofit/>
          </a:bodyPr>
          <a:lstStyle/>
          <a:p>
            <a:r>
              <a:rPr lang="en-US" dirty="0"/>
              <a:t>Sometimes it can become a hassle to pass the same variables over and over. </a:t>
            </a:r>
          </a:p>
          <a:p>
            <a:r>
              <a:rPr lang="en-US" dirty="0"/>
              <a:t>There may be a variable that you want accessible to every view in the site, or to a certain class of views or a certain included </a:t>
            </a:r>
            <a:r>
              <a:rPr lang="en-US" dirty="0" err="1"/>
              <a:t>subview</a:t>
            </a:r>
            <a:r>
              <a:rPr lang="en-US" dirty="0"/>
              <a:t>—for example, all views related to tasks, or the header partial.</a:t>
            </a:r>
          </a:p>
          <a:p>
            <a:r>
              <a:rPr lang="en-US" dirty="0"/>
              <a:t>It’s possible to share certain variables with every template or just certain templates, like in the following code:</a:t>
            </a:r>
          </a:p>
          <a:p>
            <a:endParaRPr lang="en-US" dirty="0"/>
          </a:p>
          <a:p>
            <a:pPr marL="0" indent="0">
              <a:buNone/>
            </a:pPr>
            <a:r>
              <a:rPr lang="en-US" dirty="0">
                <a:solidFill>
                  <a:srgbClr val="003399"/>
                </a:solidFill>
              </a:rPr>
              <a:t>view()-&gt;share('</a:t>
            </a:r>
            <a:r>
              <a:rPr lang="en-US" dirty="0" err="1">
                <a:solidFill>
                  <a:srgbClr val="003399"/>
                </a:solidFill>
              </a:rPr>
              <a:t>variableName</a:t>
            </a:r>
            <a:r>
              <a:rPr lang="en-US" dirty="0">
                <a:solidFill>
                  <a:srgbClr val="003399"/>
                </a:solidFill>
              </a:rPr>
              <a:t>', '</a:t>
            </a:r>
            <a:r>
              <a:rPr lang="en-US" dirty="0" err="1">
                <a:solidFill>
                  <a:srgbClr val="003399"/>
                </a:solidFill>
              </a:rPr>
              <a:t>variableValue</a:t>
            </a:r>
            <a:r>
              <a:rPr lang="en-US" dirty="0">
                <a:solidFill>
                  <a:srgbClr val="003399"/>
                </a:solidFill>
              </a:rPr>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2851836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Controllers</a:t>
            </a:r>
          </a:p>
        </p:txBody>
      </p:sp>
      <p:sp>
        <p:nvSpPr>
          <p:cNvPr id="3" name="Content Placeholder 2"/>
          <p:cNvSpPr>
            <a:spLocks noGrp="1"/>
          </p:cNvSpPr>
          <p:nvPr>
            <p:ph idx="1"/>
          </p:nvPr>
        </p:nvSpPr>
        <p:spPr>
          <a:xfrm>
            <a:off x="234950" y="994976"/>
            <a:ext cx="8489950" cy="6828450"/>
          </a:xfrm>
        </p:spPr>
        <p:txBody>
          <a:bodyPr>
            <a:normAutofit/>
          </a:bodyPr>
          <a:lstStyle/>
          <a:p>
            <a:r>
              <a:rPr lang="en-US" dirty="0"/>
              <a:t>Let’s create a controller. One easy way to do this is with an Artisan command, so from the command line run the following:</a:t>
            </a:r>
          </a:p>
          <a:p>
            <a:endParaRPr lang="en-US" dirty="0"/>
          </a:p>
          <a:p>
            <a:pPr marL="0" indent="0">
              <a:buNone/>
            </a:pPr>
            <a:r>
              <a:rPr lang="en-US" dirty="0" err="1">
                <a:solidFill>
                  <a:srgbClr val="003399"/>
                </a:solidFill>
              </a:rPr>
              <a:t>php</a:t>
            </a:r>
            <a:r>
              <a:rPr lang="en-US" dirty="0">
                <a:solidFill>
                  <a:srgbClr val="003399"/>
                </a:solidFill>
              </a:rPr>
              <a:t> artisan </a:t>
            </a:r>
            <a:r>
              <a:rPr lang="en-US" dirty="0" err="1">
                <a:solidFill>
                  <a:srgbClr val="003399"/>
                </a:solidFill>
              </a:rPr>
              <a:t>make:controller</a:t>
            </a:r>
            <a:r>
              <a:rPr lang="en-US" dirty="0">
                <a:solidFill>
                  <a:srgbClr val="003399"/>
                </a:solidFill>
              </a:rPr>
              <a:t> </a:t>
            </a:r>
            <a:r>
              <a:rPr lang="en-US" dirty="0" err="1">
                <a:solidFill>
                  <a:srgbClr val="003399"/>
                </a:solidFill>
              </a:rPr>
              <a:t>TaskController</a:t>
            </a:r>
            <a:endParaRPr lang="en-US" dirty="0">
              <a:solidFill>
                <a:srgbClr val="003399"/>
              </a:solidFill>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27413474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Controllers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8" name="Content Placeholder 7">
            <a:extLst>
              <a:ext uri="{FF2B5EF4-FFF2-40B4-BE49-F238E27FC236}">
                <a16:creationId xmlns:a16="http://schemas.microsoft.com/office/drawing/2014/main" id="{5E997961-51DA-E558-6AC1-635B275C3BF7}"/>
              </a:ext>
            </a:extLst>
          </p:cNvPr>
          <p:cNvPicPr>
            <a:picLocks noGrp="1" noChangeAspect="1"/>
          </p:cNvPicPr>
          <p:nvPr>
            <p:ph idx="1"/>
          </p:nvPr>
        </p:nvPicPr>
        <p:blipFill>
          <a:blip r:embed="rId3"/>
          <a:stretch>
            <a:fillRect/>
          </a:stretch>
        </p:blipFill>
        <p:spPr>
          <a:xfrm>
            <a:off x="799002" y="1024731"/>
            <a:ext cx="7774596" cy="5880100"/>
          </a:xfrm>
        </p:spPr>
      </p:pic>
    </p:spTree>
    <p:extLst>
      <p:ext uri="{BB962C8B-B14F-4D97-AF65-F5344CB8AC3E}">
        <p14:creationId xmlns:p14="http://schemas.microsoft.com/office/powerpoint/2010/main" val="5933879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Controllers</a:t>
            </a:r>
          </a:p>
        </p:txBody>
      </p:sp>
      <p:sp>
        <p:nvSpPr>
          <p:cNvPr id="3" name="Content Placeholder 2"/>
          <p:cNvSpPr>
            <a:spLocks noGrp="1"/>
          </p:cNvSpPr>
          <p:nvPr>
            <p:ph idx="1"/>
          </p:nvPr>
        </p:nvSpPr>
        <p:spPr>
          <a:xfrm>
            <a:off x="234950" y="994976"/>
            <a:ext cx="8489950" cy="6828450"/>
          </a:xfrm>
        </p:spPr>
        <p:txBody>
          <a:bodyPr>
            <a:normAutofit/>
          </a:bodyPr>
          <a:lstStyle/>
          <a:p>
            <a:r>
              <a:rPr lang="en-US"/>
              <a:t>Modify this file as shown in Example 3-22, creating a new public method called index(). We’ll just return some text there.</a:t>
            </a:r>
            <a:endParaRPr lang="en-US"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42E0E171-41A9-A792-2C68-82D9730E43FA}"/>
              </a:ext>
            </a:extLst>
          </p:cNvPr>
          <p:cNvPicPr>
            <a:picLocks noChangeAspect="1"/>
          </p:cNvPicPr>
          <p:nvPr/>
        </p:nvPicPr>
        <p:blipFill>
          <a:blip r:embed="rId3"/>
          <a:stretch>
            <a:fillRect/>
          </a:stretch>
        </p:blipFill>
        <p:spPr>
          <a:xfrm>
            <a:off x="1558204" y="2320131"/>
            <a:ext cx="6256192" cy="5181600"/>
          </a:xfrm>
          <a:prstGeom prst="rect">
            <a:avLst/>
          </a:prstGeom>
        </p:spPr>
      </p:pic>
    </p:spTree>
    <p:extLst>
      <p:ext uri="{BB962C8B-B14F-4D97-AF65-F5344CB8AC3E}">
        <p14:creationId xmlns:p14="http://schemas.microsoft.com/office/powerpoint/2010/main" val="28175826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Controllers</a:t>
            </a:r>
          </a:p>
        </p:txBody>
      </p:sp>
      <p:sp>
        <p:nvSpPr>
          <p:cNvPr id="3" name="Content Placeholder 2"/>
          <p:cNvSpPr>
            <a:spLocks noGrp="1"/>
          </p:cNvSpPr>
          <p:nvPr>
            <p:ph idx="1"/>
          </p:nvPr>
        </p:nvSpPr>
        <p:spPr>
          <a:xfrm>
            <a:off x="234950" y="994976"/>
            <a:ext cx="8489950" cy="6828450"/>
          </a:xfrm>
        </p:spPr>
        <p:txBody>
          <a:bodyPr>
            <a:normAutofit/>
          </a:bodyPr>
          <a:lstStyle/>
          <a:p>
            <a:r>
              <a:rPr lang="en-US"/>
              <a:t>Then, like we learned before, we’ll hook up a route to it, as shown in Example 3-23.</a:t>
            </a:r>
            <a:endParaRPr lang="en-US"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970980D0-9DED-5A4A-5F15-A3CAC97C9CB7}"/>
              </a:ext>
            </a:extLst>
          </p:cNvPr>
          <p:cNvPicPr>
            <a:picLocks noChangeAspect="1"/>
          </p:cNvPicPr>
          <p:nvPr/>
        </p:nvPicPr>
        <p:blipFill>
          <a:blip r:embed="rId3"/>
          <a:stretch>
            <a:fillRect/>
          </a:stretch>
        </p:blipFill>
        <p:spPr>
          <a:xfrm>
            <a:off x="611717" y="1862931"/>
            <a:ext cx="8149166" cy="3810000"/>
          </a:xfrm>
          <a:prstGeom prst="rect">
            <a:avLst/>
          </a:prstGeom>
        </p:spPr>
      </p:pic>
    </p:spTree>
    <p:extLst>
      <p:ext uri="{BB962C8B-B14F-4D97-AF65-F5344CB8AC3E}">
        <p14:creationId xmlns:p14="http://schemas.microsoft.com/office/powerpoint/2010/main" val="25148048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Controllers</a:t>
            </a:r>
          </a:p>
        </p:txBody>
      </p:sp>
      <p:sp>
        <p:nvSpPr>
          <p:cNvPr id="3" name="Content Placeholder 2"/>
          <p:cNvSpPr>
            <a:spLocks noGrp="1"/>
          </p:cNvSpPr>
          <p:nvPr>
            <p:ph idx="1"/>
          </p:nvPr>
        </p:nvSpPr>
        <p:spPr>
          <a:xfrm>
            <a:off x="234950" y="994976"/>
            <a:ext cx="8489950" cy="6828450"/>
          </a:xfrm>
        </p:spPr>
        <p:txBody>
          <a:bodyPr>
            <a:normAutofit/>
          </a:bodyPr>
          <a:lstStyle/>
          <a:p>
            <a:r>
              <a:rPr lang="en-US" dirty="0"/>
              <a:t>The most common use of a controller method, then, will be something like Example 3-24, which provides the same functionality as our route closure in Example 3-19.</a:t>
            </a:r>
          </a:p>
          <a:p>
            <a:endParaRPr lang="en-US" dirty="0"/>
          </a:p>
          <a:p>
            <a:pPr marL="0" indent="0">
              <a:buNone/>
            </a:pPr>
            <a:r>
              <a:rPr lang="en-US" dirty="0"/>
              <a:t>Example 3-24. Common controller method example</a:t>
            </a:r>
          </a:p>
          <a:p>
            <a:pPr marL="0" indent="0">
              <a:buNone/>
            </a:pPr>
            <a:r>
              <a:rPr lang="en-US" dirty="0">
                <a:solidFill>
                  <a:srgbClr val="003399"/>
                </a:solidFill>
              </a:rPr>
              <a:t>// </a:t>
            </a:r>
            <a:r>
              <a:rPr lang="en-US" dirty="0" err="1">
                <a:solidFill>
                  <a:srgbClr val="003399"/>
                </a:solidFill>
              </a:rPr>
              <a:t>TaskController.php</a:t>
            </a:r>
            <a:endParaRPr lang="en-US" dirty="0">
              <a:solidFill>
                <a:srgbClr val="003399"/>
              </a:solidFill>
            </a:endParaRPr>
          </a:p>
          <a:p>
            <a:pPr marL="0" indent="0">
              <a:buNone/>
            </a:pPr>
            <a:r>
              <a:rPr lang="en-US" dirty="0">
                <a:solidFill>
                  <a:srgbClr val="003399"/>
                </a:solidFill>
              </a:rPr>
              <a:t>...</a:t>
            </a:r>
          </a:p>
          <a:p>
            <a:pPr marL="0" indent="0">
              <a:buNone/>
            </a:pPr>
            <a:r>
              <a:rPr lang="en-US" dirty="0">
                <a:solidFill>
                  <a:srgbClr val="003399"/>
                </a:solidFill>
              </a:rPr>
              <a:t>public function index()</a:t>
            </a:r>
          </a:p>
          <a:p>
            <a:pPr marL="0" indent="0">
              <a:buNone/>
            </a:pPr>
            <a:r>
              <a:rPr lang="en-US" dirty="0">
                <a:solidFill>
                  <a:srgbClr val="003399"/>
                </a:solidFill>
              </a:rPr>
              <a:t>{</a:t>
            </a:r>
          </a:p>
          <a:p>
            <a:pPr marL="0" indent="0">
              <a:buNone/>
            </a:pPr>
            <a:r>
              <a:rPr lang="en-US" dirty="0">
                <a:solidFill>
                  <a:srgbClr val="003399"/>
                </a:solidFill>
              </a:rPr>
              <a:t>    return view('</a:t>
            </a:r>
            <a:r>
              <a:rPr lang="en-US" dirty="0" err="1">
                <a:solidFill>
                  <a:srgbClr val="003399"/>
                </a:solidFill>
              </a:rPr>
              <a:t>tasks.index</a:t>
            </a:r>
            <a:r>
              <a:rPr lang="en-US" dirty="0">
                <a:solidFill>
                  <a:srgbClr val="003399"/>
                </a:solidFill>
              </a:rPr>
              <a:t>')</a:t>
            </a:r>
          </a:p>
          <a:p>
            <a:pPr marL="0" indent="0">
              <a:buNone/>
            </a:pPr>
            <a:r>
              <a:rPr lang="en-US" dirty="0">
                <a:solidFill>
                  <a:srgbClr val="003399"/>
                </a:solidFill>
              </a:rPr>
              <a:t>        -&gt;with('tasks', Task::all());</a:t>
            </a:r>
          </a:p>
          <a:p>
            <a:pPr marL="0" indent="0">
              <a:buNone/>
            </a:pPr>
            <a:r>
              <a:rPr lang="en-US" dirty="0">
                <a:solidFill>
                  <a:srgbClr val="003399"/>
                </a:solidFill>
              </a:rPr>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36423797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Getting User Input</a:t>
            </a:r>
          </a:p>
        </p:txBody>
      </p:sp>
      <p:sp>
        <p:nvSpPr>
          <p:cNvPr id="3" name="Content Placeholder 2"/>
          <p:cNvSpPr>
            <a:spLocks noGrp="1"/>
          </p:cNvSpPr>
          <p:nvPr>
            <p:ph idx="1"/>
          </p:nvPr>
        </p:nvSpPr>
        <p:spPr>
          <a:xfrm>
            <a:off x="234950" y="994976"/>
            <a:ext cx="8489950" cy="6828450"/>
          </a:xfrm>
        </p:spPr>
        <p:txBody>
          <a:bodyPr>
            <a:normAutofit/>
          </a:bodyPr>
          <a:lstStyle/>
          <a:p>
            <a:r>
              <a:rPr lang="en-US" dirty="0"/>
              <a:t>First, let’s bind our route; see Example 3-25.</a:t>
            </a:r>
          </a:p>
          <a:p>
            <a:endParaRPr lang="en-US" dirty="0"/>
          </a:p>
          <a:p>
            <a:pPr marL="0" indent="0">
              <a:buNone/>
            </a:pPr>
            <a:r>
              <a:rPr lang="en-US" dirty="0"/>
              <a:t>Example 3-25. Binding basic form actions</a:t>
            </a:r>
          </a:p>
          <a:p>
            <a:pPr marL="0" indent="0">
              <a:buNone/>
            </a:pPr>
            <a:r>
              <a:rPr lang="en-US" dirty="0">
                <a:solidFill>
                  <a:srgbClr val="003399"/>
                </a:solidFill>
              </a:rPr>
              <a:t>// routes/</a:t>
            </a:r>
            <a:r>
              <a:rPr lang="en-US" dirty="0" err="1">
                <a:solidFill>
                  <a:srgbClr val="003399"/>
                </a:solidFill>
              </a:rPr>
              <a:t>web.php</a:t>
            </a:r>
            <a:endParaRPr lang="en-US" dirty="0">
              <a:solidFill>
                <a:srgbClr val="003399"/>
              </a:solidFill>
            </a:endParaRPr>
          </a:p>
          <a:p>
            <a:pPr marL="0" indent="0">
              <a:buNone/>
            </a:pPr>
            <a:r>
              <a:rPr lang="en-US" dirty="0">
                <a:solidFill>
                  <a:srgbClr val="003399"/>
                </a:solidFill>
              </a:rPr>
              <a:t>Route::get('tasks/create', '</a:t>
            </a:r>
            <a:r>
              <a:rPr lang="en-US" dirty="0" err="1">
                <a:solidFill>
                  <a:srgbClr val="003399"/>
                </a:solidFill>
              </a:rPr>
              <a:t>TaskController@create</a:t>
            </a:r>
            <a:r>
              <a:rPr lang="en-US" dirty="0">
                <a:solidFill>
                  <a:srgbClr val="003399"/>
                </a:solidFill>
              </a:rPr>
              <a:t>');</a:t>
            </a:r>
          </a:p>
          <a:p>
            <a:pPr marL="0" indent="0">
              <a:buNone/>
            </a:pPr>
            <a:r>
              <a:rPr lang="en-US" dirty="0">
                <a:solidFill>
                  <a:srgbClr val="003399"/>
                </a:solidFill>
              </a:rPr>
              <a:t>Route::post('tasks', '</a:t>
            </a:r>
            <a:r>
              <a:rPr lang="en-US" dirty="0" err="1">
                <a:solidFill>
                  <a:srgbClr val="003399"/>
                </a:solidFill>
              </a:rPr>
              <a:t>TaskController@store</a:t>
            </a:r>
            <a:r>
              <a:rPr lang="en-US" dirty="0">
                <a:solidFill>
                  <a:srgbClr val="003399"/>
                </a:solidFill>
              </a:rPr>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1004806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Getting User Input</a:t>
            </a:r>
          </a:p>
        </p:txBody>
      </p:sp>
      <p:sp>
        <p:nvSpPr>
          <p:cNvPr id="3" name="Content Placeholder 2"/>
          <p:cNvSpPr>
            <a:spLocks noGrp="1"/>
          </p:cNvSpPr>
          <p:nvPr>
            <p:ph idx="1"/>
          </p:nvPr>
        </p:nvSpPr>
        <p:spPr>
          <a:xfrm>
            <a:off x="234950" y="994976"/>
            <a:ext cx="8489950" cy="6828450"/>
          </a:xfrm>
        </p:spPr>
        <p:txBody>
          <a:bodyPr>
            <a:normAutofit/>
          </a:bodyPr>
          <a:lstStyle/>
          <a:p>
            <a:r>
              <a:rPr lang="en-US"/>
              <a:t>We can assume the create() method in our controller just shows a form, so let’s look at the store() method in Example 3-26.</a:t>
            </a:r>
            <a:endParaRPr lang="en-US"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F876F2E6-E984-D08C-D413-45D3C09B877D}"/>
              </a:ext>
            </a:extLst>
          </p:cNvPr>
          <p:cNvPicPr>
            <a:picLocks noChangeAspect="1"/>
          </p:cNvPicPr>
          <p:nvPr/>
        </p:nvPicPr>
        <p:blipFill>
          <a:blip r:embed="rId3"/>
          <a:stretch>
            <a:fillRect/>
          </a:stretch>
        </p:blipFill>
        <p:spPr>
          <a:xfrm>
            <a:off x="453934" y="2167731"/>
            <a:ext cx="8464732" cy="4114800"/>
          </a:xfrm>
          <a:prstGeom prst="rect">
            <a:avLst/>
          </a:prstGeom>
        </p:spPr>
      </p:pic>
    </p:spTree>
    <p:extLst>
      <p:ext uri="{BB962C8B-B14F-4D97-AF65-F5344CB8AC3E}">
        <p14:creationId xmlns:p14="http://schemas.microsoft.com/office/powerpoint/2010/main" val="318534340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Getting User Input</a:t>
            </a:r>
          </a:p>
        </p:txBody>
      </p:sp>
      <p:sp>
        <p:nvSpPr>
          <p:cNvPr id="3" name="Content Placeholder 2"/>
          <p:cNvSpPr>
            <a:spLocks noGrp="1"/>
          </p:cNvSpPr>
          <p:nvPr>
            <p:ph idx="1"/>
          </p:nvPr>
        </p:nvSpPr>
        <p:spPr>
          <a:xfrm>
            <a:off x="234950" y="994976"/>
            <a:ext cx="8489950" cy="6828450"/>
          </a:xfrm>
        </p:spPr>
        <p:txBody>
          <a:bodyPr>
            <a:normAutofit/>
          </a:bodyPr>
          <a:lstStyle/>
          <a:p>
            <a:r>
              <a:rPr lang="en-US" dirty="0"/>
              <a:t>To break down the abstraction a bit, request()-&gt;only() takes an associative array of input names and returns them:</a:t>
            </a:r>
          </a:p>
          <a:p>
            <a:endParaRPr lang="en-US" dirty="0"/>
          </a:p>
          <a:p>
            <a:pPr marL="0" indent="0">
              <a:buNone/>
            </a:pPr>
            <a:r>
              <a:rPr lang="en-US" dirty="0">
                <a:solidFill>
                  <a:srgbClr val="003399"/>
                </a:solidFill>
              </a:rPr>
              <a:t>request()-&gt;only(['title', 'description']);</a:t>
            </a:r>
          </a:p>
          <a:p>
            <a:pPr marL="0" indent="0">
              <a:buNone/>
            </a:pPr>
            <a:r>
              <a:rPr lang="en-US" dirty="0">
                <a:solidFill>
                  <a:srgbClr val="003399"/>
                </a:solidFill>
              </a:rPr>
              <a:t>// returns:</a:t>
            </a:r>
          </a:p>
          <a:p>
            <a:pPr marL="0" indent="0">
              <a:buNone/>
            </a:pPr>
            <a:r>
              <a:rPr lang="en-US" dirty="0">
                <a:solidFill>
                  <a:srgbClr val="003399"/>
                </a:solidFill>
              </a:rPr>
              <a:t>[</a:t>
            </a:r>
          </a:p>
          <a:p>
            <a:pPr marL="0" indent="0">
              <a:buNone/>
            </a:pPr>
            <a:r>
              <a:rPr lang="en-US" dirty="0">
                <a:solidFill>
                  <a:srgbClr val="003399"/>
                </a:solidFill>
              </a:rPr>
              <a:t>    'title' =&gt; 'Whatever title the user typed on the previous page',</a:t>
            </a:r>
          </a:p>
          <a:p>
            <a:pPr marL="0" indent="0">
              <a:buNone/>
            </a:pPr>
            <a:r>
              <a:rPr lang="en-US" dirty="0">
                <a:solidFill>
                  <a:srgbClr val="003399"/>
                </a:solidFill>
              </a:rPr>
              <a:t>    'description' =&gt; 'Whatever description the user typed on the previous page',</a:t>
            </a:r>
          </a:p>
          <a:p>
            <a:pPr marL="0" indent="0">
              <a:buNone/>
            </a:pPr>
            <a:r>
              <a:rPr lang="en-US" dirty="0">
                <a:solidFill>
                  <a:srgbClr val="003399"/>
                </a:solidFill>
              </a:rPr>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1875076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Philosophy of Laravel</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You only need to read through the Laravel marketing materials and READMEs to start seeing its values, Taylor uses light-related words like “Illuminate” and “Spark.” </a:t>
            </a:r>
          </a:p>
          <a:p>
            <a:endParaRPr lang="en-US" dirty="0"/>
          </a:p>
          <a:p>
            <a:r>
              <a:rPr lang="en-US" dirty="0"/>
              <a:t>And then there are these: “Artisans.” “Elegant.” Also, these: “Breath of fresh air.” “Fresh start.” And finally: “Rapid.” “Warp speed.”</a:t>
            </a:r>
          </a:p>
          <a:p>
            <a:endParaRPr lang="en-US" dirty="0"/>
          </a:p>
          <a:p>
            <a:r>
              <a:rPr lang="en-US" dirty="0"/>
              <a:t>The two most strongly communicated values of the framework are to increase developer speed and developer happiness. </a:t>
            </a:r>
          </a:p>
          <a:p>
            <a:endParaRPr lang="en-US" dirty="0"/>
          </a:p>
          <a:p>
            <a:r>
              <a:rPr lang="en-US" dirty="0"/>
              <a:t>Taylor has described the “Artisan” language as intentionally contrasting against more utilitarian values. </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9333186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Getting User Input</a:t>
            </a:r>
          </a:p>
        </p:txBody>
      </p:sp>
      <p:sp>
        <p:nvSpPr>
          <p:cNvPr id="3" name="Content Placeholder 2"/>
          <p:cNvSpPr>
            <a:spLocks noGrp="1"/>
          </p:cNvSpPr>
          <p:nvPr>
            <p:ph idx="1"/>
          </p:nvPr>
        </p:nvSpPr>
        <p:spPr>
          <a:xfrm>
            <a:off x="234950" y="994976"/>
            <a:ext cx="8489950" cy="6828450"/>
          </a:xfrm>
        </p:spPr>
        <p:txBody>
          <a:bodyPr>
            <a:normAutofit/>
          </a:bodyPr>
          <a:lstStyle/>
          <a:p>
            <a:r>
              <a:rPr lang="en-US" dirty="0"/>
              <a:t>And Task::create() takes an associative array and creates a new task from it:</a:t>
            </a:r>
          </a:p>
          <a:p>
            <a:endParaRPr lang="en-US" dirty="0"/>
          </a:p>
          <a:p>
            <a:pPr marL="0" indent="0">
              <a:buNone/>
            </a:pPr>
            <a:r>
              <a:rPr lang="en-US" dirty="0">
                <a:solidFill>
                  <a:srgbClr val="003399"/>
                </a:solidFill>
              </a:rPr>
              <a:t>Task::create([</a:t>
            </a:r>
          </a:p>
          <a:p>
            <a:pPr marL="0" indent="0">
              <a:buNone/>
            </a:pPr>
            <a:r>
              <a:rPr lang="en-US" dirty="0">
                <a:solidFill>
                  <a:srgbClr val="003399"/>
                </a:solidFill>
              </a:rPr>
              <a:t>    'title' =&gt; 'Buy milk',</a:t>
            </a:r>
          </a:p>
          <a:p>
            <a:pPr marL="0" indent="0">
              <a:buNone/>
            </a:pPr>
            <a:r>
              <a:rPr lang="en-US" dirty="0">
                <a:solidFill>
                  <a:srgbClr val="003399"/>
                </a:solidFill>
              </a:rPr>
              <a:t>    'description' =&gt; 'Remember to check the expiration date this time, Norbert!',</a:t>
            </a:r>
          </a:p>
          <a:p>
            <a:pPr marL="0" indent="0">
              <a:buNone/>
            </a:pPr>
            <a:r>
              <a:rPr lang="en-US" dirty="0">
                <a:solidFill>
                  <a:srgbClr val="003399"/>
                </a:solidFill>
              </a:rPr>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16104774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Getting User Input</a:t>
            </a:r>
          </a:p>
        </p:txBody>
      </p:sp>
      <p:sp>
        <p:nvSpPr>
          <p:cNvPr id="3" name="Content Placeholder 2"/>
          <p:cNvSpPr>
            <a:spLocks noGrp="1"/>
          </p:cNvSpPr>
          <p:nvPr>
            <p:ph idx="1"/>
          </p:nvPr>
        </p:nvSpPr>
        <p:spPr>
          <a:xfrm>
            <a:off x="234950" y="994976"/>
            <a:ext cx="8489950" cy="6828450"/>
          </a:xfrm>
        </p:spPr>
        <p:txBody>
          <a:bodyPr>
            <a:normAutofit/>
          </a:bodyPr>
          <a:lstStyle/>
          <a:p>
            <a:r>
              <a:rPr lang="en-US"/>
              <a:t>what if you’d prefer having an instance of the Request object instead of using the global helper? Just typehint Illuminate\Http\Request in your method parameters, like in Example 3-27.</a:t>
            </a:r>
            <a:endParaRPr lang="en-US" dirty="0"/>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708727C6-729B-76F0-1BC4-0689995DCCE4}"/>
              </a:ext>
            </a:extLst>
          </p:cNvPr>
          <p:cNvPicPr>
            <a:picLocks noChangeAspect="1"/>
          </p:cNvPicPr>
          <p:nvPr/>
        </p:nvPicPr>
        <p:blipFill>
          <a:blip r:embed="rId3"/>
          <a:stretch>
            <a:fillRect/>
          </a:stretch>
        </p:blipFill>
        <p:spPr>
          <a:xfrm>
            <a:off x="506073" y="2701131"/>
            <a:ext cx="8360454" cy="4114800"/>
          </a:xfrm>
          <a:prstGeom prst="rect">
            <a:avLst/>
          </a:prstGeom>
        </p:spPr>
      </p:pic>
    </p:spTree>
    <p:extLst>
      <p:ext uri="{BB962C8B-B14F-4D97-AF65-F5344CB8AC3E}">
        <p14:creationId xmlns:p14="http://schemas.microsoft.com/office/powerpoint/2010/main" val="38719167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Resource Controllers</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Sometimes naming the methods in your controllers can be the hardest part of writing a controller. </a:t>
            </a:r>
          </a:p>
          <a:p>
            <a:r>
              <a:rPr lang="en-US" dirty="0"/>
              <a:t>Thankfully, Laravel has some conventions for all of the routes of a traditional REST/CRUD controller (called a “resource controller” in Laravel); additionally, it comes with a generator out of the box and a convenience route definition that allows you to bind an entire resource controller at once.</a:t>
            </a:r>
          </a:p>
          <a:p>
            <a:r>
              <a:rPr lang="en-US" dirty="0"/>
              <a:t>To see the methods that Laravel expects for a resource controller, let’s generate a new controller from the command line:</a:t>
            </a:r>
          </a:p>
          <a:p>
            <a:pPr marL="0" indent="0">
              <a:buNone/>
            </a:pPr>
            <a:endParaRPr lang="en-US" dirty="0">
              <a:solidFill>
                <a:srgbClr val="003399"/>
              </a:solidFill>
            </a:endParaRPr>
          </a:p>
          <a:p>
            <a:pPr marL="0" indent="0">
              <a:buNone/>
            </a:pPr>
            <a:r>
              <a:rPr lang="en-US" dirty="0" err="1">
                <a:solidFill>
                  <a:srgbClr val="003399"/>
                </a:solidFill>
              </a:rPr>
              <a:t>php</a:t>
            </a:r>
            <a:r>
              <a:rPr lang="en-US" dirty="0">
                <a:solidFill>
                  <a:srgbClr val="003399"/>
                </a:solidFill>
              </a:rPr>
              <a:t> artisan </a:t>
            </a:r>
            <a:r>
              <a:rPr lang="en-US" dirty="0" err="1">
                <a:solidFill>
                  <a:srgbClr val="003399"/>
                </a:solidFill>
              </a:rPr>
              <a:t>make:controller</a:t>
            </a:r>
            <a:r>
              <a:rPr lang="en-US" dirty="0">
                <a:solidFill>
                  <a:srgbClr val="003399"/>
                </a:solidFill>
              </a:rPr>
              <a:t> </a:t>
            </a:r>
            <a:r>
              <a:rPr lang="en-US" dirty="0" err="1">
                <a:solidFill>
                  <a:srgbClr val="003399"/>
                </a:solidFill>
              </a:rPr>
              <a:t>MySampleResourceController</a:t>
            </a:r>
            <a:r>
              <a:rPr lang="en-US" dirty="0">
                <a:solidFill>
                  <a:srgbClr val="003399"/>
                </a:solidFill>
              </a:rPr>
              <a:t> --resource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214568901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Binding a resource controller</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So, we’ve seen that these are the conventional route names to use in Laravel, and also that it’s easy to generate a resource controller with methods for each of these default routes. </a:t>
            </a:r>
          </a:p>
          <a:p>
            <a:r>
              <a:rPr lang="en-US" dirty="0"/>
              <a:t>Thankfully, you don’t have to generate routes for each of these controller methods by hand, if you don’t want to. </a:t>
            </a:r>
          </a:p>
          <a:p>
            <a:r>
              <a:rPr lang="en-US" dirty="0"/>
              <a:t>There’s a trick for that, called resource controller binding. Take a look at Example 3-28.</a:t>
            </a:r>
          </a:p>
          <a:p>
            <a:endParaRPr lang="en-US" dirty="0"/>
          </a:p>
          <a:p>
            <a:pPr marL="0" indent="0">
              <a:buNone/>
            </a:pPr>
            <a:r>
              <a:rPr lang="en-US" dirty="0"/>
              <a:t>Example 3-28. Resource controller binding</a:t>
            </a:r>
          </a:p>
          <a:p>
            <a:pPr marL="0" indent="0">
              <a:buNone/>
            </a:pPr>
            <a:r>
              <a:rPr lang="en-US" dirty="0">
                <a:solidFill>
                  <a:srgbClr val="003399"/>
                </a:solidFill>
              </a:rPr>
              <a:t>// routes/</a:t>
            </a:r>
            <a:r>
              <a:rPr lang="en-US" dirty="0" err="1">
                <a:solidFill>
                  <a:srgbClr val="003399"/>
                </a:solidFill>
              </a:rPr>
              <a:t>web.php</a:t>
            </a:r>
            <a:endParaRPr lang="en-US" dirty="0">
              <a:solidFill>
                <a:srgbClr val="003399"/>
              </a:solidFill>
            </a:endParaRPr>
          </a:p>
          <a:p>
            <a:pPr marL="0" indent="0">
              <a:buNone/>
            </a:pPr>
            <a:r>
              <a:rPr lang="en-US" dirty="0">
                <a:solidFill>
                  <a:srgbClr val="003399"/>
                </a:solidFill>
              </a:rPr>
              <a:t>Route::resource('tasks', '</a:t>
            </a:r>
            <a:r>
              <a:rPr lang="en-US" dirty="0" err="1">
                <a:solidFill>
                  <a:srgbClr val="003399"/>
                </a:solidFill>
              </a:rPr>
              <a:t>TaskController</a:t>
            </a:r>
            <a:r>
              <a:rPr lang="en-US" dirty="0">
                <a:solidFill>
                  <a:srgbClr val="003399"/>
                </a:solidFill>
              </a:rPr>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2567439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ARTISAN ROUTE:LIST</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If you ever find yourself in a situation where you’re wondering what routes your current application has available, there’s a tool for that: from the command line, run </a:t>
            </a:r>
            <a:r>
              <a:rPr lang="en-US" dirty="0" err="1"/>
              <a:t>php</a:t>
            </a:r>
            <a:r>
              <a:rPr lang="en-US" dirty="0"/>
              <a:t> artisan </a:t>
            </a:r>
            <a:r>
              <a:rPr lang="en-US" dirty="0" err="1"/>
              <a:t>route:list</a:t>
            </a:r>
            <a:r>
              <a:rPr lang="en-US" dirty="0"/>
              <a:t> and you’ll get a listing of all of the available routes (see Figure 3-2).</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5" name="Picture 4">
            <a:extLst>
              <a:ext uri="{FF2B5EF4-FFF2-40B4-BE49-F238E27FC236}">
                <a16:creationId xmlns:a16="http://schemas.microsoft.com/office/drawing/2014/main" id="{87BE0EF1-A516-7AB2-9ECE-DD9A44532674}"/>
              </a:ext>
            </a:extLst>
          </p:cNvPr>
          <p:cNvPicPr>
            <a:picLocks noChangeAspect="1"/>
          </p:cNvPicPr>
          <p:nvPr/>
        </p:nvPicPr>
        <p:blipFill>
          <a:blip r:embed="rId3"/>
          <a:stretch>
            <a:fillRect/>
          </a:stretch>
        </p:blipFill>
        <p:spPr>
          <a:xfrm>
            <a:off x="486898" y="3215900"/>
            <a:ext cx="8398804" cy="2386602"/>
          </a:xfrm>
          <a:prstGeom prst="rect">
            <a:avLst/>
          </a:prstGeom>
        </p:spPr>
      </p:pic>
    </p:spTree>
    <p:extLst>
      <p:ext uri="{BB962C8B-B14F-4D97-AF65-F5344CB8AC3E}">
        <p14:creationId xmlns:p14="http://schemas.microsoft.com/office/powerpoint/2010/main" val="136974627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API Resource Controllers</a:t>
            </a:r>
          </a:p>
        </p:txBody>
      </p:sp>
      <p:sp>
        <p:nvSpPr>
          <p:cNvPr id="3" name="Content Placeholder 2"/>
          <p:cNvSpPr>
            <a:spLocks noGrp="1"/>
          </p:cNvSpPr>
          <p:nvPr>
            <p:ph idx="1"/>
          </p:nvPr>
        </p:nvSpPr>
        <p:spPr>
          <a:xfrm>
            <a:off x="234950" y="994976"/>
            <a:ext cx="8489950" cy="6828450"/>
          </a:xfrm>
        </p:spPr>
        <p:txBody>
          <a:bodyPr>
            <a:normAutofit/>
          </a:bodyPr>
          <a:lstStyle/>
          <a:p>
            <a:r>
              <a:rPr lang="en-US" dirty="0"/>
              <a:t>Laravel 5.6 introduced a new way to generate an API resource controller, which has the same structure as a resource controller except it excludes the create and edit actions. </a:t>
            </a:r>
          </a:p>
          <a:p>
            <a:endParaRPr lang="en-US" dirty="0"/>
          </a:p>
          <a:p>
            <a:r>
              <a:rPr lang="en-US" dirty="0"/>
              <a:t>We can generate API resource controllers by passing the --</a:t>
            </a:r>
            <a:r>
              <a:rPr lang="en-US" dirty="0" err="1"/>
              <a:t>api</a:t>
            </a:r>
            <a:r>
              <a:rPr lang="en-US" dirty="0"/>
              <a:t> flag when creating a controller:</a:t>
            </a:r>
          </a:p>
          <a:p>
            <a:endParaRPr lang="en-US" dirty="0"/>
          </a:p>
          <a:p>
            <a:pPr marL="0" indent="0">
              <a:buNone/>
            </a:pPr>
            <a:r>
              <a:rPr lang="en-US" dirty="0" err="1">
                <a:solidFill>
                  <a:srgbClr val="003399"/>
                </a:solidFill>
              </a:rPr>
              <a:t>php</a:t>
            </a:r>
            <a:r>
              <a:rPr lang="en-US" dirty="0">
                <a:solidFill>
                  <a:srgbClr val="003399"/>
                </a:solidFill>
              </a:rPr>
              <a:t> artisan </a:t>
            </a:r>
            <a:r>
              <a:rPr lang="en-US" dirty="0" err="1">
                <a:solidFill>
                  <a:srgbClr val="003399"/>
                </a:solidFill>
              </a:rPr>
              <a:t>make:controller</a:t>
            </a:r>
            <a:r>
              <a:rPr lang="en-US" dirty="0">
                <a:solidFill>
                  <a:srgbClr val="003399"/>
                </a:solidFill>
              </a:rPr>
              <a:t> </a:t>
            </a:r>
            <a:r>
              <a:rPr lang="en-US" dirty="0" err="1">
                <a:solidFill>
                  <a:srgbClr val="003399"/>
                </a:solidFill>
              </a:rPr>
              <a:t>MySampleResourceController</a:t>
            </a:r>
            <a:r>
              <a:rPr lang="en-US" dirty="0">
                <a:solidFill>
                  <a:srgbClr val="003399"/>
                </a:solidFill>
              </a:rPr>
              <a:t> --</a:t>
            </a:r>
            <a:r>
              <a:rPr lang="en-US" dirty="0" err="1">
                <a:solidFill>
                  <a:srgbClr val="003399"/>
                </a:solidFill>
              </a:rPr>
              <a:t>api</a:t>
            </a:r>
            <a:endParaRPr lang="en-US" dirty="0">
              <a:solidFill>
                <a:srgbClr val="003399"/>
              </a:solidFill>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6311802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Binding an API resource controller</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To bind an API resource controller, use the </a:t>
            </a:r>
            <a:r>
              <a:rPr lang="en-US" dirty="0" err="1"/>
              <a:t>apiResource</a:t>
            </a:r>
            <a:r>
              <a:rPr lang="en-US" dirty="0"/>
              <a:t>() method instead of the resource() method, as shown in Example 3-29.</a:t>
            </a:r>
          </a:p>
          <a:p>
            <a:endParaRPr lang="en-US" dirty="0"/>
          </a:p>
          <a:p>
            <a:pPr marL="0" indent="0">
              <a:buNone/>
            </a:pPr>
            <a:r>
              <a:rPr lang="en-US" dirty="0"/>
              <a:t>Example 3-29. API resource controller binding</a:t>
            </a:r>
          </a:p>
          <a:p>
            <a:pPr marL="0" indent="0">
              <a:buNone/>
            </a:pPr>
            <a:r>
              <a:rPr lang="en-US" dirty="0">
                <a:solidFill>
                  <a:srgbClr val="003399"/>
                </a:solidFill>
              </a:rPr>
              <a:t>// routes/</a:t>
            </a:r>
            <a:r>
              <a:rPr lang="en-US" dirty="0" err="1">
                <a:solidFill>
                  <a:srgbClr val="003399"/>
                </a:solidFill>
              </a:rPr>
              <a:t>web.php</a:t>
            </a:r>
            <a:endParaRPr lang="en-US" dirty="0">
              <a:solidFill>
                <a:srgbClr val="003399"/>
              </a:solidFill>
            </a:endParaRPr>
          </a:p>
          <a:p>
            <a:pPr marL="0" indent="0">
              <a:buNone/>
            </a:pPr>
            <a:r>
              <a:rPr lang="en-US" dirty="0">
                <a:solidFill>
                  <a:srgbClr val="003399"/>
                </a:solidFill>
              </a:rPr>
              <a:t>Route::</a:t>
            </a:r>
            <a:r>
              <a:rPr lang="en-US" dirty="0" err="1">
                <a:solidFill>
                  <a:srgbClr val="003399"/>
                </a:solidFill>
              </a:rPr>
              <a:t>apiResource</a:t>
            </a:r>
            <a:r>
              <a:rPr lang="en-US" dirty="0">
                <a:solidFill>
                  <a:srgbClr val="003399"/>
                </a:solidFill>
              </a:rPr>
              <a:t>('tasks', '</a:t>
            </a:r>
            <a:r>
              <a:rPr lang="en-US" dirty="0" err="1">
                <a:solidFill>
                  <a:srgbClr val="003399"/>
                </a:solidFill>
              </a:rPr>
              <a:t>TaskController</a:t>
            </a:r>
            <a:r>
              <a:rPr lang="en-US" dirty="0">
                <a:solidFill>
                  <a:srgbClr val="003399"/>
                </a:solidFill>
              </a:rPr>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25310551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Single Action Controllers</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The tool Laravel’s single action controllers use to allow you to point a route to a single controller, as you can see in Example 3-30.</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pic>
        <p:nvPicPr>
          <p:cNvPr id="6" name="Picture 5">
            <a:extLst>
              <a:ext uri="{FF2B5EF4-FFF2-40B4-BE49-F238E27FC236}">
                <a16:creationId xmlns:a16="http://schemas.microsoft.com/office/drawing/2014/main" id="{776B54D6-46B4-F6C5-42BE-4F50C066FD9B}"/>
              </a:ext>
            </a:extLst>
          </p:cNvPr>
          <p:cNvPicPr>
            <a:picLocks noChangeAspect="1"/>
          </p:cNvPicPr>
          <p:nvPr/>
        </p:nvPicPr>
        <p:blipFill>
          <a:blip r:embed="rId3"/>
          <a:stretch>
            <a:fillRect/>
          </a:stretch>
        </p:blipFill>
        <p:spPr>
          <a:xfrm>
            <a:off x="419100" y="2320131"/>
            <a:ext cx="8534400" cy="3903884"/>
          </a:xfrm>
          <a:prstGeom prst="rect">
            <a:avLst/>
          </a:prstGeom>
        </p:spPr>
      </p:pic>
    </p:spTree>
    <p:extLst>
      <p:ext uri="{BB962C8B-B14F-4D97-AF65-F5344CB8AC3E}">
        <p14:creationId xmlns:p14="http://schemas.microsoft.com/office/powerpoint/2010/main" val="341724041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Route Model Binding</a:t>
            </a:r>
          </a:p>
        </p:txBody>
      </p:sp>
      <p:sp>
        <p:nvSpPr>
          <p:cNvPr id="3" name="Content Placeholder 2"/>
          <p:cNvSpPr>
            <a:spLocks noGrp="1"/>
          </p:cNvSpPr>
          <p:nvPr>
            <p:ph idx="1"/>
          </p:nvPr>
        </p:nvSpPr>
        <p:spPr>
          <a:xfrm>
            <a:off x="234950" y="994976"/>
            <a:ext cx="8489950" cy="6828450"/>
          </a:xfrm>
        </p:spPr>
        <p:txBody>
          <a:bodyPr>
            <a:normAutofit/>
          </a:bodyPr>
          <a:lstStyle/>
          <a:p>
            <a:r>
              <a:rPr lang="en-US" dirty="0"/>
              <a:t>One of the most common routing patterns is that the first line of any controller method tries to find the resource with the given ID, like in Example 3-31.</a:t>
            </a:r>
          </a:p>
          <a:p>
            <a:endParaRPr lang="en-US" dirty="0"/>
          </a:p>
          <a:p>
            <a:pPr marL="0" indent="0">
              <a:buNone/>
            </a:pPr>
            <a:r>
              <a:rPr lang="en-US" dirty="0"/>
              <a:t>Example 3-31. Getting a resource for each route</a:t>
            </a:r>
          </a:p>
          <a:p>
            <a:pPr marL="0" indent="0">
              <a:buNone/>
            </a:pPr>
            <a:r>
              <a:rPr lang="en-US" dirty="0">
                <a:solidFill>
                  <a:srgbClr val="003399"/>
                </a:solidFill>
              </a:rPr>
              <a:t>Route::get('conferences/{id}', function ($id) {</a:t>
            </a:r>
          </a:p>
          <a:p>
            <a:pPr marL="0" indent="0">
              <a:buNone/>
            </a:pPr>
            <a:r>
              <a:rPr lang="en-US" dirty="0">
                <a:solidFill>
                  <a:srgbClr val="003399"/>
                </a:solidFill>
              </a:rPr>
              <a:t>    $conference = Conference::</a:t>
            </a:r>
            <a:r>
              <a:rPr lang="en-US" dirty="0" err="1">
                <a:solidFill>
                  <a:srgbClr val="003399"/>
                </a:solidFill>
              </a:rPr>
              <a:t>findOrFail</a:t>
            </a:r>
            <a:r>
              <a:rPr lang="en-US" dirty="0">
                <a:solidFill>
                  <a:srgbClr val="003399"/>
                </a:solidFill>
              </a:rPr>
              <a:t>($id);</a:t>
            </a:r>
          </a:p>
          <a:p>
            <a:pPr marL="0" indent="0">
              <a:buNone/>
            </a:pPr>
            <a:r>
              <a:rPr lang="en-US" dirty="0">
                <a:solidFill>
                  <a:srgbClr val="003399"/>
                </a:solidFill>
              </a:rPr>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3178748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Implicit Route Model Binding</a:t>
            </a:r>
            <a:endParaRPr lang="en-US" dirty="0"/>
          </a:p>
        </p:txBody>
      </p:sp>
      <p:sp>
        <p:nvSpPr>
          <p:cNvPr id="3" name="Content Placeholder 2"/>
          <p:cNvSpPr>
            <a:spLocks noGrp="1"/>
          </p:cNvSpPr>
          <p:nvPr>
            <p:ph idx="1"/>
          </p:nvPr>
        </p:nvSpPr>
        <p:spPr>
          <a:xfrm>
            <a:off x="234950" y="994976"/>
            <a:ext cx="8489950" cy="6828450"/>
          </a:xfrm>
        </p:spPr>
        <p:txBody>
          <a:bodyPr>
            <a:normAutofit/>
          </a:bodyPr>
          <a:lstStyle/>
          <a:p>
            <a:r>
              <a:rPr lang="en-US" dirty="0"/>
              <a:t>The simplest way to use route model binding is to name your route parameter something unique to that model (e.g., name it $conference instead of $id), then </a:t>
            </a:r>
            <a:r>
              <a:rPr lang="en-US" dirty="0" err="1"/>
              <a:t>typehint</a:t>
            </a:r>
            <a:r>
              <a:rPr lang="en-US" dirty="0"/>
              <a:t> that parameter in the closure/controller method and use the same variable name there. </a:t>
            </a:r>
          </a:p>
          <a:p>
            <a:r>
              <a:rPr lang="en-US" dirty="0"/>
              <a:t>It’s easier to show than to describe, so take a look at Example 3-32.</a:t>
            </a:r>
          </a:p>
          <a:p>
            <a:endParaRPr lang="en-US" dirty="0"/>
          </a:p>
          <a:p>
            <a:pPr marL="0" indent="0">
              <a:buNone/>
            </a:pPr>
            <a:r>
              <a:rPr lang="en-US" dirty="0"/>
              <a:t>Example 3-32. Using an implicit route model binding</a:t>
            </a:r>
          </a:p>
          <a:p>
            <a:pPr marL="0" indent="0">
              <a:buNone/>
            </a:pPr>
            <a:r>
              <a:rPr lang="en-US" dirty="0">
                <a:solidFill>
                  <a:srgbClr val="003399"/>
                </a:solidFill>
              </a:rPr>
              <a:t>Route::get('conferences/{conference}', function (Conference $conference) {</a:t>
            </a:r>
          </a:p>
          <a:p>
            <a:pPr marL="0" indent="0">
              <a:buNone/>
            </a:pPr>
            <a:r>
              <a:rPr lang="en-US" dirty="0">
                <a:solidFill>
                  <a:srgbClr val="003399"/>
                </a:solidFill>
              </a:rPr>
              <a:t>    return view('</a:t>
            </a:r>
            <a:r>
              <a:rPr lang="en-US" dirty="0" err="1">
                <a:solidFill>
                  <a:srgbClr val="003399"/>
                </a:solidFill>
              </a:rPr>
              <a:t>conferences.show</a:t>
            </a:r>
            <a:r>
              <a:rPr lang="en-US" dirty="0">
                <a:solidFill>
                  <a:srgbClr val="003399"/>
                </a:solidFill>
              </a:rPr>
              <a:t>')-&gt;with('conference', $conference);</a:t>
            </a:r>
          </a:p>
          <a:p>
            <a:pPr marL="0" indent="0">
              <a:buNone/>
            </a:pPr>
            <a:r>
              <a:rPr lang="en-US" dirty="0">
                <a:solidFill>
                  <a:srgbClr val="003399"/>
                </a:solidFill>
              </a:rPr>
              <a: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2022 by Elephant Scale, All Rights Reserved</a:t>
            </a:r>
          </a:p>
        </p:txBody>
      </p:sp>
    </p:spTree>
    <p:extLst>
      <p:ext uri="{BB962C8B-B14F-4D97-AF65-F5344CB8AC3E}">
        <p14:creationId xmlns:p14="http://schemas.microsoft.com/office/powerpoint/2010/main" val="2364934878"/>
      </p:ext>
    </p:extLst>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378442</TotalTime>
  <Words>19050</Words>
  <Application>Microsoft Office PowerPoint</Application>
  <PresentationFormat>Custom</PresentationFormat>
  <Paragraphs>1176</Paragraphs>
  <Slides>122</Slides>
  <Notes>117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122</vt:i4>
      </vt:variant>
    </vt:vector>
  </HeadingPairs>
  <TitlesOfParts>
    <vt:vector size="135" baseType="lpstr">
      <vt:lpstr>Arial</vt:lpstr>
      <vt:lpstr>Arial Bold</vt:lpstr>
      <vt:lpstr>Garamond</vt:lpstr>
      <vt:lpstr>Guardian Text Sans 2</vt:lpstr>
      <vt:lpstr>inherit</vt:lpstr>
      <vt:lpstr>Monotype Sorts</vt:lpstr>
      <vt:lpstr>Noto serif</vt:lpstr>
      <vt:lpstr>Noto serif</vt:lpstr>
      <vt:lpstr>Times New Roman</vt:lpstr>
      <vt:lpstr>Ubuntu Mono Ital</vt:lpstr>
      <vt:lpstr>Verdana</vt:lpstr>
      <vt:lpstr>Wingdings</vt:lpstr>
      <vt:lpstr>LPc_New</vt:lpstr>
      <vt:lpstr>Larvel: Up and Running</vt:lpstr>
      <vt:lpstr>Why Laravel?</vt:lpstr>
      <vt:lpstr>Why Laravel?</vt:lpstr>
      <vt:lpstr>Why Use a Framework?</vt:lpstr>
      <vt:lpstr>I’ll Just Build It Myself”</vt:lpstr>
      <vt:lpstr>Consistency and Flexibility</vt:lpstr>
      <vt:lpstr>A Short History of Web and PHP Frameworks</vt:lpstr>
      <vt:lpstr>What’s So Special About Laravel?</vt:lpstr>
      <vt:lpstr>The Philosophy of Laravel</vt:lpstr>
      <vt:lpstr>How Laravel Achieves Developer Happiness</vt:lpstr>
      <vt:lpstr>The Laravel Community</vt:lpstr>
      <vt:lpstr>How It Works</vt:lpstr>
      <vt:lpstr>How It Works</vt:lpstr>
      <vt:lpstr>How It Works</vt:lpstr>
      <vt:lpstr>How It Works</vt:lpstr>
      <vt:lpstr>How It Works</vt:lpstr>
      <vt:lpstr>Why Laravel?</vt:lpstr>
      <vt:lpstr>Setting Up a Laravel Development Environment</vt:lpstr>
      <vt:lpstr>System Requirements</vt:lpstr>
      <vt:lpstr>Composer</vt:lpstr>
      <vt:lpstr>Local Development Environments</vt:lpstr>
      <vt:lpstr>Laravel Valet</vt:lpstr>
      <vt:lpstr>Laravel Homestead</vt:lpstr>
      <vt:lpstr>Creating a New Laravel Project</vt:lpstr>
      <vt:lpstr>Installing Laravel with the Laravel Installer Tool</vt:lpstr>
      <vt:lpstr>Installing Laravel with Composer’s  create-project Feature</vt:lpstr>
      <vt:lpstr>Lambo: Super-Powered “Laravel New”</vt:lpstr>
      <vt:lpstr>Laravel’s Directory Structure</vt:lpstr>
      <vt:lpstr>The Folders</vt:lpstr>
      <vt:lpstr>The Loose Files</vt:lpstr>
      <vt:lpstr>Configuration</vt:lpstr>
      <vt:lpstr>Configuration</vt:lpstr>
      <vt:lpstr>Configuration</vt:lpstr>
      <vt:lpstr>Configuration</vt:lpstr>
      <vt:lpstr>The .env File</vt:lpstr>
      <vt:lpstr>The .env File (Continue)</vt:lpstr>
      <vt:lpstr>The .env File</vt:lpstr>
      <vt:lpstr>Up and Running</vt:lpstr>
      <vt:lpstr>Up and Running</vt:lpstr>
      <vt:lpstr>Testing</vt:lpstr>
      <vt:lpstr>TL;DR</vt:lpstr>
      <vt:lpstr>Routing and Controllers</vt:lpstr>
      <vt:lpstr>Routing and Controllers</vt:lpstr>
      <vt:lpstr>A Quick Introduction to MVC, the  HTTP Verbs, and REST</vt:lpstr>
      <vt:lpstr>What Is MVC?</vt:lpstr>
      <vt:lpstr>The HTTP Verbs</vt:lpstr>
      <vt:lpstr>What Is REST?</vt:lpstr>
      <vt:lpstr>Route Definitions</vt:lpstr>
      <vt:lpstr>Route Definitions</vt:lpstr>
      <vt:lpstr>Route Definitions</vt:lpstr>
      <vt:lpstr>Route Verbs</vt:lpstr>
      <vt:lpstr>Route Handling</vt:lpstr>
      <vt:lpstr>Route Parameters</vt:lpstr>
      <vt:lpstr>Route Parameters</vt:lpstr>
      <vt:lpstr>Route Parameters</vt:lpstr>
      <vt:lpstr>Route Parameters</vt:lpstr>
      <vt:lpstr>Route Names</vt:lpstr>
      <vt:lpstr>Route Names</vt:lpstr>
      <vt:lpstr>Route Names</vt:lpstr>
      <vt:lpstr>Route Names</vt:lpstr>
      <vt:lpstr>Route Names</vt:lpstr>
      <vt:lpstr>Route Names</vt:lpstr>
      <vt:lpstr>Route Groups</vt:lpstr>
      <vt:lpstr>Middleware</vt:lpstr>
      <vt:lpstr>Middleware</vt:lpstr>
      <vt:lpstr>Applying middleware in controllers</vt:lpstr>
      <vt:lpstr>Rate limiting</vt:lpstr>
      <vt:lpstr>Path Prefixes</vt:lpstr>
      <vt:lpstr>Fallback Routes</vt:lpstr>
      <vt:lpstr>Subdomain Routing</vt:lpstr>
      <vt:lpstr>Subdomain Routing</vt:lpstr>
      <vt:lpstr>Namespace Prefixes</vt:lpstr>
      <vt:lpstr>Name Prefixes</vt:lpstr>
      <vt:lpstr>Signing a Route</vt:lpstr>
      <vt:lpstr>Signing a Route</vt:lpstr>
      <vt:lpstr>Modifying Routes to Allow Signed Links</vt:lpstr>
      <vt:lpstr>Modifying Routes to Allow Signed Links</vt:lpstr>
      <vt:lpstr>Views</vt:lpstr>
      <vt:lpstr>Views</vt:lpstr>
      <vt:lpstr>Returning Simple Routes Directly with Route::view()</vt:lpstr>
      <vt:lpstr>Using View Composers to Share Variables with Every View</vt:lpstr>
      <vt:lpstr>Controllers</vt:lpstr>
      <vt:lpstr>Controllers</vt:lpstr>
      <vt:lpstr>Controllers</vt:lpstr>
      <vt:lpstr>Controllers</vt:lpstr>
      <vt:lpstr>Controllers</vt:lpstr>
      <vt:lpstr>Getting User Input</vt:lpstr>
      <vt:lpstr>Getting User Input</vt:lpstr>
      <vt:lpstr>Getting User Input</vt:lpstr>
      <vt:lpstr>Getting User Input</vt:lpstr>
      <vt:lpstr>Getting User Input</vt:lpstr>
      <vt:lpstr>Resource Controllers</vt:lpstr>
      <vt:lpstr>Binding a resource controller</vt:lpstr>
      <vt:lpstr>ARTISAN ROUTE:LIST</vt:lpstr>
      <vt:lpstr>API Resource Controllers</vt:lpstr>
      <vt:lpstr>Binding an API resource controller</vt:lpstr>
      <vt:lpstr>Single Action Controllers</vt:lpstr>
      <vt:lpstr>Route Model Binding</vt:lpstr>
      <vt:lpstr>Implicit Route Model Binding</vt:lpstr>
      <vt:lpstr>Implicit Route Model Binding</vt:lpstr>
      <vt:lpstr>Custom Route Model Binding</vt:lpstr>
      <vt:lpstr>Custom Route Model Binding</vt:lpstr>
      <vt:lpstr>Route Caching</vt:lpstr>
      <vt:lpstr>Form Method Spoofing</vt:lpstr>
      <vt:lpstr>HTTP Method Spoofing in HTML Forms</vt:lpstr>
      <vt:lpstr>CSRF Protection</vt:lpstr>
      <vt:lpstr>CSRF Protection</vt:lpstr>
      <vt:lpstr>CSRF Protection</vt:lpstr>
      <vt:lpstr>Redirects</vt:lpstr>
      <vt:lpstr>redirect()-&gt;to()</vt:lpstr>
      <vt:lpstr>redirect()-&gt;route()</vt:lpstr>
      <vt:lpstr>redirect()-&gt;route()</vt:lpstr>
      <vt:lpstr>redirect()-&gt;with()</vt:lpstr>
      <vt:lpstr>redirect()-&gt;with()</vt:lpstr>
      <vt:lpstr>redirect()-&gt;with()</vt:lpstr>
      <vt:lpstr>redirect()-&gt;with()</vt:lpstr>
      <vt:lpstr>Aborting the Request</vt:lpstr>
      <vt:lpstr>Custom Responses</vt:lpstr>
      <vt:lpstr>response()-&gt;download(), -&gt;streamDownload(), and -&gt;file()</vt:lpstr>
      <vt:lpstr>Testing</vt:lpstr>
      <vt:lpstr>Testing</vt:lpstr>
      <vt:lpstr>Blade Templating</vt:lpstr>
    </vt:vector>
  </TitlesOfParts>
  <Company>Elephant Scale LLC &amp; LearningPatterns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ZAIN-UL-ABDIN</cp:lastModifiedBy>
  <cp:revision>4140</cp:revision>
  <cp:lastPrinted>2010-01-03T02:41:41Z</cp:lastPrinted>
  <dcterms:created xsi:type="dcterms:W3CDTF">2010-07-13T15:22:01Z</dcterms:created>
  <dcterms:modified xsi:type="dcterms:W3CDTF">2022-09-25T12:24:29Z</dcterms:modified>
</cp:coreProperties>
</file>