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" Type="http://schemas.openxmlformats.org/officeDocument/2006/relationships/notesMaster" Target="notesMasters/notesMaster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" Type="http://schemas.openxmlformats.org/officeDocument/2006/relationships/handoutMaster" Target="handoutMasters/handoutMaster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800"/>
            </a:pPr>
            <a:r>
              <a:t>Keyword Search</a:t>
            </a:r>
          </a:p>
          <a:p>
            <a:r>
              <a:t>Embeddings</a:t>
            </a:r>
          </a:p>
          <a:p>
            <a:r>
              <a:t>Dense Retrieval</a:t>
            </a:r>
          </a:p>
          <a:p>
            <a:r>
              <a:t>ReRank</a:t>
            </a:r>
          </a:p>
          <a:p>
            <a:r>
              <a:t>Generating Answers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LLM with semantic search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Import required libraries:</a:t>
            </a:r>
          </a:p>
          <a:p/>
          <a:p>
            <a:r>
              <a:rPr b="1"/>
              <a:t> Key Insight</a:t>
            </a:r>
            <a:r>
              <a:t> :</a:t>
            </a:r>
          </a:p>
          <a:p>
            <a:pPr lvl="1"/>
            <a:r>
              <a:t> OpenAI embeddings provide pre-trained, high-quality representations for semantic understanding.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1788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Generating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 of generating embeddings for text:</a:t>
            </a:r>
          </a:p>
          <a:p/>
          <a:p/>
          <a:p>
            <a:r>
              <a:rPr b="1"/>
              <a:t> What happens here</a:t>
            </a:r>
            <a:r>
              <a:t> :</a:t>
            </a:r>
          </a:p>
          <a:p>
            <a:pPr lvl="1"/>
            <a:r>
              <a:t> The text is mapped to a high-dimensional vector space.</a:t>
            </a:r>
          </a:p>
          <a:p>
            <a:pPr lvl="1"/>
            <a:r>
              <a:t> Similar texts have closer embeddings, enabling semantic similarity comparisons.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103124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Visualizing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Use dimensionality reduction to visualize embeddings:</a:t>
            </a:r>
          </a:p>
          <a:p/>
          <a:p/>
          <a:p/>
          <a:p/>
          <a:p>
            <a:r>
              <a:rPr b="1"/>
              <a:t> Why visualization matters</a:t>
            </a:r>
            <a:r>
              <a:t> :</a:t>
            </a:r>
          </a:p>
          <a:p>
            <a:pPr lvl="1"/>
            <a:r>
              <a:t> Helps understand how embeddings group similar texts in vector space.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915400" cy="17126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Experiment with embeddings in semantic search and clustering.</a:t>
            </a:r>
          </a:p>
          <a:p>
            <a:r>
              <a:rPr b="1"/>
              <a:t> Applications</a:t>
            </a:r>
            <a:r>
              <a:t> :</a:t>
            </a:r>
          </a:p>
          <a:p>
            <a:pPr lvl="1"/>
            <a:r>
              <a:t> Search engines.</a:t>
            </a:r>
          </a:p>
          <a:p>
            <a:pPr lvl="1"/>
            <a:r>
              <a:t> Text classification.</a:t>
            </a:r>
          </a:p>
          <a:p>
            <a:pPr lvl="1"/>
            <a:r>
              <a:t> Topic modeling.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800"/>
            </a:pPr>
            <a:r>
              <a:t>Keyword Search
</a:t>
            </a:r>
            <a:r>
              <a:t>Embeddings
</a:t>
            </a:r>
            <a:r>
              <a:rPr b="1"/>
              <a:t>Dense Retrieval
</a:t>
            </a:r>
            <a:r>
              <a:t>ReRank
</a:t>
            </a:r>
            <a:r>
              <a:t>Generating Answers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Dense Retrieval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about dense retrieval and its role in modern search engines.</a:t>
            </a:r>
          </a:p>
          <a:p>
            <a:r>
              <a:rPr b="1"/>
              <a:t> Key Objectives</a:t>
            </a:r>
            <a:r>
              <a:t> :</a:t>
            </a:r>
          </a:p>
          <a:p>
            <a:pPr lvl="1"/>
            <a:r>
              <a:t> Understand the difference between dense and sparse retrieval.</a:t>
            </a:r>
          </a:p>
          <a:p>
            <a:pPr lvl="1"/>
            <a:r>
              <a:t> Implement dense retrieval using embeddings.</a:t>
            </a:r>
          </a:p>
          <a:p>
            <a:r>
              <a:rPr b="1"/>
              <a:t> Why this is important</a:t>
            </a:r>
            <a:r>
              <a:t> :</a:t>
            </a:r>
          </a:p>
          <a:p>
            <a:pPr lvl="1"/>
            <a:r>
              <a:t> Dense retrieval leverages embeddings for semantic understanding, overcoming keyword-based search limitations.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Implementing Dense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 of retrieving documents based on query embeddings:</a:t>
            </a:r>
          </a:p>
          <a:p/>
          <a:p/>
          <a:p>
            <a:r>
              <a:rPr b="1"/>
              <a:t> What this does</a:t>
            </a:r>
            <a:r>
              <a:t> :</a:t>
            </a:r>
          </a:p>
          <a:p>
            <a:pPr lvl="1"/>
            <a:r>
              <a:t> Uses cosine similarity to rank documents based on their semantic similarity to the query.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8915400" cy="91346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Dense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Common Issues</a:t>
            </a:r>
            <a:r>
              <a:t> :</a:t>
            </a:r>
          </a:p>
          <a:p>
            <a:pPr lvl="1"/>
            <a:r>
              <a:t> Requires high-quality embeddings.</a:t>
            </a:r>
          </a:p>
          <a:p>
            <a:pPr lvl="1"/>
            <a:r>
              <a:t> Computationally expensive for large datasets.</a:t>
            </a:r>
          </a:p>
          <a:p>
            <a:r>
              <a:rPr b="1"/>
              <a:t> Mitigations</a:t>
            </a:r>
            <a:r>
              <a:t> :</a:t>
            </a:r>
          </a:p>
          <a:p>
            <a:pPr lvl="1"/>
            <a:r>
              <a:t> Use approximate nearest neighbors (ANN) for faster retrieval.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Experiment with tools like FAISS for scalable dense retrieval.</a:t>
            </a:r>
          </a:p>
          <a:p>
            <a:r>
              <a:rPr b="1"/>
              <a:t> Applications</a:t>
            </a:r>
            <a:r>
              <a:t> :</a:t>
            </a:r>
          </a:p>
          <a:p>
            <a:pPr lvl="1"/>
            <a:r>
              <a:t> Personalized search.</a:t>
            </a:r>
          </a:p>
          <a:p>
            <a:pPr lvl="1"/>
            <a:r>
              <a:t> Semantic content recommendation.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800"/>
            </a:pPr>
            <a:r>
              <a:t>Keyword Search
</a:t>
            </a:r>
            <a:r>
              <a:t>Embeddings
</a:t>
            </a:r>
            <a:r>
              <a:t>Dense Retrieval
</a:t>
            </a:r>
            <a:r>
              <a:rPr b="1"/>
              <a:t>ReRank
</a:t>
            </a:r>
            <a:r>
              <a:t>Generating Answers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ReRank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800"/>
            </a:pPr>
            <a:r>
              <a:rPr b="1"/>
              <a:t>Keyword Search
</a:t>
            </a:r>
            <a:r>
              <a:t>Embeddings
</a:t>
            </a:r>
            <a:r>
              <a:t>Dense Retrieval
</a:t>
            </a:r>
            <a:r>
              <a:t>ReRank
</a:t>
            </a:r>
            <a:r>
              <a:t>Generating Answers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Keyword Search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What is ReRanking?</a:t>
            </a:r>
          </a:p>
          <a:p>
            <a:pPr lvl="1"/>
            <a:r>
              <a:t> Refining search results using additional contextual information or models.</a:t>
            </a:r>
          </a:p>
          <a:p>
            <a:r>
              <a:rPr b="1"/>
              <a:t> Key Objectives</a:t>
            </a:r>
            <a:r>
              <a:t> :</a:t>
            </a:r>
          </a:p>
          <a:p>
            <a:pPr lvl="1"/>
            <a:r>
              <a:t> Implement reranking for improving search quality.</a:t>
            </a:r>
          </a:p>
          <a:p>
            <a:pPr lvl="1"/>
            <a:r>
              <a:t> Use OpenAI models for context-aware reranking.</a:t>
            </a:r>
          </a:p>
          <a:p>
            <a:r>
              <a:rPr b="1"/>
              <a:t> Why reranking is critical</a:t>
            </a:r>
            <a:r>
              <a:t> :</a:t>
            </a:r>
          </a:p>
          <a:p>
            <a:pPr lvl="1"/>
            <a:r>
              <a:t> Improves user satisfaction by delivering the most relevant results.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Reranking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Import required libraries: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68072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Implementing Reranking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Example:</a:t>
            </a:r>
          </a:p>
          <a:p/>
          <a:p/>
          <a:p/>
          <a:p>
            <a:r>
              <a:rPr b="1"/>
              <a:t> What happens here</a:t>
            </a:r>
            <a:r>
              <a:t> :</a:t>
            </a:r>
          </a:p>
          <a:p>
            <a:pPr lvl="1"/>
            <a:r>
              <a:t> Initial results are refined using a more sophisticated model to improve relevance.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915400" cy="9064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Reranking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Use Cases</a:t>
            </a:r>
            <a:r>
              <a:t> :</a:t>
            </a:r>
          </a:p>
          <a:p>
            <a:pPr lvl="1"/>
            <a:r>
              <a:t> Search engines.</a:t>
            </a:r>
          </a:p>
          <a:p>
            <a:pPr lvl="1"/>
            <a:r>
              <a:t> Recommendation systems.</a:t>
            </a:r>
          </a:p>
          <a:p>
            <a:pPr lvl="1"/>
            <a:r>
              <a:t> FAQ matching.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800"/>
            </a:pPr>
            <a:r>
              <a:t>Keyword Search
</a:t>
            </a:r>
            <a:r>
              <a:t>Embeddings
</a:t>
            </a:r>
            <a:r>
              <a:t>Dense Retrieval
</a:t>
            </a:r>
            <a:r>
              <a:t>ReRank
</a:t>
            </a:r>
            <a:r>
              <a:rPr b="1"/>
              <a:t>Generating Answers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Generating Answers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how to use OpenAI models for generating answers based on retrieved documents.</a:t>
            </a:r>
          </a:p>
          <a:p>
            <a:r>
              <a:rPr b="1"/>
              <a:t> Key Objectives</a:t>
            </a:r>
            <a:r>
              <a:t> :</a:t>
            </a:r>
          </a:p>
          <a:p>
            <a:pPr lvl="1"/>
            <a:r>
              <a:t> Implement document-grounded answer generation.</a:t>
            </a:r>
          </a:p>
          <a:p>
            <a:pPr lvl="1"/>
            <a:r>
              <a:t> Combine retrieval with generative models.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Answer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Example: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116840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Integrate retrieval systems with generative models for end-to-end pipelines.</a:t>
            </a:r>
          </a:p>
          <a:p>
            <a:r>
              <a:rPr b="1"/>
              <a:t> Applications</a:t>
            </a:r>
            <a:r>
              <a:t> :</a:t>
            </a:r>
          </a:p>
          <a:p>
            <a:pPr lvl="1"/>
            <a:r>
              <a:t> Chatbots.</a:t>
            </a:r>
          </a:p>
          <a:p>
            <a:pPr lvl="1"/>
            <a:r>
              <a:t> Automated customer support.</a:t>
            </a:r>
          </a:p>
          <a:p>
            <a:pPr lvl="1"/>
            <a:r>
              <a:t> Knowledge assistants.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the basics of keyword search and its role in information retrieval.</a:t>
            </a:r>
          </a:p>
          <a:p>
            <a:r>
              <a:rPr b="1"/>
              <a:t> Key Objectives</a:t>
            </a:r>
            <a:r>
              <a:t> :</a:t>
            </a:r>
          </a:p>
          <a:p>
            <a:pPr lvl="1"/>
            <a:r>
              <a:t> Understand how keyword search works in retrieval systems.</a:t>
            </a:r>
          </a:p>
          <a:p>
            <a:pPr lvl="1"/>
            <a:r>
              <a:t> Implement basic search functionality using Python.</a:t>
            </a:r>
          </a:p>
          <a:p>
            <a:pPr lvl="1"/>
            <a:r>
              <a:t> Explore the limitations of keyword-based search.</a:t>
            </a:r>
          </a:p>
          <a:p>
            <a:r>
              <a:rPr b="1"/>
              <a:t> Why it matters</a:t>
            </a:r>
            <a:r>
              <a:t> :</a:t>
            </a:r>
          </a:p>
          <a:p>
            <a:pPr lvl="1"/>
            <a:r>
              <a:t> Keyword search forms the foundation of traditional search engines and is widely used in text-based systems.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Import required libraries:</a:t>
            </a:r>
          </a:p>
          <a:p/>
          <a:p>
            <a:r>
              <a:rPr b="1"/>
              <a:t> Key Insight</a:t>
            </a:r>
            <a:r>
              <a:t> :</a:t>
            </a:r>
          </a:p>
          <a:p>
            <a:pPr lvl="1"/>
            <a:r>
              <a:t> CountVectorizer is a common tool for converting text into numerical form, enabling basic keyword matching.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97028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Implementing a Keyword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 of a simple keyword search:</a:t>
            </a:r>
          </a:p>
          <a:p/>
          <a:p/>
          <a:p/>
          <a:p/>
          <a:p>
            <a:r>
              <a:rPr b="1"/>
              <a:t> What happens here</a:t>
            </a:r>
            <a:r>
              <a:t> :</a:t>
            </a:r>
          </a:p>
          <a:p>
            <a:pPr lvl="1"/>
            <a:r>
              <a:t> The query is converted into a numerical vector.</a:t>
            </a:r>
          </a:p>
          <a:p>
            <a:pPr lvl="1"/>
            <a:r>
              <a:t> Similarities between the query and documents are calculated using dot product.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10160000" cy="3187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with Keyword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Key Limitations</a:t>
            </a:r>
            <a:r>
              <a:t> :</a:t>
            </a:r>
          </a:p>
          <a:p>
            <a:pPr lvl="1"/>
            <a:r>
              <a:t> Exact keyword matching fails to capture semantic meaning.</a:t>
            </a:r>
          </a:p>
          <a:p>
            <a:pPr lvl="1"/>
            <a:r>
              <a:t> Misses results with synonyms or related concepts.</a:t>
            </a:r>
          </a:p>
          <a:p>
            <a:r>
              <a:rPr b="1"/>
              <a:t> Real-world Examples</a:t>
            </a:r>
            <a:r>
              <a:t> :</a:t>
            </a:r>
          </a:p>
          <a:p>
            <a:pPr lvl="1"/>
            <a:r>
              <a:t> Searching for "car" will not return results containing "automobile."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Explore alternatives to keyword search:</a:t>
            </a:r>
          </a:p>
          <a:p>
            <a:pPr lvl="1"/>
            <a:r>
              <a:t> Semantic search.</a:t>
            </a:r>
          </a:p>
          <a:p>
            <a:pPr lvl="1"/>
            <a:r>
              <a:t> Contextual embeddings.</a:t>
            </a:r>
          </a:p>
          <a:p>
            <a:r>
              <a:rPr b="1"/>
              <a:t> Real-world Applications</a:t>
            </a:r>
            <a:r>
              <a:t> :</a:t>
            </a:r>
          </a:p>
          <a:p>
            <a:pPr lvl="1"/>
            <a:r>
              <a:t> Building simple search engines for structured datasets.</a:t>
            </a:r>
          </a:p>
          <a:p>
            <a:pPr lvl="1"/>
            <a:r>
              <a:t> Initial filtering in information retrieval systems.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800"/>
            </a:pPr>
            <a:r>
              <a:t>Keyword Search
</a:t>
            </a:r>
            <a:r>
              <a:rPr b="1"/>
              <a:t>Embeddings
</a:t>
            </a:r>
            <a:r>
              <a:t>Dense Retrieval
</a:t>
            </a:r>
            <a:r>
              <a:t>ReRank
</a:t>
            </a:r>
            <a:r>
              <a:t>Generating Answers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Embeddings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What are embeddings?</a:t>
            </a:r>
          </a:p>
          <a:p>
            <a:pPr lvl="1"/>
            <a:r>
              <a:t> Vector representations of text, allowing for semantic understanding.</a:t>
            </a:r>
          </a:p>
          <a:p>
            <a:r>
              <a:rPr b="1"/>
              <a:t> Key Objectives</a:t>
            </a:r>
            <a:r>
              <a:t> :</a:t>
            </a:r>
          </a:p>
          <a:p>
            <a:pPr lvl="1"/>
            <a:r>
              <a:t> Learn how embeddings represent text numerically.</a:t>
            </a:r>
          </a:p>
          <a:p>
            <a:pPr lvl="1"/>
            <a:r>
              <a:t> Explore popular embedding techniques like Word2Vec, GloVe, and OpenAI embeddings.</a:t>
            </a:r>
          </a:p>
          <a:p>
            <a:r>
              <a:rPr b="1"/>
              <a:t> Why embeddings are powerful</a:t>
            </a:r>
            <a:r>
              <a:t> :</a:t>
            </a:r>
          </a:p>
          <a:p>
            <a:pPr lvl="1"/>
            <a:r>
              <a:t> Capture context and relationships between words, enabling semantic search.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