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3726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000" b="0" strike="noStrike" spc="-1">
                <a:solidFill>
                  <a:srgbClr val="FFFFFF"/>
                </a:solidFill>
                <a:latin typeface="Garamond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0401265-9930-40B6-B9CF-EF98C1E9A95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4BB2134-5E99-4AFE-AED0-14E61C5B4684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From presentation provided by Joe Witt and available here, https://www.slideshare.net/markkerzner/joe-witt-june2015bigdatahoustonmeetupapachenifioverview</a:t>
            </a:r>
          </a:p>
        </p:txBody>
      </p:sp>
      <p:sp>
        <p:nvSpPr>
          <p:cNvPr id="189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B4424D4-B9DB-4793-BC68-C4309A6BCC96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One of the first presentation was at Houston Hadoop and Spark meetup, http://shmsoft.blogspot.ca/2015/06/joe-witt-of-onyara-presented-apache-nifi.html</a:t>
            </a:r>
          </a:p>
        </p:txBody>
      </p:sp>
      <p:sp>
        <p:nvSpPr>
          <p:cNvPr id="193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79DB267-5CCB-4BD9-97F8-582C3331B6F6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Book link and image credit https://www.amazon.com/Enterprise-Integration-Patterns-Designing-Deploying/dp/0321200683/ref=sr_1_2</a:t>
            </a:r>
          </a:p>
        </p:txBody>
      </p:sp>
      <p:sp>
        <p:nvSpPr>
          <p:cNvPr id="197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329BE37-EE14-4D33-BFF8-E8A47B9BD1E7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Times New Roman"/>
                <a:ea typeface="ＭＳ Ｐゴシック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Original logo by Onyara</a:t>
            </a:r>
          </a:p>
        </p:txBody>
      </p:sp>
      <p:sp>
        <p:nvSpPr>
          <p:cNvPr id="203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1B3A644-48D7-47B5-9765-380C876D2155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Joe Witt slides</a:t>
            </a:r>
          </a:p>
        </p:txBody>
      </p:sp>
      <p:sp>
        <p:nvSpPr>
          <p:cNvPr id="207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 anchorCtr="1"/>
          <a:lstStyle/>
          <a:p>
            <a:pPr algn="ctr"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63BA5F8-1DE4-43BD-91E5-BDA623AB0EAA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4504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5500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3508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4504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25500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04880" y="0"/>
            <a:ext cx="8667360" cy="320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4504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55000" y="82224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3508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4504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255000" y="3769920"/>
            <a:ext cx="28663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04880" y="0"/>
            <a:ext cx="8667360" cy="320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704520" cy="690120"/>
          </a:xfrm>
          <a:prstGeom prst="rect">
            <a:avLst/>
          </a:prstGeom>
          <a:ln w="9360">
            <a:noFill/>
          </a:ln>
        </p:spPr>
      </p:pic>
      <p:pic>
        <p:nvPicPr>
          <p:cNvPr id="5" name="Picture 7"/>
          <p:cNvPicPr/>
          <p:nvPr/>
        </p:nvPicPr>
        <p:blipFill>
          <a:blip r:embed="rId15"/>
          <a:srcRect t="19473"/>
          <a:stretch/>
        </p:blipFill>
        <p:spPr>
          <a:xfrm>
            <a:off x="0" y="-1440"/>
            <a:ext cx="2498400" cy="6866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880" y="2666880"/>
            <a:ext cx="8121240" cy="1213920"/>
          </a:xfrm>
          <a:prstGeom prst="rect">
            <a:avLst/>
          </a:prstGeom>
        </p:spPr>
        <p:txBody>
          <a:bodyPr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Click to edit Master title style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800" b="0" strike="noStrike" spc="-1">
                <a:solidFill>
                  <a:srgbClr val="FFFFFF"/>
                </a:solidFill>
                <a:latin typeface="Times New Roman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imes New Roman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imes New Roman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/>
          <p:cNvPicPr/>
          <p:nvPr/>
        </p:nvPicPr>
        <p:blipFill>
          <a:blip r:embed="rId14"/>
          <a:stretch/>
        </p:blipFill>
        <p:spPr>
          <a:xfrm>
            <a:off x="0" y="0"/>
            <a:ext cx="704520" cy="69012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92160" tIns="46080" rIns="92160" bIns="4608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Click to edit Master title style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969840" lvl="2" indent="-221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58920" lvl="3" indent="-228240">
              <a:lnSpc>
                <a:spcPct val="100000"/>
              </a:lnSpc>
              <a:buClr>
                <a:srgbClr val="5F5F5F"/>
              </a:buClr>
              <a:buSzPct val="65000"/>
              <a:buFont typeface="Arial Bold"/>
              <a:buChar char="‒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lang="en-US" sz="1800" b="0" strike="noStrike" spc="-1">
              <a:solidFill>
                <a:srgbClr val="FFFFFF"/>
              </a:solidFill>
              <a:latin typeface="Times New Roman"/>
            </a:endParaRPr>
          </a:p>
          <a:p>
            <a:pPr marL="2055960" indent="-229680">
              <a:lnSpc>
                <a:spcPct val="100000"/>
              </a:lnSpc>
              <a:spcBef>
                <a:spcPts val="159"/>
              </a:spcBef>
            </a:pPr>
            <a:r>
              <a:rPr lang="en-US" sz="800" b="0" strike="noStrike" spc="-1">
                <a:solidFill>
                  <a:srgbClr val="FFFFFF"/>
                </a:solidFill>
                <a:latin typeface="Times New Roman"/>
                <a:ea typeface="ＭＳ Ｐゴシック"/>
              </a:rPr>
              <a:t>Fifth level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35080" y="6638760"/>
            <a:ext cx="5441760" cy="138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77160" y="6580080"/>
            <a:ext cx="545760" cy="2250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2C737D24-CF43-4DE3-8B78-FA9304623C48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tIns="46080" rIns="92160" bIns="460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Overview</a:t>
            </a:r>
            <a:endParaRPr lang="en-US" sz="4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Problems NiFi Solves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Failures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Networks fail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Hardware fails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Software fails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And people make mistakes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Prepare for failure and then nothing fails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” – Amazon mantra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F8203A2-EA46-4E4B-B4EF-F14DCBAE4BED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Other Problems that NiFi Solves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access exceeds capacity to consume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Boundary conditions are mere suggestions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is dirty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What is noise one day becomes signal the next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Priorities of an organization change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Systems evolve at different rates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Compliance and security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79497D0-173F-47BE-BC1F-0C6617CB02E3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tIns="46080" rIns="92160" bIns="460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Concepts</a:t>
            </a:r>
            <a:endParaRPr lang="en-US" sz="4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Concepts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Concepts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The basic building blocks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Real-time Command and Control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The Power of Provenance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D1254B6-FC7B-4DFB-9D41-6F2907BDC0E4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36" name="Picture 5"/>
          <p:cNvPicPr/>
          <p:nvPr/>
        </p:nvPicPr>
        <p:blipFill>
          <a:blip r:embed="rId3"/>
          <a:stretch/>
        </p:blipFill>
        <p:spPr>
          <a:xfrm>
            <a:off x="6076800" y="709920"/>
            <a:ext cx="3060360" cy="383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Flow File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A7D13D8-0D3C-476F-8F6F-F0B2BD4ED691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40" name="Content Placeholder 7"/>
          <p:cNvPicPr/>
          <p:nvPr/>
        </p:nvPicPr>
        <p:blipFill>
          <a:blip r:embed="rId3"/>
          <a:stretch/>
        </p:blipFill>
        <p:spPr>
          <a:xfrm>
            <a:off x="235080" y="1050840"/>
            <a:ext cx="8902440" cy="51865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Flow File Processor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2" name="Content Placeholder 5"/>
          <p:cNvPicPr/>
          <p:nvPr/>
        </p:nvPicPr>
        <p:blipFill>
          <a:blip r:embed="rId2"/>
          <a:stretch/>
        </p:blipFill>
        <p:spPr>
          <a:xfrm>
            <a:off x="235080" y="1130040"/>
            <a:ext cx="8902440" cy="5027400"/>
          </a:xfrm>
          <a:prstGeom prst="rect">
            <a:avLst/>
          </a:prstGeom>
          <a:ln w="9360"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9DBA48B2-3965-4730-95AF-E47D4FA7A298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Connections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6" name="Content Placeholder 5"/>
          <p:cNvPicPr/>
          <p:nvPr/>
        </p:nvPicPr>
        <p:blipFill>
          <a:blip r:embed="rId2"/>
          <a:stretch/>
        </p:blipFill>
        <p:spPr>
          <a:xfrm>
            <a:off x="235080" y="1047600"/>
            <a:ext cx="8902440" cy="5193000"/>
          </a:xfrm>
          <a:prstGeom prst="rect">
            <a:avLst/>
          </a:prstGeom>
          <a:ln w="9360"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A3960AB-45DF-44D1-A0DB-4897E4A622AB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Flow Controller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0" name="Content Placeholder 5"/>
          <p:cNvPicPr/>
          <p:nvPr/>
        </p:nvPicPr>
        <p:blipFill>
          <a:blip r:embed="rId2"/>
          <a:stretch/>
        </p:blipFill>
        <p:spPr>
          <a:xfrm>
            <a:off x="699840" y="822240"/>
            <a:ext cx="7972560" cy="5643360"/>
          </a:xfrm>
          <a:prstGeom prst="rect">
            <a:avLst/>
          </a:prstGeom>
          <a:ln w="9360"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42BDB22-4B99-4153-A49E-8C87D606C8BD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Architecture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4" name="Content Placeholder 5"/>
          <p:cNvPicPr/>
          <p:nvPr/>
        </p:nvPicPr>
        <p:blipFill>
          <a:blip r:embed="rId3"/>
          <a:stretch/>
        </p:blipFill>
        <p:spPr>
          <a:xfrm>
            <a:off x="1740240" y="822240"/>
            <a:ext cx="5891400" cy="5643360"/>
          </a:xfrm>
          <a:prstGeom prst="rect">
            <a:avLst/>
          </a:prstGeom>
          <a:ln w="9360"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D409DB2-6FF1-424B-AFEB-3AE2FF742A70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Clustering Model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8" name="Content Placeholder 5"/>
          <p:cNvPicPr/>
          <p:nvPr/>
        </p:nvPicPr>
        <p:blipFill>
          <a:blip r:embed="rId2"/>
          <a:stretch/>
        </p:blipFill>
        <p:spPr>
          <a:xfrm>
            <a:off x="1747440" y="822240"/>
            <a:ext cx="5877000" cy="5643360"/>
          </a:xfrm>
          <a:prstGeom prst="rect">
            <a:avLst/>
          </a:prstGeom>
          <a:ln w="9360"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44ED978-AD00-4A06-813D-57EA19CC1FD4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Lesson Objectives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9040" y="838080"/>
            <a:ext cx="8718120" cy="56271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Understand NiFi motivation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Relate NiFi’s use cases to one’s own projects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Plan for NiFi implementation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4533B24-6B57-4939-A0DC-6BBF76F3EE70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tIns="46080" rIns="92160" bIns="460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Benefits</a:t>
            </a:r>
            <a:endParaRPr lang="en-US" sz="4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Benefits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Real Time Command and Control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Tighten the feedback loop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Changes have consequences (good or bad)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And you see them as they occur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Continuous Improvement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Compare real-time vs. historical statistics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View data provenance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View Content at any stage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Intuitive user experience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Visual programming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Logical flow graph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E519DFE-7026-4F06-BC80-A045F8B616A3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21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The Power of Provenance – Chain of custody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68" name="Content Placeholder 5"/>
          <p:cNvPicPr/>
          <p:nvPr/>
        </p:nvPicPr>
        <p:blipFill>
          <a:blip r:embed="rId2"/>
          <a:stretch/>
        </p:blipFill>
        <p:spPr>
          <a:xfrm>
            <a:off x="235080" y="1107360"/>
            <a:ext cx="8902440" cy="5073120"/>
          </a:xfrm>
          <a:prstGeom prst="rect">
            <a:avLst/>
          </a:prstGeom>
          <a:ln w="9360"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21669B7-54D2-411B-A272-B2EE7486E6B3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22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tIns="46080" rIns="92160" bIns="460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Performance</a:t>
            </a:r>
            <a:endParaRPr lang="en-US" sz="4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Performance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Why is NiFi Fast?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Flow File Repo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Write Ahead Log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Content Repo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Add more partitions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Input/Output Streams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Copy on Write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Pass by Reference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Allow tradeoffs of latency vs throughput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4D79D170-762A-4938-8044-D6948DD97E3C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Review Questions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19040" y="838080"/>
            <a:ext cx="8718120" cy="56271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BD7708F-F556-435B-A266-E9D52B5CACD7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tIns="46080" rIns="92160" bIns="4608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Motivation</a:t>
            </a:r>
            <a:endParaRPr lang="en-US" sz="40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Motivation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lang="en-US" sz="3200" b="0" strike="noStrike" spc="-1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at a Glance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96" name="Content Placeholder 5"/>
          <p:cNvPicPr/>
          <p:nvPr/>
        </p:nvPicPr>
        <p:blipFill>
          <a:blip r:embed="rId3"/>
          <a:stretch/>
        </p:blipFill>
        <p:spPr>
          <a:xfrm>
            <a:off x="235080" y="973440"/>
            <a:ext cx="8902440" cy="5341320"/>
          </a:xfrm>
          <a:prstGeom prst="rect">
            <a:avLst/>
          </a:prstGeom>
          <a:ln w="9360"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BEA41D8-4951-4162-8F88-DB730EA91FFB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Trivia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Originally developed by the NSA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Donated to Apache in November 2014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Continued by Onyara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Now part of Hortonworks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NiFi = Niagara Files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4DF9ADF-8322-4DB9-9C23-E26B729D15E6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03" name="Picture 5"/>
          <p:cNvPicPr/>
          <p:nvPr/>
        </p:nvPicPr>
        <p:blipFill>
          <a:blip r:embed="rId3"/>
          <a:stretch/>
        </p:blipFill>
        <p:spPr>
          <a:xfrm>
            <a:off x="6885000" y="914400"/>
            <a:ext cx="2437920" cy="2387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Use Cases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Remote sensor delivery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Inter-site / global distribution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Intra-site distribution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Big Data ingest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Processing (enrichment, filtering, sanitization)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C945C8F-852A-443E-B31D-794A6DEC954F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Challenges that NiFi Designers Faced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Transport / Messaging was not enough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Needed to understand the big picture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Needed the ability to make *immediate* changes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Must maintain chain of custody for data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Rigorous security and compliance requirements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0935438-1CBE-47DA-8DBD-76FC78F712A2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12" name="Picture 5"/>
          <p:cNvPicPr/>
          <p:nvPr/>
        </p:nvPicPr>
        <p:blipFill>
          <a:blip r:embed="rId2"/>
          <a:stretch/>
        </p:blipFill>
        <p:spPr>
          <a:xfrm>
            <a:off x="3423600" y="2971800"/>
            <a:ext cx="5866920" cy="336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Why Transport and Messaging Insufficient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Data access exceeded resources to transport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Decoupling systems is about more than the connectivity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Message sizes ranged from B to GB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Not all data is created equal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Needed precise security controls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SSL and topic level authorization insufficient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E694616-ADFD-4F75-B3E8-68521603FB82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tIns="46080" rIns="92160" bIns="46080" anchor="b"/>
          <a:lstStyle/>
          <a:p>
            <a:pPr>
              <a:lnSpc>
                <a:spcPct val="100000"/>
              </a:lnSpc>
            </a:pPr>
            <a:r>
              <a:rPr lang="en-US" sz="2600" b="1" strike="noStrike" spc="-1">
                <a:solidFill>
                  <a:srgbClr val="FFFFFF"/>
                </a:solidFill>
                <a:latin typeface="Verdana"/>
                <a:ea typeface="ＭＳ Ｐゴシック"/>
              </a:rPr>
              <a:t>NiFi Foundations</a:t>
            </a:r>
            <a:endParaRPr lang="en-US" sz="26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tIns="46080" rIns="92160" bIns="46080"/>
          <a:lstStyle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Since enterprises started using software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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And had to exchange data between systems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There appeared a need for </a:t>
            </a:r>
            <a:r>
              <a:rPr lang="en-US" sz="2400" b="0" strike="noStrike" spc="-1">
                <a:solidFill>
                  <a:srgbClr val="7030A0"/>
                </a:solidFill>
                <a:latin typeface="Arial"/>
                <a:ea typeface="ＭＳ Ｐゴシック"/>
              </a:rPr>
              <a:t>dataflow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managing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NiFi </a:t>
            </a:r>
            <a:r>
              <a:rPr lang="en-US" sz="2400" b="0" strike="noStrike" spc="-1">
                <a:solidFill>
                  <a:srgbClr val="730073"/>
                </a:solidFill>
                <a:latin typeface="Arial"/>
                <a:ea typeface="ＭＳ Ｐゴシック"/>
              </a:rPr>
              <a:t>automates the flow of data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 between systems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Many of NiFi ideas date back to this book (2003)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”Better Analytics Demands Better Workflow”	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3240" lvl="1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Joe Witt (original CTO of NiFi/Onyara)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A18C7DAF-BB2E-45A8-B60E-53138DA8277D}" type="slidenum">
              <a:rPr lang="en-US" sz="1000" b="1" strike="noStrike" spc="-1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121" name="Picture 5"/>
          <p:cNvPicPr/>
          <p:nvPr/>
        </p:nvPicPr>
        <p:blipFill>
          <a:blip r:embed="rId3"/>
          <a:stretch/>
        </p:blipFill>
        <p:spPr>
          <a:xfrm>
            <a:off x="6819840" y="3542040"/>
            <a:ext cx="2177640" cy="292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378395</TotalTime>
  <Words>794</Words>
  <Application>Microsoft Macintosh PowerPoint</Application>
  <PresentationFormat>Custom</PresentationFormat>
  <Paragraphs>179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Bold</vt:lpstr>
      <vt:lpstr>Garamond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dc:description/>
  <cp:lastModifiedBy>fateme tsh</cp:lastModifiedBy>
  <cp:revision>4147</cp:revision>
  <cp:lastPrinted>2010-01-03T02:41:41Z</cp:lastPrinted>
  <dcterms:created xsi:type="dcterms:W3CDTF">2010-07-13T15:22:01Z</dcterms:created>
  <dcterms:modified xsi:type="dcterms:W3CDTF">2022-07-01T08:11:52Z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Company">
    <vt:lpwstr>Elephant Scale LLC &amp; LearningPatterns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