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3"/>
  </p:notesMasterIdLst>
  <p:handoutMasterIdLst>
    <p:handoutMasterId r:id="rId54"/>
  </p:handoutMasterIdLst>
  <p:sldIdLst>
    <p:sldId id="1164" r:id="rId2"/>
    <p:sldId id="1165" r:id="rId3"/>
    <p:sldId id="1166" r:id="rId4"/>
    <p:sldId id="1167" r:id="rId5"/>
    <p:sldId id="1158" r:id="rId6"/>
    <p:sldId id="1159" r:id="rId7"/>
    <p:sldId id="1160" r:id="rId8"/>
    <p:sldId id="1161" r:id="rId9"/>
    <p:sldId id="1168" r:id="rId10"/>
    <p:sldId id="1169" r:id="rId11"/>
    <p:sldId id="1065" r:id="rId12"/>
    <p:sldId id="1066" r:id="rId13"/>
    <p:sldId id="1170" r:id="rId14"/>
    <p:sldId id="1064" r:id="rId15"/>
    <p:sldId id="1070" r:id="rId16"/>
    <p:sldId id="1072" r:id="rId17"/>
    <p:sldId id="1073" r:id="rId18"/>
    <p:sldId id="1074" r:id="rId19"/>
    <p:sldId id="1171" r:id="rId20"/>
    <p:sldId id="1078" r:id="rId21"/>
    <p:sldId id="1080" r:id="rId22"/>
    <p:sldId id="1172" r:id="rId23"/>
    <p:sldId id="1081" r:id="rId24"/>
    <p:sldId id="1153" r:id="rId25"/>
    <p:sldId id="1102" r:id="rId26"/>
    <p:sldId id="1088" r:id="rId27"/>
    <p:sldId id="1133" r:id="rId28"/>
    <p:sldId id="1086" r:id="rId29"/>
    <p:sldId id="1134" r:id="rId30"/>
    <p:sldId id="1135" r:id="rId31"/>
    <p:sldId id="1098" r:id="rId32"/>
    <p:sldId id="1136" r:id="rId33"/>
    <p:sldId id="1137" r:id="rId34"/>
    <p:sldId id="1138" r:id="rId35"/>
    <p:sldId id="1089" r:id="rId36"/>
    <p:sldId id="1139" r:id="rId37"/>
    <p:sldId id="1140" r:id="rId38"/>
    <p:sldId id="1091" r:id="rId39"/>
    <p:sldId id="1092" r:id="rId40"/>
    <p:sldId id="1141" r:id="rId41"/>
    <p:sldId id="1142" r:id="rId42"/>
    <p:sldId id="1143" r:id="rId43"/>
    <p:sldId id="1144" r:id="rId44"/>
    <p:sldId id="1145" r:id="rId45"/>
    <p:sldId id="1146" r:id="rId46"/>
    <p:sldId id="1147" r:id="rId47"/>
    <p:sldId id="1148" r:id="rId48"/>
    <p:sldId id="1149" r:id="rId49"/>
    <p:sldId id="1150" r:id="rId50"/>
    <p:sldId id="1152" r:id="rId51"/>
    <p:sldId id="1094" r:id="rId52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CDCFF"/>
    <a:srgbClr val="0794FF"/>
    <a:srgbClr val="FFFFFF"/>
    <a:srgbClr val="356F69"/>
    <a:srgbClr val="46928B"/>
    <a:srgbClr val="C45D14"/>
    <a:srgbClr val="FFC000"/>
    <a:srgbClr val="8BBA57"/>
    <a:srgbClr val="A7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 autoAdjust="0"/>
    <p:restoredTop sz="77959" autoAdjust="0"/>
  </p:normalViewPr>
  <p:slideViewPr>
    <p:cSldViewPr>
      <p:cViewPr varScale="1">
        <p:scale>
          <a:sx n="98" d="100"/>
          <a:sy n="98" d="100"/>
        </p:scale>
        <p:origin x="2392" y="192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28" y="17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1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7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8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3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4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69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6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90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29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0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8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3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1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8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44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1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2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7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58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6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8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39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4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37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4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30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3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28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89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580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7250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055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572500" y="6553200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86100" y="6569789"/>
            <a:ext cx="425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© 2016- 2017 ElephantScale.com. All rights reserved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409700" y="1981200"/>
          <a:ext cx="62484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8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Classification-College-Admission-01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66900" y="1143000"/>
          <a:ext cx="53340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r>
                        <a:rPr lang="en-US" dirty="0" err="1"/>
                        <a:t>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760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90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01447"/>
              </p:ext>
            </p:extLst>
          </p:nvPr>
        </p:nvGraphicFramePr>
        <p:xfrm>
          <a:off x="1333500" y="2362200"/>
          <a:ext cx="64693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row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Cat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Dog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Rabbit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Cat (8)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Dog</a:t>
                      </a:r>
                      <a:r>
                        <a:rPr lang="en-US" sz="1600" b="1" baseline="0" dirty="0"/>
                        <a:t> (6)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Rabbit (13)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64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12480"/>
              </p:ext>
            </p:extLst>
          </p:nvPr>
        </p:nvGraphicFramePr>
        <p:xfrm>
          <a:off x="647701" y="1066800"/>
          <a:ext cx="7391399" cy="34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9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68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Positive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90)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3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70)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Confusion-Matrix-03-Accuracy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701" y="1066800"/>
          <a:ext cx="7391399" cy="34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8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0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99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68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(n=100)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Positive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2)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483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98)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98)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98886"/>
              </p:ext>
            </p:extLst>
          </p:nvPr>
        </p:nvGraphicFramePr>
        <p:xfrm>
          <a:off x="2000250" y="2249069"/>
          <a:ext cx="6574790" cy="420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2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classification</a:t>
                      </a:r>
                      <a:r>
                        <a:rPr lang="en-US" sz="1600" baseline="0" dirty="0"/>
                        <a:t> =&gt;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Spam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(predicted)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Not</a:t>
                      </a:r>
                      <a:r>
                        <a:rPr lang="en-US" sz="1600" baseline="0" dirty="0"/>
                        <a:t> 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(predicted)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92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  <a:r>
                        <a:rPr lang="en-US" sz="1600" b="0" baseline="0" dirty="0"/>
                        <a:t> 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baseline="0" dirty="0"/>
                        <a:t>(6 total)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66% accuracy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True-Positive</a:t>
                      </a:r>
                      <a:r>
                        <a:rPr lang="en-US" sz="1600" b="1" baseline="0" dirty="0"/>
                        <a:t> Rate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(sensitivity)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33%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False</a:t>
                      </a:r>
                      <a:r>
                        <a:rPr lang="en-US" sz="1600" b="1" baseline="0" dirty="0"/>
                        <a:t> negative rate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(miss rate)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 Not Spam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(4</a:t>
                      </a:r>
                      <a:r>
                        <a:rPr lang="en-US" sz="1600" b="0" baseline="0" dirty="0"/>
                        <a:t> total)</a:t>
                      </a:r>
                      <a:endParaRPr lang="en-US" sz="1600" b="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1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25%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False-positive</a:t>
                      </a:r>
                      <a:r>
                        <a:rPr lang="en-US" sz="1600" b="1" baseline="0" dirty="0"/>
                        <a:t> rate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(fall-out)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75%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True negative rate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(specificity)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42900" y="3886200"/>
            <a:ext cx="1219200" cy="1447800"/>
          </a:xfrm>
          <a:prstGeom prst="rightArrow">
            <a:avLst/>
          </a:prstGeom>
          <a:solidFill>
            <a:srgbClr val="B8CFFF"/>
          </a:solidFill>
          <a:ln w="12700" cap="flat" cmpd="sng" algn="ctr">
            <a:solidFill>
              <a:srgbClr val="B8C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Rows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(actual)</a:t>
            </a:r>
          </a:p>
        </p:txBody>
      </p:sp>
      <p:sp>
        <p:nvSpPr>
          <p:cNvPr id="7" name="Down Arrow 6"/>
          <p:cNvSpPr/>
          <p:nvPr/>
        </p:nvSpPr>
        <p:spPr bwMode="auto">
          <a:xfrm>
            <a:off x="4991100" y="1143000"/>
            <a:ext cx="2514600" cy="980135"/>
          </a:xfrm>
          <a:prstGeom prst="downArrow">
            <a:avLst/>
          </a:prstGeom>
          <a:solidFill>
            <a:srgbClr val="B8C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2"/>
                </a:solidFill>
                <a:latin typeface="+mn-lt"/>
              </a:rPr>
              <a:t>Columns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(predicted)</a:t>
            </a:r>
          </a:p>
        </p:txBody>
      </p:sp>
    </p:spTree>
    <p:extLst>
      <p:ext uri="{BB962C8B-B14F-4D97-AF65-F5344CB8AC3E}">
        <p14:creationId xmlns:p14="http://schemas.microsoft.com/office/powerpoint/2010/main" val="1080380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confusion-matrix-06-null-error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3922"/>
              </p:ext>
            </p:extLst>
          </p:nvPr>
        </p:nvGraphicFramePr>
        <p:xfrm>
          <a:off x="1104900" y="1524000"/>
          <a:ext cx="710355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0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7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17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Positive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TPR=75%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589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FPR=12.5%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Specificity=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87.5%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confusion-matrix-08-Threshold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65042"/>
              </p:ext>
            </p:extLst>
          </p:nvPr>
        </p:nvGraphicFramePr>
        <p:xfrm>
          <a:off x="952500" y="1143000"/>
          <a:ext cx="7391402" cy="384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9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Threshold=0.7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Spam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436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=90 / 120=</a:t>
                      </a:r>
                      <a:r>
                        <a:rPr lang="en-US" sz="1600" b="1" baseline="0" dirty="0"/>
                        <a:t>75%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49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Not</a:t>
                      </a:r>
                      <a:r>
                        <a:rPr lang="en-US" sz="1600" b="1" baseline="0" dirty="0"/>
                        <a:t> Spam</a:t>
                      </a:r>
                      <a:endParaRPr lang="en-US" sz="16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=10 / 80=</a:t>
                      </a:r>
                      <a:r>
                        <a:rPr lang="en-US" sz="1600" b="1" baseline="0" dirty="0"/>
                        <a:t>12.5%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16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confusion-matrix-09-Threshold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6607"/>
              </p:ext>
            </p:extLst>
          </p:nvPr>
        </p:nvGraphicFramePr>
        <p:xfrm>
          <a:off x="952500" y="1143000"/>
          <a:ext cx="7391402" cy="432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6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59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Threshold=0.8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(higher)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Spam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8436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=70 / 120=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58.33%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50)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949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Not</a:t>
                      </a:r>
                      <a:r>
                        <a:rPr lang="en-US" sz="1600" b="1" baseline="0" dirty="0"/>
                        <a:t> Spam</a:t>
                      </a:r>
                      <a:endParaRPr lang="en-US" sz="16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8)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=8 / 80=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10%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72)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07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confusion-matrix-10-TPR-FPR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61897"/>
              </p:ext>
            </p:extLst>
          </p:nvPr>
        </p:nvGraphicFramePr>
        <p:xfrm>
          <a:off x="1104900" y="1524000"/>
          <a:ext cx="7103551" cy="396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5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5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0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13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117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Positive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TPR=75%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6589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False</a:t>
                      </a:r>
                      <a:r>
                        <a:rPr lang="en-US" sz="16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FPR=12.5%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0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701" y="1066800"/>
          <a:ext cx="80010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09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Predicted</a:t>
                      </a:r>
                      <a:r>
                        <a:rPr lang="en-US" sz="1600" b="1" baseline="0" dirty="0"/>
                        <a:t> </a:t>
                      </a:r>
                      <a:r>
                        <a:rPr lang="en-US" sz="1600" b="1" dirty="0"/>
                        <a:t>Negative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7628">
                <a:tc row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Actual</a:t>
                      </a:r>
                      <a:r>
                        <a:rPr lang="en-US" sz="1600" b="0" baseline="0" dirty="0"/>
                        <a:t> c</a:t>
                      </a:r>
                      <a:r>
                        <a:rPr lang="en-US" sz="1600" b="0" dirty="0"/>
                        <a:t>ondition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(a</a:t>
                      </a:r>
                      <a:r>
                        <a:rPr lang="en-US" sz="1600" b="0" baseline="0" dirty="0"/>
                        <a:t> cancer diagnostic</a:t>
                      </a:r>
                      <a:r>
                        <a:rPr lang="en-US" sz="1600" b="0" dirty="0"/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Positive</a:t>
                      </a:r>
                      <a:r>
                        <a:rPr lang="en-US" sz="1600" b="1" baseline="0" dirty="0"/>
                        <a:t>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/>
                        <a:t>(has caner)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True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</a:rPr>
                        <a:t> positive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Patients Who have cancer are correctly identified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False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</a:rPr>
                        <a:t> negative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u="sng" baseline="0" dirty="0"/>
                        <a:t>Miss rate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 cancer patient is missed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Guilty prisoner was not convicted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9866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Negative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(does</a:t>
                      </a:r>
                      <a:r>
                        <a:rPr lang="en-US" sz="1600" b="1" baseline="0" dirty="0"/>
                        <a:t> not have cancer)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False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</a:rPr>
                        <a:t> Positive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u="sng" baseline="0" dirty="0"/>
                        <a:t>Sensitivity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A healthy patient is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flagged incorrectly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False alarm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‘Crying Wolf’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/>
                        <a:t>Hiring someone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/>
                        <a:t>     who is not qualified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True negative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Patients</a:t>
                      </a:r>
                      <a:r>
                        <a:rPr lang="en-US" sz="1600" baseline="0" dirty="0"/>
                        <a:t> who do not Have cancer are Correctly identified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7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62100" y="2988331"/>
          <a:ext cx="62484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5568462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14954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24100" y="1600200"/>
            <a:ext cx="1905000" cy="533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Similar Taste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16062" y="1600200"/>
            <a:ext cx="2394438" cy="533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bg1">
                    <a:lumMod val="10000"/>
                  </a:schemeClr>
                </a:solidFill>
                <a:latin typeface="+mn-lt"/>
              </a:rPr>
              <a:t>Recommendation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686300" y="14478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39762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14954" y="5410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39762" y="5410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562100" y="14478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5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Cross-Validation-Example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61909"/>
              </p:ext>
            </p:extLst>
          </p:nvPr>
        </p:nvGraphicFramePr>
        <p:xfrm>
          <a:off x="419100" y="3048000"/>
          <a:ext cx="8534400" cy="223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6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614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Runs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/>
                        <a:t>Splits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</a:t>
                      </a:r>
                      <a:r>
                        <a:rPr lang="en-US" sz="1600" baseline="0" dirty="0"/>
                        <a:t> 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</a:t>
                      </a:r>
                      <a:r>
                        <a:rPr lang="en-US" sz="1600" baseline="0" dirty="0"/>
                        <a:t> 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 </a:t>
                      </a:r>
                      <a:r>
                        <a:rPr lang="en-US" sz="1600" baseline="0" dirty="0"/>
                        <a:t>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</a:t>
                      </a:r>
                      <a:r>
                        <a:rPr lang="en-US" sz="1600" baseline="0" dirty="0"/>
                        <a:t> 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/>
                        <a:t>Run</a:t>
                      </a:r>
                      <a:r>
                        <a:rPr lang="en-US" sz="1600" baseline="0" dirty="0"/>
                        <a:t> 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Test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780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Data-Exploration-Covariance-Matrix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90937"/>
              </p:ext>
            </p:extLst>
          </p:nvPr>
        </p:nvGraphicFramePr>
        <p:xfrm>
          <a:off x="1181100" y="1346200"/>
          <a:ext cx="7086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Var(x1)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Cov(x1,x2)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Cov(x1,x3)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Cov(x1,x4)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Cov(x2,x1)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Var(x2)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Cov(x2,x3)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Cov(x2,x4)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Cov(x3,x1)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Cov(x3,x2)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Var(x3)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Cov(x3,x4)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Cov(x4,x1)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Cov(x4,x2)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Cov(x4,x3)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Var(x4)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6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Data-Exploration-Correlation-Matrix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07910"/>
              </p:ext>
            </p:extLst>
          </p:nvPr>
        </p:nvGraphicFramePr>
        <p:xfrm>
          <a:off x="1181100" y="1346200"/>
          <a:ext cx="7086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Cor(x1,x2)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Cor(x1,x3)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Cor(x1,x4)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Cor(x2,x1)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Cor(x2,x3)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Cor(x2,x4)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Cor(x3,x1)</a:t>
                      </a:r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Cor(x3,x2)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Cor(x3,x4)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Cor(x4,x1)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Cor(x4,x2)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Cor(x4,x3)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1.0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096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Data-Exploration-Structured-Data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8305"/>
              </p:ext>
            </p:extLst>
          </p:nvPr>
        </p:nvGraphicFramePr>
        <p:xfrm>
          <a:off x="608032" y="1745771"/>
          <a:ext cx="815653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DataFrame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Spreadsheet like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Column in the table</a:t>
                      </a:r>
                    </a:p>
                    <a:p>
                      <a:r>
                        <a:rPr lang="en-US" sz="1600" b="0" dirty="0"/>
                        <a:t>Attribute / input / predictor /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Predicted.</a:t>
                      </a:r>
                    </a:p>
                    <a:p>
                      <a:r>
                        <a:rPr lang="en-US" sz="1600" b="0" dirty="0"/>
                        <a:t>Dependent variable / response / target / out 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 row in the DataFrame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96444"/>
              </p:ext>
            </p:extLst>
          </p:nvPr>
        </p:nvGraphicFramePr>
        <p:xfrm>
          <a:off x="1333500" y="48768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Approved?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Application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6743700" y="4114800"/>
            <a:ext cx="1295400" cy="609600"/>
          </a:xfrm>
          <a:prstGeom prst="wedgeRoundRectCallout">
            <a:avLst>
              <a:gd name="adj1" fmla="val -24407"/>
              <a:gd name="adj2" fmla="val 79589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Outcome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86300" y="4114799"/>
            <a:ext cx="1295400" cy="565467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Feature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99335" y="4114799"/>
            <a:ext cx="1143965" cy="565468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Feature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11530" y="4114798"/>
            <a:ext cx="1560170" cy="565467"/>
          </a:xfrm>
          <a:prstGeom prst="wedgeRoundRectCallout">
            <a:avLst>
              <a:gd name="adj1" fmla="val -2962"/>
              <a:gd name="adj2" fmla="val 87480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Dataframe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 rot="16200000">
            <a:off x="419100" y="5334000"/>
            <a:ext cx="533400" cy="838200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" y="5562600"/>
            <a:ext cx="1264919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266800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data-practitioner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66700" y="947760"/>
          <a:ext cx="8851900" cy="535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API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users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Data practitioners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Data Scientists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In a Nutshell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2"/>
                          </a:solidFill>
                        </a:rP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2"/>
                          </a:solidFill>
                        </a:rPr>
                        <a:t>What</a:t>
                      </a:r>
                      <a:r>
                        <a:rPr lang="en-US" sz="1600" b="1" i="1" baseline="0" dirty="0">
                          <a:solidFill>
                            <a:schemeClr val="bg2"/>
                          </a:solidFill>
                        </a:rPr>
                        <a:t> &amp; Why</a:t>
                      </a:r>
                      <a:endParaRPr lang="en-US" sz="1600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bg2"/>
                          </a:solidFill>
                        </a:rPr>
                        <a:t>What, Why</a:t>
                      </a:r>
                      <a:r>
                        <a:rPr lang="en-US" sz="1600" b="1" i="1" baseline="0" dirty="0">
                          <a:solidFill>
                            <a:schemeClr val="bg2"/>
                          </a:solidFill>
                        </a:rPr>
                        <a:t> &amp; How</a:t>
                      </a:r>
                      <a:endParaRPr lang="en-US" sz="1600" b="1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Developers, analysts, architects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Scientists (usually PhDs)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Knows the basics of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Sound API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Excellent API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No understanding of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Knows the fundamentals of model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behinds API.</a:t>
                      </a:r>
                    </a:p>
                    <a:p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(Not necessarily the math / stats theories powering the model)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Has deep understanding of</a:t>
                      </a:r>
                    </a:p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 math / stats behind </a:t>
                      </a:r>
                    </a:p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Verify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Copy-paste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and pray!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Knows how to test and improve the model.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Knows wide toolset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Knows how to test and improve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Further </a:t>
                      </a:r>
                    </a:p>
                    <a:p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“ Is there a sample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code I can copy paste?”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Can</a:t>
                      </a:r>
                      <a:r>
                        <a:rPr lang="en-US" sz="1600" baseline="0" dirty="0">
                          <a:solidFill>
                            <a:schemeClr val="bg2"/>
                          </a:solidFill>
                        </a:rPr>
                        <a:t> adopt new algorithms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Can adopt and </a:t>
                      </a:r>
                      <a:r>
                        <a:rPr lang="en-US" sz="1600" b="1" dirty="0">
                          <a:solidFill>
                            <a:schemeClr val="bg2"/>
                          </a:solidFill>
                        </a:rPr>
                        <a:t>write</a:t>
                      </a:r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 new 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76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Decision-Trees-</a:t>
            </a:r>
            <a:r>
              <a:rPr lang="en-US" dirty="0" err="1"/>
              <a:t>Alogorithm</a:t>
            </a:r>
            <a:r>
              <a:rPr lang="en-US" dirty="0"/>
              <a:t>-Summary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40451"/>
              </p:ext>
            </p:extLst>
          </p:nvPr>
        </p:nvGraphicFramePr>
        <p:xfrm>
          <a:off x="428871" y="960102"/>
          <a:ext cx="8416679" cy="534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Regressions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Predict</a:t>
                      </a:r>
                      <a:r>
                        <a:rPr lang="en-US" sz="14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/>
                        <a:t>Predict stock price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Ridge,</a:t>
                      </a:r>
                      <a:r>
                        <a:rPr lang="en-US" sz="1400" b="0" baseline="0" dirty="0"/>
                        <a:t> Lasso, </a:t>
                      </a:r>
                      <a:r>
                        <a:rPr lang="en-US" sz="1400" b="0" baseline="0" dirty="0" err="1"/>
                        <a:t>ElasticNet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Cancer or</a:t>
                      </a:r>
                      <a:r>
                        <a:rPr lang="en-US" sz="14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/>
                        <a:t>Spam or not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Decision Trees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Classification</a:t>
                      </a:r>
                      <a:r>
                        <a:rPr lang="en-US" sz="140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Regression(predict stock prices)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    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Random Forests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Hierarchical</a:t>
                      </a:r>
                      <a:r>
                        <a:rPr lang="en-US" sz="1400" b="0" baseline="0" dirty="0"/>
                        <a:t> clustering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/>
                        <a:t>Collaborative</a:t>
                      </a:r>
                      <a:r>
                        <a:rPr lang="en-US" sz="1400" b="0" baseline="0" dirty="0"/>
                        <a:t> Filtering</a:t>
                      </a:r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591300" y="3352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464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8687"/>
              </p:ext>
            </p:extLst>
          </p:nvPr>
        </p:nvGraphicFramePr>
        <p:xfrm>
          <a:off x="19050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00618"/>
              </p:ext>
            </p:extLst>
          </p:nvPr>
        </p:nvGraphicFramePr>
        <p:xfrm>
          <a:off x="2933700" y="2498936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idx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1682"/>
              </p:ext>
            </p:extLst>
          </p:nvPr>
        </p:nvGraphicFramePr>
        <p:xfrm>
          <a:off x="5448300" y="2498936"/>
          <a:ext cx="3746500" cy="241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  <a:p>
                      <a:r>
                        <a:rPr lang="en-US" sz="1600" dirty="0"/>
                        <a:t>married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  <a:p>
                      <a:r>
                        <a:rPr lang="en-US" sz="1600" dirty="0"/>
                        <a:t>single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</a:t>
                      </a:r>
                    </a:p>
                    <a:p>
                      <a:r>
                        <a:rPr lang="en-US" sz="1600" dirty="0"/>
                        <a:t>divorced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2351059" y="3581400"/>
            <a:ext cx="506441" cy="457200"/>
          </a:xfrm>
          <a:prstGeom prst="rightArrow">
            <a:avLst/>
          </a:prstGeom>
          <a:solidFill>
            <a:srgbClr val="C175C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865659" y="3615159"/>
            <a:ext cx="506441" cy="457200"/>
          </a:xfrm>
          <a:prstGeom prst="rightArrow">
            <a:avLst/>
          </a:prstGeom>
          <a:solidFill>
            <a:srgbClr val="C175C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2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8355"/>
              </p:ext>
            </p:extLst>
          </p:nvPr>
        </p:nvGraphicFramePr>
        <p:xfrm>
          <a:off x="70485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17934"/>
              </p:ext>
            </p:extLst>
          </p:nvPr>
        </p:nvGraphicFramePr>
        <p:xfrm>
          <a:off x="6000750" y="2499534"/>
          <a:ext cx="144018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  <a:p>
                      <a:r>
                        <a:rPr lang="en-US" sz="1600" dirty="0" err="1"/>
                        <a:t>idx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3124200" y="2499534"/>
            <a:ext cx="2514600" cy="2433320"/>
          </a:xfrm>
          <a:prstGeom prst="rightArrow">
            <a:avLst/>
          </a:prstGeom>
          <a:solidFill>
            <a:srgbClr val="D6B8E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1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feature-envgineering-1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1100" y="1485503"/>
          <a:ext cx="6858000" cy="331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120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House </a:t>
                      </a: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Price</a:t>
                      </a: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Sq.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>
                          <a:solidFill>
                            <a:schemeClr val="tx1"/>
                          </a:solidFill>
                        </a:rPr>
                        <a:t>ft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Price / sq.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feet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4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San</a:t>
                      </a:r>
                      <a:r>
                        <a:rPr lang="en-US" sz="1800" b="0" i="0" baseline="0" dirty="0">
                          <a:solidFill>
                            <a:schemeClr val="bg2"/>
                          </a:solidFill>
                        </a:rPr>
                        <a:t> Jose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$ 800k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2000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$ 400 / sqft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Mountain</a:t>
                      </a:r>
                    </a:p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$ 1,200 k</a:t>
                      </a:r>
                    </a:p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(1.2M)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$ 800 / sqft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973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San</a:t>
                      </a:r>
                    </a:p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$ 1,000 k</a:t>
                      </a:r>
                    </a:p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(1 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2"/>
                          </a:solidFill>
                        </a:rPr>
                        <a:t>$ 1000 / sqft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351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Gilroy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$ 700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chemeClr val="bg2"/>
                          </a:solidFill>
                        </a:rPr>
                        <a:t>$ 175 / sqft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74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Feature-Extraction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14573"/>
              </p:ext>
            </p:extLst>
          </p:nvPr>
        </p:nvGraphicFramePr>
        <p:xfrm>
          <a:off x="647698" y="1346200"/>
          <a:ext cx="815340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 _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Zipcode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Owns a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2247900" y="2833433"/>
            <a:ext cx="609600" cy="595567"/>
          </a:xfrm>
          <a:prstGeom prst="downArrow">
            <a:avLst/>
          </a:prstGeom>
          <a:solidFill>
            <a:srgbClr val="6CC2FC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71098"/>
              </p:ext>
            </p:extLst>
          </p:nvPr>
        </p:nvGraphicFramePr>
        <p:xfrm>
          <a:off x="647698" y="3505200"/>
          <a:ext cx="815340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Owns a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Bent-Up Arrow 7"/>
          <p:cNvSpPr/>
          <p:nvPr/>
        </p:nvSpPr>
        <p:spPr bwMode="auto">
          <a:xfrm rot="5400000">
            <a:off x="2423826" y="4858354"/>
            <a:ext cx="1093408" cy="1140460"/>
          </a:xfrm>
          <a:prstGeom prst="bentUpArrow">
            <a:avLst>
              <a:gd name="adj1" fmla="val 33426"/>
              <a:gd name="adj2" fmla="val 24036"/>
              <a:gd name="adj3" fmla="val 32082"/>
            </a:avLst>
          </a:prstGeom>
          <a:solidFill>
            <a:srgbClr val="6CC2FC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48100" y="5334000"/>
            <a:ext cx="1676400" cy="590550"/>
          </a:xfrm>
          <a:prstGeom prst="rect">
            <a:avLst/>
          </a:prstGeom>
          <a:solidFill>
            <a:srgbClr val="F4B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896102" y="5444331"/>
            <a:ext cx="1905000" cy="369887"/>
          </a:xfrm>
          <a:prstGeom prst="rect">
            <a:avLst/>
          </a:prstGeom>
          <a:solidFill>
            <a:srgbClr val="A7DBFD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Limit</a:t>
            </a:r>
          </a:p>
        </p:txBody>
      </p:sp>
      <p:sp>
        <p:nvSpPr>
          <p:cNvPr id="11" name="Right Arrow 10"/>
          <p:cNvSpPr/>
          <p:nvPr/>
        </p:nvSpPr>
        <p:spPr bwMode="auto">
          <a:xfrm>
            <a:off x="5829301" y="5429250"/>
            <a:ext cx="762000" cy="4953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57500" y="2927143"/>
            <a:ext cx="2362200" cy="3954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13987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790700" y="1066800"/>
          <a:ext cx="56388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90700" y="4474506"/>
          <a:ext cx="472733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5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5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/>
                        <a:t>i4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/>
                        <a:t>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8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one-hot-encoding-09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050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married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single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33700" y="2498936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Status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 err="1"/>
                        <a:t>idx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44348"/>
              </p:ext>
            </p:extLst>
          </p:nvPr>
        </p:nvGraphicFramePr>
        <p:xfrm>
          <a:off x="5448300" y="2498936"/>
          <a:ext cx="3746500" cy="241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  <a:p>
                      <a:r>
                        <a:rPr lang="en-US" sz="1600" dirty="0"/>
                        <a:t>married</a:t>
                      </a:r>
                    </a:p>
                  </a:txBody>
                  <a:tcPr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</a:t>
                      </a:r>
                    </a:p>
                    <a:p>
                      <a:r>
                        <a:rPr lang="en-US" sz="1600" dirty="0"/>
                        <a:t>single</a:t>
                      </a:r>
                    </a:p>
                  </a:txBody>
                  <a:tcPr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is </a:t>
                      </a:r>
                    </a:p>
                    <a:p>
                      <a:r>
                        <a:rPr lang="en-US" sz="1600" dirty="0"/>
                        <a:t>divorced</a:t>
                      </a:r>
                    </a:p>
                  </a:txBody>
                  <a:tcPr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66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960"/>
              </p:ext>
            </p:extLst>
          </p:nvPr>
        </p:nvGraphicFramePr>
        <p:xfrm>
          <a:off x="1562100" y="2133600"/>
          <a:ext cx="624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Independent variables / predictors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  <a:p>
                      <a:r>
                        <a:rPr lang="en-US" dirty="0"/>
                        <a:t>(1,2,3,4)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Admitted?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86E2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12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22832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1447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236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6557"/>
              </p:ext>
            </p:extLst>
          </p:nvPr>
        </p:nvGraphicFramePr>
        <p:xfrm>
          <a:off x="428871" y="960102"/>
          <a:ext cx="8416679" cy="475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 Linear Regression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1447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302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78682"/>
              </p:ext>
            </p:extLst>
          </p:nvPr>
        </p:nvGraphicFramePr>
        <p:xfrm>
          <a:off x="428871" y="960102"/>
          <a:ext cx="8416679" cy="475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 Linear Regression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   </a:t>
                      </a:r>
                      <a:r>
                        <a:rPr lang="en-US" sz="1200" b="1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2209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041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64624"/>
              </p:ext>
            </p:extLst>
          </p:nvPr>
        </p:nvGraphicFramePr>
        <p:xfrm>
          <a:off x="3009900" y="1447800"/>
          <a:ext cx="3505200" cy="450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/>
                        <a:t>Meal</a:t>
                      </a:r>
                      <a:r>
                        <a:rPr lang="en-US" sz="2000" baseline="0" dirty="0"/>
                        <a:t> #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Tip</a:t>
                      </a:r>
                      <a:r>
                        <a:rPr lang="en-US" sz="2000" baseline="0" dirty="0"/>
                        <a:t> ($)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Residual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23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Session-Unsupervised-Learning-Why-Dimensionality-Reduction--0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4877"/>
              </p:ext>
            </p:extLst>
          </p:nvPr>
        </p:nvGraphicFramePr>
        <p:xfrm>
          <a:off x="190500" y="2667000"/>
          <a:ext cx="5054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966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Height (cm)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Height</a:t>
                      </a:r>
                    </a:p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</a:rPr>
                        <a:t>ft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2"/>
                          </a:solidFill>
                        </a:rPr>
                        <a:t>lb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Shoe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/>
                        <a:t>173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/>
                        <a:t>175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/>
                        <a:t>178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/>
                        <a:t>180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/>
                        <a:t>186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5803739" y="2630329"/>
            <a:ext cx="0" cy="2080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803739" y="4710589"/>
            <a:ext cx="314976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981700" y="2782729"/>
            <a:ext cx="2514600" cy="1752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6096001" y="423052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26861" y="418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819900" y="370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297420" y="3438050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1380" y="370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658100" y="3453230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-110" charset="0"/>
              </a:rPr>
              <a:t>c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940040" y="2974182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475220" y="3613429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30440" y="3278148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740015" y="315036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104505" y="3138012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00521" y="384762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02070" y="434165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47890" y="3854292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485031" y="4733450"/>
            <a:ext cx="512919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>
                <a:ln>
                  <a:noFill/>
                </a:ln>
                <a:solidFill>
                  <a:srgbClr val="356F69"/>
                </a:solidFill>
                <a:effectLst/>
                <a:latin typeface="CountryBlueprint" panose="00000400000000000000" pitchFamily="2" charset="2"/>
              </a:rPr>
              <a:t>ft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356F69"/>
              </a:solidFill>
              <a:effectLst/>
              <a:latin typeface="CountryBlueprint" panose="00000400000000000000" pitchFamily="2" charset="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41620" y="2630328"/>
            <a:ext cx="462119" cy="18597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rgbClr val="C45D14"/>
                </a:solidFill>
                <a:effectLst/>
                <a:latin typeface="CountryBlueprint" panose="00000400000000000000" pitchFamily="2" charset="2"/>
              </a:rPr>
              <a:t>cm</a:t>
            </a:r>
          </a:p>
        </p:txBody>
      </p:sp>
    </p:spTree>
    <p:extLst>
      <p:ext uri="{BB962C8B-B14F-4D97-AF65-F5344CB8AC3E}">
        <p14:creationId xmlns:p14="http://schemas.microsoft.com/office/powerpoint/2010/main" val="37802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String-Indexer-06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90463"/>
              </p:ext>
            </p:extLst>
          </p:nvPr>
        </p:nvGraphicFramePr>
        <p:xfrm>
          <a:off x="1104900" y="1671304"/>
          <a:ext cx="2286000" cy="35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55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543300" y="2971800"/>
            <a:ext cx="1981200" cy="1240801"/>
          </a:xfrm>
          <a:prstGeom prst="rightArrow">
            <a:avLst/>
          </a:prstGeom>
          <a:solidFill>
            <a:srgbClr val="80008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Indexer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01265"/>
              </p:ext>
            </p:extLst>
          </p:nvPr>
        </p:nvGraphicFramePr>
        <p:xfrm>
          <a:off x="5676900" y="1671304"/>
          <a:ext cx="3041649" cy="358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83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Color</a:t>
                      </a:r>
                    </a:p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20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Sum-of-Squared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36855"/>
              </p:ext>
            </p:extLst>
          </p:nvPr>
        </p:nvGraphicFramePr>
        <p:xfrm>
          <a:off x="2171700" y="1358763"/>
          <a:ext cx="5562599" cy="425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6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0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/>
                        <a:t>Meal</a:t>
                      </a:r>
                      <a:r>
                        <a:rPr lang="en-US" sz="2000" b="1" baseline="0" dirty="0"/>
                        <a:t> #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Tip</a:t>
                      </a:r>
                      <a:r>
                        <a:rPr lang="en-US" sz="2000" b="1" baseline="0" dirty="0"/>
                        <a:t> ($)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</a:t>
                      </a:r>
                      <a:r>
                        <a:rPr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310">
                <a:tc>
                  <a:txBody>
                    <a:bodyPr/>
                    <a:lstStyle/>
                    <a:p>
                      <a:r>
                        <a:rPr lang="en-US" sz="20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894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3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31464"/>
              </p:ext>
            </p:extLst>
          </p:nvPr>
        </p:nvGraphicFramePr>
        <p:xfrm>
          <a:off x="1714500" y="720464"/>
          <a:ext cx="5867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707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Threshold=0.7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Predicted</a:t>
                      </a:r>
                      <a:r>
                        <a:rPr lang="en-US" sz="1200" b="1" baseline="0" dirty="0"/>
                        <a:t> Spam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155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(n = 120)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True</a:t>
                      </a:r>
                      <a:r>
                        <a:rPr lang="en-US" sz="12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=90 / 120=</a:t>
                      </a:r>
                      <a:r>
                        <a:rPr lang="en-US" sz="1200" b="1" baseline="0" dirty="0"/>
                        <a:t>75%</a:t>
                      </a:r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False</a:t>
                      </a:r>
                      <a:r>
                        <a:rPr lang="en-US" sz="12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30)</a:t>
                      </a:r>
                      <a:endParaRPr lang="en-US" sz="12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45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Not</a:t>
                      </a:r>
                      <a:r>
                        <a:rPr lang="en-US" sz="1200" b="1" baseline="0" dirty="0"/>
                        <a:t> Spam</a:t>
                      </a:r>
                      <a:endParaRPr lang="en-US" sz="12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False</a:t>
                      </a:r>
                      <a:r>
                        <a:rPr lang="en-US" sz="12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=10 / 80=</a:t>
                      </a:r>
                      <a:r>
                        <a:rPr lang="en-US" sz="1200" b="1" baseline="0" dirty="0"/>
                        <a:t>12.5%</a:t>
                      </a:r>
                      <a:endParaRPr lang="en-US" sz="12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6718"/>
              </p:ext>
            </p:extLst>
          </p:nvPr>
        </p:nvGraphicFramePr>
        <p:xfrm>
          <a:off x="1714500" y="3566160"/>
          <a:ext cx="58674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7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Predicted Condition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361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Threshold=0.8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(higher)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Predicted</a:t>
                      </a:r>
                      <a:r>
                        <a:rPr lang="en-US" sz="1200" b="1" baseline="0" dirty="0"/>
                        <a:t> Spam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6813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/>
                        <a:t>(n = 120)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True</a:t>
                      </a:r>
                      <a:r>
                        <a:rPr lang="en-US" sz="12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=70 / 120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</a:t>
                      </a:r>
                      <a:r>
                        <a:rPr lang="en-US" sz="1200" b="1" baseline="0" dirty="0"/>
                        <a:t>58.33%</a:t>
                      </a:r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False</a:t>
                      </a:r>
                      <a:r>
                        <a:rPr lang="en-US" sz="1200" baseline="0" dirty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50)</a:t>
                      </a:r>
                      <a:endParaRPr lang="en-US" sz="12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6813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Not</a:t>
                      </a:r>
                      <a:r>
                        <a:rPr lang="en-US" sz="1200" b="1" baseline="0" dirty="0"/>
                        <a:t> Spam</a:t>
                      </a:r>
                      <a:endParaRPr lang="en-US" sz="12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(n = 80)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False</a:t>
                      </a:r>
                      <a:r>
                        <a:rPr lang="en-US" sz="1200" baseline="0" dirty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(n = 8)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=8/ 80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/>
                        <a:t>=</a:t>
                      </a:r>
                      <a:r>
                        <a:rPr lang="en-US" sz="1200" b="1" baseline="0" dirty="0"/>
                        <a:t>10%</a:t>
                      </a:r>
                      <a:endParaRPr lang="en-US" sz="12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(n = 72)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2900" y="3048000"/>
          <a:ext cx="30670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743325" y="3145234"/>
            <a:ext cx="2514600" cy="95646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Estimator. fit()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591300" y="3048000"/>
            <a:ext cx="1752600" cy="1143000"/>
          </a:xfrm>
          <a:prstGeom prst="hex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14771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Transformers-03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100"/>
              </p:ext>
            </p:extLst>
          </p:nvPr>
        </p:nvGraphicFramePr>
        <p:xfrm>
          <a:off x="742950" y="3051858"/>
          <a:ext cx="2667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743325" y="3145234"/>
            <a:ext cx="2514600" cy="95646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9326"/>
              </p:ext>
            </p:extLst>
          </p:nvPr>
        </p:nvGraphicFramePr>
        <p:xfrm>
          <a:off x="6591300" y="3048000"/>
          <a:ext cx="20447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3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99999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1769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38045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   </a:t>
                      </a:r>
                      <a:r>
                        <a:rPr lang="en-US" sz="1200" b="1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42672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719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21466"/>
              </p:ext>
            </p:extLst>
          </p:nvPr>
        </p:nvGraphicFramePr>
        <p:xfrm>
          <a:off x="266700" y="1295400"/>
          <a:ext cx="3990879" cy="290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Group</a:t>
                      </a:r>
                      <a:r>
                        <a:rPr lang="en-US" sz="1600" baseline="0" dirty="0"/>
                        <a:t> 0 (16 cars out of 32 )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Lincoln</a:t>
                      </a:r>
                      <a:r>
                        <a:rPr lang="en-US" sz="1600" baseline="0" dirty="0"/>
                        <a:t> Continental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Camaro</a:t>
                      </a:r>
                      <a:r>
                        <a:rPr lang="en-US" sz="1600" baseline="0" dirty="0"/>
                        <a:t> Z28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13.3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Maserati Bora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Merc 450SL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17.3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Merc</a:t>
                      </a:r>
                      <a:r>
                        <a:rPr lang="en-US" sz="1600" baseline="0" dirty="0"/>
                        <a:t> 280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19.2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Pontiac Firebird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19.2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65277"/>
              </p:ext>
            </p:extLst>
          </p:nvPr>
        </p:nvGraphicFramePr>
        <p:xfrm>
          <a:off x="4837791" y="1295400"/>
          <a:ext cx="3990879" cy="290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600" dirty="0"/>
                        <a:t>Group</a:t>
                      </a:r>
                      <a:r>
                        <a:rPr lang="en-US" sz="1600" baseline="0" dirty="0"/>
                        <a:t> 1 (16 cars out of 32 )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b="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Mazda</a:t>
                      </a:r>
                      <a:r>
                        <a:rPr lang="en-US" sz="1600" baseline="0" dirty="0"/>
                        <a:t> RX4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Merc</a:t>
                      </a:r>
                      <a:r>
                        <a:rPr lang="en-US" sz="1600" baseline="0" dirty="0"/>
                        <a:t> 230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22.8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Porsche</a:t>
                      </a:r>
                      <a:r>
                        <a:rPr lang="en-US" sz="1600" baseline="0" dirty="0"/>
                        <a:t> 914-2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26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Fiat</a:t>
                      </a:r>
                      <a:r>
                        <a:rPr lang="en-US" sz="1600" baseline="0" dirty="0"/>
                        <a:t> X1-9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27.3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Honda</a:t>
                      </a:r>
                      <a:r>
                        <a:rPr lang="en-US" sz="1600" baseline="0" dirty="0"/>
                        <a:t> Civic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/>
                        <a:t>Toyota</a:t>
                      </a:r>
                      <a:r>
                        <a:rPr lang="en-US" sz="1600" baseline="0" dirty="0"/>
                        <a:t> Corolla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33.9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7810500" y="16764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238500" y="16764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4388"/>
              </p:ext>
            </p:extLst>
          </p:nvPr>
        </p:nvGraphicFramePr>
        <p:xfrm>
          <a:off x="1104900" y="4572000"/>
          <a:ext cx="2514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4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WSSSE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25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3137"/>
              </p:ext>
            </p:extLst>
          </p:nvPr>
        </p:nvGraphicFramePr>
        <p:xfrm>
          <a:off x="236496" y="2895600"/>
          <a:ext cx="3990879" cy="20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  <a:r>
                        <a:rPr lang="en-US" sz="1400" baseline="0" dirty="0"/>
                        <a:t> 2 (14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Merc</a:t>
                      </a:r>
                      <a:r>
                        <a:rPr lang="en-US" sz="1400" baseline="0" dirty="0"/>
                        <a:t> 280C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17.8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350">
                <a:tc>
                  <a:txBody>
                    <a:bodyPr/>
                    <a:lstStyle/>
                    <a:p>
                      <a:r>
                        <a:rPr lang="en-US" sz="1400" dirty="0"/>
                        <a:t>Pontiac Firebird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19.2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Mazda</a:t>
                      </a:r>
                      <a:r>
                        <a:rPr lang="en-US" sz="1400" baseline="0" dirty="0"/>
                        <a:t> RX4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21.0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Merc 240D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86420"/>
              </p:ext>
            </p:extLst>
          </p:nvPr>
        </p:nvGraphicFramePr>
        <p:xfrm>
          <a:off x="4762501" y="2895600"/>
          <a:ext cx="3990877" cy="204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  <a:r>
                        <a:rPr lang="en-US" sz="1400" baseline="0" dirty="0"/>
                        <a:t> 3 (6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b="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Porsche</a:t>
                      </a:r>
                      <a:r>
                        <a:rPr lang="en-US" sz="1400" baseline="0" dirty="0"/>
                        <a:t> 914-2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Fiat</a:t>
                      </a:r>
                      <a:r>
                        <a:rPr lang="en-US" sz="1400" baseline="0" dirty="0"/>
                        <a:t> X1-9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27.3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Honda</a:t>
                      </a:r>
                      <a:r>
                        <a:rPr lang="en-US" sz="1400" baseline="0" dirty="0"/>
                        <a:t> Civic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Toyota</a:t>
                      </a:r>
                      <a:r>
                        <a:rPr lang="en-US" sz="1400" baseline="0" dirty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33.9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7807960" y="3276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234597" y="3276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00773"/>
              </p:ext>
            </p:extLst>
          </p:nvPr>
        </p:nvGraphicFramePr>
        <p:xfrm>
          <a:off x="1939649" y="5160825"/>
          <a:ext cx="228772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WSSSE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0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130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41995"/>
              </p:ext>
            </p:extLst>
          </p:nvPr>
        </p:nvGraphicFramePr>
        <p:xfrm>
          <a:off x="236495" y="996639"/>
          <a:ext cx="3990879" cy="11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  <a:r>
                        <a:rPr lang="en-US" sz="1400" baseline="0" dirty="0"/>
                        <a:t> 0 (2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Lincoln</a:t>
                      </a:r>
                      <a:r>
                        <a:rPr lang="en-US" sz="1400" baseline="0" dirty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Cadillac</a:t>
                      </a:r>
                      <a:r>
                        <a:rPr lang="en-US" sz="1400" baseline="0" dirty="0"/>
                        <a:t> Fleetwood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0931"/>
              </p:ext>
            </p:extLst>
          </p:nvPr>
        </p:nvGraphicFramePr>
        <p:xfrm>
          <a:off x="4762500" y="996639"/>
          <a:ext cx="3990879" cy="17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77">
                <a:tc gridSpan="3">
                  <a:txBody>
                    <a:bodyPr/>
                    <a:lstStyle/>
                    <a:p>
                      <a:r>
                        <a:rPr lang="en-US" sz="1400" dirty="0"/>
                        <a:t>Group</a:t>
                      </a:r>
                      <a:r>
                        <a:rPr lang="en-US" sz="1400" baseline="0" dirty="0"/>
                        <a:t> 1 (10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Camaro</a:t>
                      </a:r>
                      <a:r>
                        <a:rPr lang="en-US" sz="1400" baseline="0" dirty="0"/>
                        <a:t> Z28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13.3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Maserati Bora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Merc 450SE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Merc 450SL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17.3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 bwMode="auto">
          <a:xfrm>
            <a:off x="3238500" y="1371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658100" y="1347005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96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70570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Cluster DNA data</a:t>
                      </a:r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  Hierarchical</a:t>
                      </a:r>
                      <a:r>
                        <a:rPr lang="en-US" sz="1200" b="1" baseline="0" dirty="0"/>
                        <a:t> clustering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4495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9889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4619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Cluster DNA data</a:t>
                      </a:r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6698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3234"/>
              </p:ext>
            </p:extLst>
          </p:nvPr>
        </p:nvGraphicFramePr>
        <p:xfrm>
          <a:off x="1562100" y="1393577"/>
          <a:ext cx="6248400" cy="331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637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23"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170">
                <a:tc>
                  <a:txBody>
                    <a:bodyPr/>
                    <a:lstStyle/>
                    <a:p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433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691">
                <a:tc>
                  <a:txBody>
                    <a:bodyPr/>
                    <a:lstStyle/>
                    <a:p>
                      <a:r>
                        <a:rPr lang="en-US" sz="24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683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77684"/>
              </p:ext>
            </p:extLst>
          </p:nvPr>
        </p:nvGraphicFramePr>
        <p:xfrm>
          <a:off x="1028700" y="1346200"/>
          <a:ext cx="7696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Online </a:t>
                      </a:r>
                    </a:p>
                    <a:p>
                      <a:r>
                        <a:rPr lang="en-US" sz="1600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</a:t>
                      </a:r>
                    </a:p>
                    <a:p>
                      <a:r>
                        <a:rPr lang="en-US" sz="1600" dirty="0"/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Amount </a:t>
                      </a:r>
                    </a:p>
                    <a:p>
                      <a:r>
                        <a:rPr lang="en-US" sz="1600" dirty="0"/>
                        <a:t>spent per</a:t>
                      </a:r>
                    </a:p>
                    <a:p>
                      <a:r>
                        <a:rPr lang="en-US" sz="1600" dirty="0"/>
                        <a:t>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Credit</a:t>
                      </a:r>
                    </a:p>
                    <a:p>
                      <a:r>
                        <a:rPr lang="en-US" sz="1600" dirty="0"/>
                        <a:t>card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</a:t>
                      </a:r>
                    </a:p>
                    <a:p>
                      <a:r>
                        <a:rPr lang="en-US" sz="1600" dirty="0"/>
                        <a:t>email</a:t>
                      </a:r>
                    </a:p>
                    <a:p>
                      <a:r>
                        <a:rPr lang="en-US" sz="1600" dirty="0"/>
                        <a:t>discounts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AMEX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2737"/>
              </p:ext>
            </p:extLst>
          </p:nvPr>
        </p:nvGraphicFramePr>
        <p:xfrm>
          <a:off x="1028700" y="3505200"/>
          <a:ext cx="518160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Customer ID</a:t>
                      </a:r>
                    </a:p>
                    <a:p>
                      <a:r>
                        <a:rPr lang="en-US" sz="1600" dirty="0"/>
                        <a:t>(masked</a:t>
                      </a:r>
                      <a:r>
                        <a:rPr lang="en-US" sz="1600" baseline="0" dirty="0"/>
                        <a:t> UUID)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Aaaa-bbbb-cccc-dddd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3543300" y="2667000"/>
            <a:ext cx="762000" cy="762000"/>
          </a:xfrm>
          <a:prstGeom prst="downArrow">
            <a:avLst/>
          </a:prstGeom>
          <a:solidFill>
            <a:srgbClr val="80008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52900" y="2895600"/>
            <a:ext cx="2895600" cy="6096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420893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08143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0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Sub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Supervised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Regressions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Predict</a:t>
                      </a:r>
                      <a:r>
                        <a:rPr lang="en-US" sz="1200" b="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 </a:t>
                      </a:r>
                      <a:r>
                        <a:rPr lang="en-US" sz="1200" b="0" dirty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Ridge,</a:t>
                      </a:r>
                      <a:r>
                        <a:rPr lang="en-US" sz="1200" b="0" baseline="0" dirty="0"/>
                        <a:t> Lasso, </a:t>
                      </a:r>
                      <a:r>
                        <a:rPr lang="en-US" sz="1200" b="0" baseline="0" dirty="0" err="1"/>
                        <a:t>ElasticNet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Cancer or</a:t>
                      </a:r>
                      <a:r>
                        <a:rPr lang="en-US" sz="1200" b="0" baseline="0" dirty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 Nearest Neighbor(KNN)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Decision Trees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Classification</a:t>
                      </a:r>
                      <a:r>
                        <a:rPr lang="en-US" sz="1200" b="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Random Forests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Unsupervised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Clustering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Cluster DNA data</a:t>
                      </a:r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Hierarchical</a:t>
                      </a:r>
                      <a:r>
                        <a:rPr lang="en-US" sz="1200" b="0" baseline="0" dirty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reduction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Reducing number of dimensions in data</a:t>
                      </a:r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PCA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Recommend movies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/>
                        <a:t>Collaborative</a:t>
                      </a:r>
                      <a:r>
                        <a:rPr lang="en-US" sz="1200" b="0" baseline="0" dirty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32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2470" y="1039244"/>
          <a:ext cx="8317230" cy="55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4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Category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  <a:r>
                        <a:rPr lang="en-US" sz="1400" baseline="0" dirty="0"/>
                        <a:t> Category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Algorithms</a:t>
                      </a:r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518">
                <a:tc>
                  <a:txBody>
                    <a:bodyPr/>
                    <a:lstStyle/>
                    <a:p>
                      <a:r>
                        <a:rPr lang="en-US" sz="1400" b="1" dirty="0"/>
                        <a:t>supervised</a:t>
                      </a:r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Regressions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Predict</a:t>
                      </a:r>
                      <a:r>
                        <a:rPr lang="en-US" sz="140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Predict stock price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Ridge, Lasso, Elastic Net</a:t>
                      </a:r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1095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Classifications</a:t>
                      </a:r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Cancer or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Spam</a:t>
                      </a:r>
                      <a:r>
                        <a:rPr lang="en-US" sz="1400" baseline="0" dirty="0"/>
                        <a:t> or not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         </a:t>
                      </a:r>
                      <a:r>
                        <a:rPr lang="en-US" sz="1800" b="1" dirty="0" err="1"/>
                        <a:t>svm</a:t>
                      </a:r>
                      <a:endParaRPr lang="en-US" sz="1800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</a:t>
                      </a:r>
                      <a:r>
                        <a:rPr lang="en-US" sz="1400" baseline="0" dirty="0"/>
                        <a:t> Nearest Neighbor (KNN)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51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trees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Classification</a:t>
                      </a:r>
                      <a:r>
                        <a:rPr lang="en-US" sz="140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Regression(predict stock prices)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Random Forests</a:t>
                      </a:r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796">
                <a:tc>
                  <a:txBody>
                    <a:bodyPr/>
                    <a:lstStyle/>
                    <a:p>
                      <a:r>
                        <a:rPr lang="en-US" sz="1400" b="1" dirty="0"/>
                        <a:t>Unsupervised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Clustering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Cluster DNA data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Hierarchical</a:t>
                      </a:r>
                      <a:r>
                        <a:rPr lang="en-US" sz="1400" baseline="0" dirty="0"/>
                        <a:t> clustering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7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Dimensionality reduction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Reducing number of dimensions in data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PCA</a:t>
                      </a:r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852">
                <a:tc>
                  <a:txBody>
                    <a:bodyPr/>
                    <a:lstStyle/>
                    <a:p>
                      <a:r>
                        <a:rPr lang="en-US" sz="1400" b="1" dirty="0"/>
                        <a:t>Recommendations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 movies</a:t>
                      </a:r>
                    </a:p>
                  </a:txBody>
                  <a:tcPr marL="82073" marR="82073" marT="41036" marB="41036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Collaborative</a:t>
                      </a:r>
                      <a:r>
                        <a:rPr lang="en-US" sz="1400" baseline="0" dirty="0"/>
                        <a:t> Filtering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6667500" y="27432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3824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81626"/>
              </p:ext>
            </p:extLst>
          </p:nvPr>
        </p:nvGraphicFramePr>
        <p:xfrm>
          <a:off x="2476500" y="990600"/>
          <a:ext cx="3990879" cy="145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hp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Mazda</a:t>
                      </a:r>
                      <a:r>
                        <a:rPr lang="en-US" sz="1400" baseline="0" dirty="0"/>
                        <a:t> RX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Merc</a:t>
                      </a:r>
                      <a:r>
                        <a:rPr lang="en-US" sz="1400" baseline="0" dirty="0"/>
                        <a:t> 240D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Lincoln</a:t>
                      </a:r>
                      <a:r>
                        <a:rPr lang="en-US" sz="1400" baseline="0" dirty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215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/>
                        <a:t>Toyota</a:t>
                      </a:r>
                      <a:r>
                        <a:rPr lang="en-US" sz="1400" baseline="0" dirty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33.9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78509" marR="78509" marT="39255" marB="3925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Down Arrow 11"/>
          <p:cNvSpPr/>
          <p:nvPr/>
        </p:nvSpPr>
        <p:spPr bwMode="auto">
          <a:xfrm>
            <a:off x="4395285" y="2787075"/>
            <a:ext cx="7620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27321" y="2961412"/>
            <a:ext cx="3421379" cy="41332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Vector Assembler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 [mpg + cyl]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41769"/>
              </p:ext>
            </p:extLst>
          </p:nvPr>
        </p:nvGraphicFramePr>
        <p:xfrm>
          <a:off x="2484120" y="3598259"/>
          <a:ext cx="4945381" cy="160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8192">
                <a:tc>
                  <a:txBody>
                    <a:bodyPr/>
                    <a:lstStyle/>
                    <a:p>
                      <a:r>
                        <a:rPr lang="en-US" sz="1400" dirty="0"/>
                        <a:t>Car name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mpg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cyl</a:t>
                      </a:r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hp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</a:rPr>
                        <a:t>Features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Mazda</a:t>
                      </a:r>
                      <a:r>
                        <a:rPr lang="en-US" sz="1400" baseline="0" dirty="0"/>
                        <a:t> RX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[21,6]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r>
                        <a:rPr lang="en-US" sz="1400" dirty="0"/>
                        <a:t>Merc</a:t>
                      </a:r>
                      <a:r>
                        <a:rPr lang="en-US" sz="1400" baseline="0" dirty="0"/>
                        <a:t> 240D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62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[24,4]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192">
                <a:tc>
                  <a:txBody>
                    <a:bodyPr/>
                    <a:lstStyle/>
                    <a:p>
                      <a:r>
                        <a:rPr lang="en-US" sz="1400" dirty="0"/>
                        <a:t>Lincoln</a:t>
                      </a:r>
                      <a:r>
                        <a:rPr lang="en-US" sz="1400" baseline="0" dirty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215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[10,8]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72">
                <a:tc>
                  <a:txBody>
                    <a:bodyPr/>
                    <a:lstStyle/>
                    <a:p>
                      <a:r>
                        <a:rPr lang="en-US" sz="1400" dirty="0"/>
                        <a:t>Toyota</a:t>
                      </a:r>
                      <a:r>
                        <a:rPr lang="en-US" sz="1400" baseline="0" dirty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65</a:t>
                      </a:r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[34,4]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995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word-to-vectors-1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6461" y="3048001"/>
          <a:ext cx="74236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65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/>
                        <a:t>word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cow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dog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24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doc</a:t>
                      </a:r>
                      <a:r>
                        <a:rPr lang="en-US" sz="1600" b="0" baseline="0" dirty="0"/>
                        <a:t> 1</a:t>
                      </a:r>
                      <a:endParaRPr lang="en-US" sz="16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[ 1</a:t>
                      </a:r>
                      <a:r>
                        <a:rPr lang="en-US" sz="1600" b="0" baseline="0" dirty="0"/>
                        <a:t> ,1 ,1 ]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doc</a:t>
                      </a:r>
                      <a:r>
                        <a:rPr lang="en-US" sz="1600" b="0" baseline="0" dirty="0"/>
                        <a:t> 2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0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[ 1</a:t>
                      </a:r>
                      <a:r>
                        <a:rPr lang="en-US" sz="1600" b="0" baseline="0" dirty="0"/>
                        <a:t> ,0 ,1 ]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doc</a:t>
                      </a:r>
                      <a:r>
                        <a:rPr lang="en-US" sz="1600" b="0" baseline="0" dirty="0"/>
                        <a:t>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0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[ 1</a:t>
                      </a:r>
                      <a:r>
                        <a:rPr lang="en-US" sz="1600" b="0" baseline="0" dirty="0"/>
                        <a:t> ,1 ,0 ]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doc</a:t>
                      </a:r>
                      <a:r>
                        <a:rPr lang="en-US" sz="1600" b="0" baseline="0" dirty="0"/>
                        <a:t> 4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2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1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/>
                        <a:t>[ 0</a:t>
                      </a:r>
                      <a:r>
                        <a:rPr lang="en-US" sz="1600" b="0" baseline="0" dirty="0"/>
                        <a:t> ,2 ,1 ]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84334" y="1143000"/>
            <a:ext cx="1792165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solidFill>
                  <a:schemeClr val="bg2"/>
                </a:solidFill>
                <a:latin typeface="Garamond" pitchFamily="-110" charset="0"/>
              </a:rPr>
              <a:t>Document 1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dog  cow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1143000"/>
            <a:ext cx="1905000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solidFill>
                  <a:schemeClr val="bg2"/>
                </a:solidFill>
                <a:latin typeface="Garamond" pitchFamily="-110" charset="0"/>
              </a:rPr>
              <a:t>Document 2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dog  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140569" y="1143000"/>
            <a:ext cx="1831731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solidFill>
                  <a:schemeClr val="bg2"/>
                </a:solidFill>
                <a:latin typeface="Garamond" pitchFamily="-110" charset="0"/>
              </a:rPr>
              <a:t>Document 3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Cow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84334" y="1981200"/>
            <a:ext cx="1792165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>
                <a:solidFill>
                  <a:schemeClr val="bg2"/>
                </a:solidFill>
                <a:latin typeface="Garamond" pitchFamily="-110" charset="0"/>
              </a:rPr>
              <a:t>Document 4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Garamond" pitchFamily="-110" charset="0"/>
              </a:rPr>
              <a:t>Cow  Cow  Dog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43500" y="2000250"/>
            <a:ext cx="1828800" cy="666750"/>
          </a:xfrm>
          <a:prstGeom prst="wedgeRectCallout">
            <a:avLst>
              <a:gd name="adj1" fmla="val -40064"/>
              <a:gd name="adj2" fmla="val 101816"/>
            </a:avLst>
          </a:prstGeom>
          <a:solidFill>
            <a:srgbClr val="B8C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Document/Term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bg2"/>
                </a:solidFill>
                <a:latin typeface="Garamond" pitchFamily="-110" charset="0"/>
              </a:rPr>
              <a:t>Matrix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Algorithm-Summary-02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39" y="840611"/>
          <a:ext cx="8176261" cy="571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5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6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Category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</a:t>
                      </a:r>
                      <a:r>
                        <a:rPr lang="en-US" sz="1400" baseline="0" dirty="0"/>
                        <a:t> Category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Algorithms</a:t>
                      </a:r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663">
                <a:tc>
                  <a:txBody>
                    <a:bodyPr/>
                    <a:lstStyle/>
                    <a:p>
                      <a:r>
                        <a:rPr lang="en-US" sz="1400" b="1" dirty="0"/>
                        <a:t>supervised</a:t>
                      </a:r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Regressions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Predict</a:t>
                      </a:r>
                      <a:r>
                        <a:rPr lang="en-US" sz="1400" baseline="0" dirty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Predict stock price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Linear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Polynomial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Stepwise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Ridge, Lasso, Elastic Net</a:t>
                      </a:r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00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Classifications</a:t>
                      </a:r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Cancer or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Spam</a:t>
                      </a:r>
                      <a:r>
                        <a:rPr lang="en-US" sz="1400" baseline="0" dirty="0"/>
                        <a:t> or not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Logistic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/>
                        <a:t>svm</a:t>
                      </a:r>
                      <a:endParaRPr lang="en-US" sz="1600" b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    Naïve  Bayes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</a:t>
                      </a:r>
                      <a:r>
                        <a:rPr lang="en-US" sz="1400" baseline="0" dirty="0"/>
                        <a:t> Nearest Neighbor (KNN)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587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Decision trees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Classification</a:t>
                      </a:r>
                      <a:r>
                        <a:rPr lang="en-US" sz="1400" baseline="0" dirty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/>
                        <a:t>Regression(predict stock prices)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Decision Trees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Random Forests</a:t>
                      </a:r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436">
                <a:tc>
                  <a:txBody>
                    <a:bodyPr/>
                    <a:lstStyle/>
                    <a:p>
                      <a:r>
                        <a:rPr lang="en-US" sz="1400" b="1" dirty="0"/>
                        <a:t>Unsupervised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Clustering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Cluster DNA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K-Means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Hierarchical</a:t>
                      </a:r>
                      <a:r>
                        <a:rPr lang="en-US" sz="1400" baseline="0" dirty="0"/>
                        <a:t> clustering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143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Dimensionality reduction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Reducing number of dimensions in data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PCA</a:t>
                      </a:r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659">
                <a:tc>
                  <a:txBody>
                    <a:bodyPr/>
                    <a:lstStyle/>
                    <a:p>
                      <a:r>
                        <a:rPr lang="en-US" sz="1400" b="1" dirty="0"/>
                        <a:t>Recommendations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Recommend movies</a:t>
                      </a:r>
                    </a:p>
                  </a:txBody>
                  <a:tcPr marL="81285" marR="81285" marT="40643" marB="40643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Collaborative</a:t>
                      </a:r>
                      <a:r>
                        <a:rPr lang="en-US" sz="1400" baseline="0" dirty="0"/>
                        <a:t> Filtering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6591300" y="29718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821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4850" y="1000618"/>
          <a:ext cx="8001000" cy="562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49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6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/>
                        <a:t>Car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Decision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P(go-out)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P(stay-home)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Prediction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0.32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0.02</a:t>
                      </a:r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0.24</a:t>
                      </a:r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Stay-home</a:t>
                      </a:r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/>
                        <a:t>Sunny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0.32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0.32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/>
                        <a:t>Sunny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0.32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Broken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0.24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Stay-home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0.24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Stay-home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2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0.32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0.08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0.16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Stay-home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0.02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0.24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Stay-home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9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4850" y="2922112"/>
          <a:ext cx="761238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7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Marital Status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Owns a Home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Single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34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84,000</a:t>
                      </a:r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Married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Yes</a:t>
                      </a:r>
                    </a:p>
                  </a:txBody>
                  <a:tcPr>
                    <a:solidFill>
                      <a:srgbClr val="F9C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4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Classification-02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42900" y="1492604"/>
          <a:ext cx="4038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/>
                        <a:t>Car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Go-out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Rainy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Stay home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14900" y="1492604"/>
          <a:ext cx="4038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baseline="0" dirty="0"/>
                        <a:t>Car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0</a:t>
                      </a:r>
                    </a:p>
                  </a:txBody>
                  <a:tcPr marL="83492" marR="83492" marT="41747" marB="417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93654"/>
      </p:ext>
    </p:extLst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378576</TotalTime>
  <Words>3872</Words>
  <Application>Microsoft Macintosh PowerPoint</Application>
  <PresentationFormat>Custom</PresentationFormat>
  <Paragraphs>1917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Arial Bold</vt:lpstr>
      <vt:lpstr>CountryBlueprint</vt:lpstr>
      <vt:lpstr>Garamond</vt:lpstr>
      <vt:lpstr>Monotype Sorts</vt:lpstr>
      <vt:lpstr>Times New Roman</vt:lpstr>
      <vt:lpstr>Verdana</vt:lpstr>
      <vt:lpstr>Wingdings</vt:lpstr>
      <vt:lpstr>LPc_New</vt:lpstr>
      <vt:lpstr>00-02</vt:lpstr>
      <vt:lpstr>00-03</vt:lpstr>
      <vt:lpstr>00-04</vt:lpstr>
      <vt:lpstr>18</vt:lpstr>
      <vt:lpstr>Algorithm-Summary</vt:lpstr>
      <vt:lpstr>Algorithm-Summary-02</vt:lpstr>
      <vt:lpstr>Bayes-Prediction</vt:lpstr>
      <vt:lpstr>Categorical-Variables</vt:lpstr>
      <vt:lpstr>Classification-02</vt:lpstr>
      <vt:lpstr>Classification-College-Admission-01</vt:lpstr>
      <vt:lpstr>Confusion-Matrix-01</vt:lpstr>
      <vt:lpstr>Confusion-Matrix-02</vt:lpstr>
      <vt:lpstr>Confusion-Matrix-03-Accuracy</vt:lpstr>
      <vt:lpstr>Confusion-Matrix-04</vt:lpstr>
      <vt:lpstr>confusion-matrix-06-null-error</vt:lpstr>
      <vt:lpstr>confusion-matrix-08-Threshold</vt:lpstr>
      <vt:lpstr>confusion-matrix-09-Threshold</vt:lpstr>
      <vt:lpstr>confusion-matrix-10-TPR-FPR</vt:lpstr>
      <vt:lpstr>confusion-matrix-12</vt:lpstr>
      <vt:lpstr>Cross-Validation-Example</vt:lpstr>
      <vt:lpstr>Data-Exploration-Covariance-Matrix</vt:lpstr>
      <vt:lpstr>Data-Exploration-Correlation-Matrix</vt:lpstr>
      <vt:lpstr>Data-Exploration-Structured-Data</vt:lpstr>
      <vt:lpstr>data-practitioner</vt:lpstr>
      <vt:lpstr>Decision-Trees-Alogorithm-Summary</vt:lpstr>
      <vt:lpstr>Dummy-Variables</vt:lpstr>
      <vt:lpstr>factorization-0</vt:lpstr>
      <vt:lpstr>feature-envgineering-1</vt:lpstr>
      <vt:lpstr>Feature-Extraction</vt:lpstr>
      <vt:lpstr>one-hot-encoding-09</vt:lpstr>
      <vt:lpstr>picture1</vt:lpstr>
      <vt:lpstr>Regressions-Generic-01</vt:lpstr>
      <vt:lpstr>Regressions-Generic-02</vt:lpstr>
      <vt:lpstr>Regressions-Generic-06</vt:lpstr>
      <vt:lpstr>Residuals</vt:lpstr>
      <vt:lpstr>Session-Unsupervised-Learning-Why-Dimensionality-Reduction--0</vt:lpstr>
      <vt:lpstr>String-Indexer-06</vt:lpstr>
      <vt:lpstr>Sum-of-Squared</vt:lpstr>
      <vt:lpstr>Threshold-01</vt:lpstr>
      <vt:lpstr>Transformers-03</vt:lpstr>
      <vt:lpstr>UG-01</vt:lpstr>
      <vt:lpstr>UG-04</vt:lpstr>
      <vt:lpstr>UG-06</vt:lpstr>
      <vt:lpstr>UG-07</vt:lpstr>
      <vt:lpstr>UG-08</vt:lpstr>
      <vt:lpstr>UG-10</vt:lpstr>
      <vt:lpstr>UG-11</vt:lpstr>
      <vt:lpstr>UG-12</vt:lpstr>
      <vt:lpstr>UG-14</vt:lpstr>
      <vt:lpstr>vector</vt:lpstr>
      <vt:lpstr>word-to-vectors-1</vt:lpstr>
    </vt:vector>
  </TitlesOfParts>
  <Company>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 to Spring</dc:title>
  <dc:creator/>
  <cp:lastModifiedBy>Sujee Maniyam</cp:lastModifiedBy>
  <cp:revision>4397</cp:revision>
  <cp:lastPrinted>2017-03-10T22:32:27Z</cp:lastPrinted>
  <dcterms:created xsi:type="dcterms:W3CDTF">2010-07-13T15:22:01Z</dcterms:created>
  <dcterms:modified xsi:type="dcterms:W3CDTF">2019-06-05T06:16:03Z</dcterms:modified>
</cp:coreProperties>
</file>