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Defensive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rPr b="1"/>
              <a:t>Rule 2:Use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2:Use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Makes code coherent and easy to understand</a:t>
            </a:r>
          </a:p>
          <a:p>
            <a:r>
              <a:t> Debugging gets easier</a:t>
            </a:r>
          </a:p>
          <a:p>
            <a:r>
              <a:t> Wide range of topics</a:t>
            </a:r>
          </a:p>
          <a:p>
            <a:r>
              <a:t> Variable naming</a:t>
            </a:r>
          </a:p>
          <a:p>
            <a:r>
              <a:t> Identation</a:t>
            </a:r>
          </a:p>
          <a:p>
            <a:r>
              <a:t> Position of brackets</a:t>
            </a:r>
          </a:p>
          <a:p>
            <a:r>
              <a:t> Content of header files</a:t>
            </a:r>
          </a:p>
          <a:p>
            <a:r>
              <a:t> Function declaration</a:t>
            </a:r>
          </a:p>
          <a:p>
            <a:r>
              <a:t> And many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Naming: Hungarian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Naming standard</a:t>
            </a:r>
          </a:p>
          <a:p>
            <a:r>
              <a:t> Starts with one or more lower-case letters that are mnemonics for the type or purpose of the variable:</a:t>
            </a:r>
          </a:p>
          <a:p>
            <a:r>
              <a:t> iAge: integer type age</a:t>
            </a:r>
          </a:p>
          <a:p>
            <a:r>
              <a:t> szName: zero-terminated name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use constant values in the code</a:t>
            </a:r>
          </a:p>
          <a:p>
            <a:r>
              <a:t> Difficult to understand</a:t>
            </a:r>
          </a:p>
          <a:p>
            <a:r>
              <a:t> Difficult to maintain</a:t>
            </a:r>
          </a:p>
          <a:p>
            <a:r>
              <a:t> example:</a:t>
            </a:r>
            <a:r>
              <a:rPr>
                <a:latin typeface="Courier New"/>
              </a:rPr>
              <a:t> int Fr = (4.3/1.25)*N;</a:t>
            </a:r>
          </a:p>
          <a:p>
            <a:r>
              <a:t> Use constant variable instead</a:t>
            </a:r>
          </a:p>
          <a:p>
            <a:r>
              <a:rPr>
                <a:latin typeface="Courier New"/>
              </a:rPr>
              <a:t> cons int PI = 3.1415</a:t>
            </a:r>
          </a:p>
          <a:p>
            <a:r>
              <a:rPr>
                <a:latin typeface="Courier New"/>
              </a:rPr>
              <a:t> int Surface = PI * r * 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2:Use Standards
</a:t>
            </a:r>
            <a:r>
              <a:rPr b="1"/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See functions as a contract</a:t>
            </a:r>
          </a:p>
          <a:p>
            <a:r>
              <a:t> Given input, the execute a specific task</a:t>
            </a:r>
          </a:p>
          <a:p>
            <a:r>
              <a:t> They should not able to do anything else rather than the specified task</a:t>
            </a:r>
          </a:p>
          <a:p>
            <a:r>
              <a:t> 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technique for restructuring the code, changing its internal structure whithout any change in external behavior</a:t>
            </a:r>
          </a:p>
          <a:p>
            <a:r>
              <a:t> Does not fix the bugs</a:t>
            </a:r>
          </a:p>
          <a:p>
            <a:r>
              <a:t> Can be used for battling feature creep:</a:t>
            </a:r>
          </a:p>
          <a:p>
            <a:r>
              <a:t> Added features during coding</a:t>
            </a:r>
          </a:p>
          <a:p>
            <a:r>
              <a:t> Usually cause problems</a:t>
            </a:r>
          </a:p>
          <a:p>
            <a:r>
              <a:t> Keeps your application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Third-Party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Code reuse a safe choice</a:t>
            </a:r>
          </a:p>
          <a:p>
            <a:r>
              <a:t> More stable and secure than what you make in a limited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2:Use Standards
</a:t>
            </a:r>
            <a:r>
              <a:t>Rule 3: Code Simple
</a:t>
            </a:r>
            <a:r>
              <a:rPr b="1"/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Error handling in Java 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servlet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8552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approach to improve software and source code, in terms of:</a:t>
            </a:r>
          </a:p>
          <a:p>
            <a:pPr lvl="1"/>
            <a:r>
              <a:t> general quality, reducing bugs</a:t>
            </a:r>
          </a:p>
          <a:p>
            <a:pPr lvl="1"/>
            <a:r>
              <a:t> Making it comprehensible, or understandable</a:t>
            </a:r>
          </a:p>
          <a:p>
            <a:pPr lvl="1"/>
            <a:r>
              <a:t> Predictable behavior against unexpected inputs or user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us deploy our servlet here</a:t>
            </a:r>
          </a:p>
          <a:p>
            <a:pPr lvl="1"/>
            <a:r>
              <a:t> http://localhost:8080/javax-servlets</a:t>
            </a:r>
          </a:p>
          <a:p>
            <a:r>
              <a:t> Now, let us look at the error here</a:t>
            </a:r>
          </a:p>
          <a:p>
            <a:pPr lvl="1"/>
            <a:r>
              <a:t> http://localhost:8080/javax-servlets/randomError</a:t>
            </a:r>
          </a:p>
          <a:p>
            <a:r>
              <a:t> What happens? We see the generic error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rvlet-err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7507224" cy="36773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Custom error handling</a:t>
            </a:r>
          </a:p>
          <a:p>
            <a:pPr lvl="1"/>
            <a:r>
              <a:t> Goes into web.xml file descriptor</a:t>
            </a:r>
          </a:p>
          <a:p>
            <a:r>
              <a:t> Status code error handling</a:t>
            </a:r>
          </a:p>
          <a:p>
            <a:pPr lvl="1"/>
            <a:r>
              <a:t> map HTTP error codes (client and server) to</a:t>
            </a:r>
          </a:p>
          <a:p>
            <a:pPr lvl="2"/>
            <a:r>
              <a:t> a static HTML error page or</a:t>
            </a:r>
          </a:p>
          <a:p>
            <a:pPr lvl="2"/>
            <a:r>
              <a:t> an error handling servlet</a:t>
            </a:r>
          </a:p>
          <a:p>
            <a:r>
              <a:t> Exception type error handling</a:t>
            </a:r>
          </a:p>
          <a:p>
            <a:pPr lvl="1"/>
            <a:r>
              <a:t> map exception types to</a:t>
            </a:r>
          </a:p>
          <a:p>
            <a:pPr lvl="2"/>
            <a:r>
              <a:t> static HTML error pages or</a:t>
            </a:r>
          </a:p>
          <a:p>
            <a:pPr lvl="2"/>
            <a:r>
              <a:t> an error handling servlet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19291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Handling policy for java.lang.Exception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2268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2:Use Standards
</a:t>
            </a:r>
            <a:r>
              <a:t>Rule 3: Code Simple
</a:t>
            </a:r>
            <a:r>
              <a:t>Error handling in Java EE
</a:t>
            </a:r>
            <a:r>
              <a:rPr b="1"/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Type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Annotations that can be placed anywhere you use a type</a:t>
            </a:r>
          </a:p>
          <a:p>
            <a:pPr lvl="1"/>
            <a:r>
              <a:t> the new operator</a:t>
            </a:r>
          </a:p>
          <a:p>
            <a:pPr lvl="1"/>
            <a:r>
              <a:t> type casts</a:t>
            </a:r>
          </a:p>
          <a:p>
            <a:pPr lvl="1"/>
            <a:r>
              <a:t> implements clauses</a:t>
            </a:r>
          </a:p>
          <a:p>
            <a:pPr lvl="1"/>
            <a:r>
              <a:t> throws clauses</a:t>
            </a:r>
          </a:p>
          <a:p>
            <a:r>
              <a:t> Benefits</a:t>
            </a:r>
          </a:p>
          <a:p>
            <a:pPr lvl="1"/>
            <a:r>
              <a:t> Improved analysis of Java</a:t>
            </a:r>
          </a:p>
          <a:p>
            <a:pPr lvl="1"/>
            <a:r>
              <a:t> Stronger type checking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Type Annotations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With constructors</a:t>
            </a:r>
          </a:p>
          <a:p/>
          <a:p>
            <a:r>
              <a:t> For exceptions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807200" cy="10541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93980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8960"/>
            <a:ext cx="8915400" cy="5505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rPr b="1"/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Checker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Helps get rid of</a:t>
            </a:r>
          </a:p>
          <a:p>
            <a:pPr lvl="1"/>
            <a:r>
              <a:t> null pointer exceptions</a:t>
            </a:r>
          </a:p>
          <a:p>
            <a:pPr lvl="1"/>
            <a:r>
              <a:t> unintended side effects</a:t>
            </a:r>
          </a:p>
          <a:p>
            <a:pPr lvl="1"/>
            <a:r>
              <a:t> SQL injections</a:t>
            </a:r>
          </a:p>
          <a:p>
            <a:pPr lvl="1"/>
            <a:r>
              <a:t> concurrency errors</a:t>
            </a:r>
          </a:p>
          <a:p>
            <a:pPr lvl="1"/>
            <a:r>
              <a:t> mistaken equality tests</a:t>
            </a:r>
          </a:p>
          <a:p>
            <a:pPr lvl="1"/>
            <a:r>
              <a:t> other run-time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Download the Checker Framework distribution</a:t>
            </a:r>
          </a:p>
          <a:p>
            <a:r>
              <a:t> Unzip it to create a checker-framework directory.</a:t>
            </a:r>
          </a:p>
          <a:p>
            <a:r>
              <a:t> (Optional) Configure</a:t>
            </a:r>
          </a:p>
          <a:p>
            <a:r>
              <a:t> IDE</a:t>
            </a:r>
          </a:p>
          <a:p>
            <a:r>
              <a:t> build system</a:t>
            </a:r>
          </a:p>
          <a:p>
            <a:r>
              <a:t> command shell to include the Checker Framework on the classpath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Rule 1: Never assume anything</a:t>
            </a:r>
          </a:p>
          <a:p>
            <a:r>
              <a:t> Rule 2: Use standards</a:t>
            </a:r>
          </a:p>
          <a:p>
            <a:r>
              <a:t> 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Introduce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Get an error message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8260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224"/>
            <a:ext cx="6654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rPr b="1"/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Application-layer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layer in the Open Systems Interconnection (OSI) seven-layer model</a:t>
            </a:r>
          </a:p>
          <a:p>
            <a:r>
              <a:t> And in the TCP/IP protocol suite</a:t>
            </a:r>
          </a:p>
          <a:p>
            <a:r>
              <a:t> Consists of protocols that focus on process-to-process communication</a:t>
            </a:r>
          </a:p>
          <a:p>
            <a:r>
              <a:t> across an IP network</a:t>
            </a:r>
          </a:p>
          <a:p>
            <a:r>
              <a:t> Provides a firm communication interface and end-user services</a:t>
            </a:r>
          </a:p>
          <a:p>
            <a:r>
              <a:t> Security is provided through app-to-app negotiations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rPr b="1"/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Cryptographic protocols</a:t>
            </a:r>
          </a:p>
          <a:p>
            <a:r>
              <a:t> Designed to provide communications security</a:t>
            </a:r>
          </a:p>
          <a:p>
            <a:r>
              <a:t> Over a computer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 browsing</a:t>
            </a:r>
          </a:p>
          <a:p>
            <a:r>
              <a:t> Email</a:t>
            </a:r>
          </a:p>
          <a:p>
            <a:r>
              <a:t> Instant messaging</a:t>
            </a:r>
          </a:p>
          <a:p>
            <a:r>
              <a:t> Voice over IP (VoIP)</a:t>
            </a:r>
          </a:p>
          <a:p>
            <a:r>
              <a:t> Websites use TLS</a:t>
            </a:r>
          </a:p>
          <a:p>
            <a:pPr lvl="1"/>
            <a:r>
              <a:t> To secure all communications</a:t>
            </a:r>
          </a:p>
          <a:p>
            <a:pPr lvl="2"/>
            <a:r>
              <a:t> servers</a:t>
            </a:r>
          </a:p>
          <a:p>
            <a:pPr lvl="2"/>
            <a:r>
              <a:t> web browsers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Aims</a:t>
            </a:r>
          </a:p>
          <a:p>
            <a:pPr lvl="1"/>
            <a:r>
              <a:t> Privacy</a:t>
            </a:r>
          </a:p>
          <a:p>
            <a:pPr lvl="1"/>
            <a:r>
              <a:t> Data integrity</a:t>
            </a:r>
          </a:p>
          <a:p>
            <a:r>
              <a:t> Properties</a:t>
            </a:r>
          </a:p>
          <a:p>
            <a:pPr lvl="1"/>
            <a:r>
              <a:t> The connection is private (or secure)</a:t>
            </a:r>
          </a:p>
          <a:p>
            <a:pPr lvl="1"/>
            <a:r>
              <a:t> Uses symmetric cryptography</a:t>
            </a:r>
          </a:p>
          <a:p>
            <a:pPr lvl="2"/>
            <a:r>
              <a:t> to encrypt the data transmitted</a:t>
            </a:r>
          </a:p>
          <a:p>
            <a:pPr lvl="1"/>
            <a:r>
              <a:t> The identity of the communicating parties can be authenticated</a:t>
            </a:r>
          </a:p>
          <a:p>
            <a:pPr lvl="2"/>
            <a:r>
              <a:t> using public-key cryptography</a:t>
            </a:r>
          </a:p>
          <a:p>
            <a:pPr lvl="1"/>
            <a:r>
              <a:t> The connection is reliable</a:t>
            </a:r>
          </a:p>
          <a:p>
            <a:pPr lvl="2"/>
            <a:r>
              <a:t> Each message transmitted includes a message integrity check</a:t>
            </a:r>
          </a:p>
          <a:p>
            <a:pPr lvl="2"/>
            <a:r>
              <a:t> Uses a message authentication code</a:t>
            </a:r>
          </a:p>
          <a:p>
            <a:pPr lvl="2"/>
            <a:r>
              <a:t> Prevents undetected loss or alteration of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rPr b="1"/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Message-layer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More flexible than TLS</a:t>
            </a:r>
          </a:p>
          <a:p>
            <a:pPr lvl="1"/>
            <a:r>
              <a:t> parts of the message can be signed or encrypted</a:t>
            </a:r>
          </a:p>
          <a:p>
            <a:pPr lvl="1"/>
            <a:r>
              <a:t> rather than the entire message</a:t>
            </a:r>
          </a:p>
          <a:p>
            <a:r>
              <a:t> intermediaries are able to view parts of the message intended for them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3108960"/>
          <a:ext cx="891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Factor to 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Your application  interacts directly  with the Web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 HTTPS provides full message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 message protection usually requires more  work and overhead than transport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rPr b="1"/>
              <a:t>Rule 1: Never Assume Anything
</a:t>
            </a:r>
            <a:r>
              <a:t>Rule 2:Use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1: Never Assume Anything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encryption mechanism is a digital coding system to preserve confidentiality and integrity of data</a:t>
            </a:r>
          </a:p>
          <a:p>
            <a:r>
              <a:t> Encoding plaintext data into a protected and unreadable format</a:t>
            </a:r>
          </a:p>
          <a:p>
            <a:r>
              <a:t> Cipher: A standardized algorithm to transform original</a:t>
            </a:r>
            <a:r>
              <a:rPr>
                <a:latin typeface="Courier New"/>
              </a:rPr>
              <a:t> plaintext</a:t>
            </a:r>
            <a:r>
              <a:t> data into encrypted data (</a:t>
            </a:r>
            <a:r>
              <a:rPr>
                <a:latin typeface="Courier New"/>
              </a:rPr>
              <a:t> ciphertext</a:t>
            </a:r>
            <a:r>
              <a:t> ) and vice versa</a:t>
            </a:r>
          </a:p>
          <a:p>
            <a:r>
              <a:t> The cipher is publicly known</a:t>
            </a:r>
          </a:p>
          <a:p>
            <a:r>
              <a:rPr>
                <a:latin typeface="Courier New"/>
              </a:rPr>
              <a:t> Encryption Key</a:t>
            </a:r>
            <a:r>
              <a:t> is used during the transformation</a:t>
            </a:r>
          </a:p>
          <a:p>
            <a:r>
              <a:t> Usually secret and shared among authorized parties</a:t>
            </a:r>
          </a:p>
          <a:p>
            <a:r>
              <a:t> Decryption is the revers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Protection against:</a:t>
            </a:r>
          </a:p>
          <a:p>
            <a:r>
              <a:t> Traffic eavesdropping</a:t>
            </a:r>
          </a:p>
          <a:p>
            <a:r>
              <a:t> Malicious intermediary</a:t>
            </a:r>
          </a:p>
          <a:p>
            <a:r>
              <a:t> Insufficient authorization</a:t>
            </a:r>
          </a:p>
          <a:p>
            <a:r>
              <a:t> Overlapping trust boundaries security threats</a:t>
            </a:r>
          </a:p>
          <a:p>
            <a:r>
              <a:t> Two types of encryption:</a:t>
            </a:r>
          </a:p>
          <a:p>
            <a:r>
              <a:t> Symmetric (same key to encrypt and decrypt)</a:t>
            </a:r>
          </a:p>
          <a:p>
            <a:r>
              <a:t> Asymmetric (two keys,,one the inverse of the other)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Symmetric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 use of a number of classical encryption techniques</a:t>
            </a:r>
          </a:p>
          <a:p>
            <a:r>
              <a:t> Substitution</a:t>
            </a:r>
          </a:p>
          <a:p>
            <a:r>
              <a:t> Each character in the text is replaced by another character of the same or different alphabet</a:t>
            </a:r>
          </a:p>
          <a:p>
            <a:r>
              <a:t> Transposition</a:t>
            </a:r>
          </a:p>
          <a:p>
            <a:r>
              <a:t> The order, but not the value, of the characters in the text is changed</a:t>
            </a:r>
          </a:p>
          <a:p>
            <a:r>
              <a:t> Iteration of the same steps multiple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An Old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es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91515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understandable and easy to use</a:t>
            </a:r>
          </a:p>
          <a:p>
            <a:r>
              <a:t> It is efficient</a:t>
            </a:r>
          </a:p>
          <a:p>
            <a:r>
              <a:t> Efficiency is a key consideration when messages are transmitted frequently and/or are lengthy</a:t>
            </a:r>
          </a:p>
          <a:p>
            <a:r>
              <a:t> Can be used for many other applications (hash functions, pseudo-random number generators, digital signatures)</a:t>
            </a:r>
          </a:p>
          <a:p>
            <a:r>
              <a:t> Can be easily combined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users must share the same secret key</a:t>
            </a:r>
          </a:p>
          <a:p>
            <a:r>
              <a:t> During transmission of the key, someone may intercept the key</a:t>
            </a:r>
          </a:p>
          <a:p>
            <a:r>
              <a:t> The number of keys requires increased at a rapid rate as the number of users in the network increases</a:t>
            </a:r>
          </a:p>
          <a:p>
            <a:r>
              <a:t> Because of these reasons, secret key management  challenges are significant</a:t>
            </a:r>
          </a:p>
          <a:p>
            <a:r>
              <a:t> A key distribution center (KDC) -a trusted third party- may be used for managing and distributing keys</a:t>
            </a:r>
          </a:p>
          <a:p>
            <a:r>
              <a:t> Sercret key cryptopraphy cannot provide an assurance of authentication</a:t>
            </a:r>
          </a:p>
          <a:p>
            <a:r>
              <a:t> Problem of non-repudiation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pair of private and public keys</a:t>
            </a:r>
          </a:p>
          <a:p>
            <a:r>
              <a:t> Private key remains with the owner; public key is distributed</a:t>
            </a:r>
          </a:p>
          <a:p>
            <a:r>
              <a:t> This solves the key distribution problem encountered in the use of secret keys</a:t>
            </a:r>
          </a:p>
          <a:p>
            <a:r>
              <a:t> One may own more than one keys pairs</a:t>
            </a:r>
          </a:p>
          <a:p>
            <a:r>
              <a:t> Knowledge of public key does not help in finding/deriving the related private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related and complementary</a:t>
            </a:r>
          </a:p>
          <a:p>
            <a:r>
              <a:t> Plaintext encrypted with a private key can be decrypted using the related public key, and vice versa</a:t>
            </a:r>
          </a:p>
          <a:p>
            <a:r>
              <a:t> Public key encryption provides confidentiality, but does not offer integrity nor authenticity</a:t>
            </a:r>
          </a:p>
          <a:p>
            <a:r>
              <a:t> This is the base for the digital signatures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Encryption Cipher: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Created by Rivest, Shamir, and Adelman, named RSA</a:t>
            </a:r>
          </a:p>
          <a:p>
            <a:r>
              <a:t> Based on the notion that a product of two large prime numbers cannot be easily factored to determine the two prime numbers</a:t>
            </a:r>
          </a:p>
          <a:p>
            <a:r>
              <a:t> That is, going from results (the product of prime numbers) to inputs (prime numbers) is a nearly impossible task</a:t>
            </a:r>
          </a:p>
          <a:p>
            <a:r>
              <a:t> Although a public key is related to private key, it is nearly impossible to calculate the private key using the knowledge of its related public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Consider blocks as large numbers</a:t>
            </a:r>
          </a:p>
          <a:p>
            <a:r>
              <a:t> Example: 2048 bit long number ~617 decimal long nmber</a:t>
            </a:r>
          </a:p>
          <a:p>
            <a:r>
              <a:t> Uses the modular arithmati (residuals)</a:t>
            </a:r>
          </a:p>
          <a:p>
            <a:r>
              <a:t> Example: 73 = 70 + 3 = 14 * 5 + 3 &gt;&gt; 73 mod 5 = 3</a:t>
            </a:r>
          </a:p>
          <a:p>
            <a:r>
              <a:t> Encryption and decryption are based on the concept of modular inverses:</a:t>
            </a:r>
          </a:p>
          <a:p>
            <a:r>
              <a:t> X is the inverse of Y modulo Z if X*Y=1 modulo Z</a:t>
            </a:r>
          </a:p>
          <a:p>
            <a:r>
              <a:t> Then (m^x)^y = (m^y)^x = m^1 =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User's input and actions are not trustable</a:t>
            </a:r>
          </a:p>
          <a:p>
            <a:r>
              <a:t> All input and actions must be validated</a:t>
            </a:r>
          </a:p>
          <a:p>
            <a:r>
              <a:t> Handle exceptions:</a:t>
            </a:r>
          </a:p>
          <a:p>
            <a:r>
              <a:t> Terminate</a:t>
            </a:r>
          </a:p>
          <a:p>
            <a:r>
              <a:t> Retry</a:t>
            </a:r>
          </a:p>
          <a:p>
            <a:r>
              <a:t> Warning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is no need to communicate private key</a:t>
            </a:r>
          </a:p>
          <a:p>
            <a:r>
              <a:t> Related public key is widely distributed (not secret)</a:t>
            </a:r>
          </a:p>
          <a:p>
            <a:r>
              <a:t> A sender who private-key encrypts the message or any part thereof can be authenticated because no one else is supposed to have the sender's private key</a:t>
            </a:r>
          </a:p>
          <a:p>
            <a:r>
              <a:t> External parties can confidentially communicate with an owner of the key pair by sending a message encrypted using the owner's public key</a:t>
            </a:r>
          </a:p>
          <a:p>
            <a:r>
              <a:t> A brute-force attack on a message is time consuming and is nearly impossible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 of PKC takes a significant amount of processing power, it is computationally intensive</a:t>
            </a:r>
          </a:p>
          <a:p>
            <a:r>
              <a:t> Therefore, it negatively affects efficiency of communication</a:t>
            </a:r>
          </a:p>
          <a:p>
            <a:r>
              <a:t> It is used selectively</a:t>
            </a:r>
          </a:p>
          <a:p>
            <a:r>
              <a:t> An entire message may not be encrypted using PKC</a:t>
            </a:r>
          </a:p>
          <a:p>
            <a:r>
              <a:t> Published keys may be altered by someone</a:t>
            </a:r>
          </a:p>
          <a:p>
            <a:r>
              <a:t> Additional measures to ensure that a valid public key of the owner is obtained before its use (PKI certificates)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rPr b="1"/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Secure connection with SSL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protocol by Netscape</a:t>
            </a:r>
          </a:p>
          <a:p>
            <a:r>
              <a:t> On Layer 4 (TCP) of OSI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Cryptography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o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8266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standard security technology for establishing an encrypted link between a server and a client typically a web server (website) and a browser, or a mail server and a mail client (e.g., Outlook).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Allows sensitive information like credit card information to be transmitted securely</a:t>
            </a:r>
          </a:p>
          <a:p>
            <a:r>
              <a:t> Determines variables of the encryption for both the link and the data being transmitted</a:t>
            </a:r>
          </a:p>
          <a:p>
            <a:r>
              <a:t> All browsers are able to interact with secured web servers using the SSL protocol</a:t>
            </a:r>
          </a:p>
          <a:p>
            <a:r>
              <a:t> Needs SSL certificates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1- Browser connects to a web server (website) secured with SSL (https). Browser requests that the server identify itself.</a:t>
            </a:r>
          </a:p>
          <a:p>
            <a:r>
              <a:t> 2- Server sends a copy of its SSL Certificate, including the server’s public key.</a:t>
            </a:r>
          </a:p>
          <a:p>
            <a:r>
              <a:t> 3- Browser checks the certificate root against a list of trusted CAs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Then it creates, encrypts, and sends back a symmetric session key using the server’s public key.</a:t>
            </a:r>
          </a:p>
          <a:p>
            <a:r>
              <a:t> 4- Server decrypts the symmetric session key using its private key and sends back an acknowledgement encrypted with the session key to start the encrypted session.</a:t>
            </a:r>
          </a:p>
          <a:p>
            <a:r>
              <a:t> 5- Server and Browser now encrypt all transmitted data with the session key.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22972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Imagine a bank transaction and answer these questions:</a:t>
            </a:r>
          </a:p>
          <a:p>
            <a:r>
              <a:t> What kind of variable you need? int, float, string, etc</a:t>
            </a:r>
          </a:p>
          <a:p>
            <a:r>
              <a:t> Is it going to be a large or small number?</a:t>
            </a:r>
          </a:p>
          <a:p>
            <a:r>
              <a:t> Can it be a negative number?</a:t>
            </a:r>
          </a:p>
          <a:p>
            <a:r>
              <a:t> and other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Don't limit you testing process to "it works"</a:t>
            </a:r>
          </a:p>
          <a:p>
            <a:r>
              <a:t> Test error cases</a:t>
            </a:r>
          </a:p>
          <a:p>
            <a:r>
              <a:t> Test for the illogical input</a:t>
            </a:r>
          </a:p>
          <a:p>
            <a:r>
              <a:t> Strange ASCII character</a:t>
            </a:r>
          </a:p>
          <a:p>
            <a:r>
              <a:t> Rolling head</a:t>
            </a:r>
          </a:p>
          <a:p>
            <a:r>
              <a:t> Ask others to test the application if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of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the set order that statements are resolved</a:t>
            </a:r>
          </a:p>
          <a:p>
            <a:r>
              <a:t> Sometimes it's difficult to see errors in the order of precedence</a:t>
            </a:r>
          </a:p>
          <a:p>
            <a:r>
              <a:rPr>
                <a:latin typeface="Courier New"/>
              </a:rPr>
              <a:t> if(InVar=getc(input)!=EOF)</a:t>
            </a:r>
          </a:p>
          <a:p>
            <a:r>
              <a:t> When in doubt, use proper parenthesis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Some primitive data types on different OSs or hardware platforms have different values</a:t>
            </a:r>
          </a:p>
          <a:p>
            <a:r>
              <a:t> You should consider the siza of variables when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