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8"/>
    <p:sldId id="271" r:id="rId19"/>
    <p:sldId id="272" r:id="rId20"/>
    <p:sldId id="273" r:id="rId21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true" noChangeArrowheads="true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false" compatLnSpc="true"/>
          <a:lstStyle>
            <a:lvl1pPr defTabSz="965200">
              <a:defRPr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true" noChangeArrowheads="true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false" compatLnSpc="true"/>
          <a:lstStyle>
            <a:lvl1pPr algn="r" defTabSz="965200">
              <a:defRPr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true" noRot="true" noChangeAspect="true" noChangeArrowheads="true" noTextEdit="true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true" noChangeArrowheads="true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true" compatLnSpc="true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true" noChangeArrowheads="true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false" compatLnSpc="true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true">
            <a:spLocks noChangeArrowheads="true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charset="0"/>
                <a:cs typeface="Times New Roman" panose="02020603050405020304" charset="0"/>
              </a:rPr>
              <a:t>Notes:</a:t>
            </a:r>
            <a:endParaRPr lang="en-US" sz="1200" b="1" u="sng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38309" name="Rectangle 37"/>
          <p:cNvSpPr>
            <a:spLocks noGrp="true" noChangeArrowheads="true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false" compatLnSpc="true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true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true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true"/>
          </p:cNvSpPr>
          <p:nvPr>
            <p:ph type="body" sz="quarter" idx="3"/>
          </p:nvPr>
        </p:nvSpPr>
        <p:spPr/>
        <p:txBody>
          <a:bodyPr/>
          <a:lstStyle/>
          <a:p>
            <a:r>
              <a:t> Source: 2016 State of DevOps Report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true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true"/>
          </p:cNvSpPr>
          <p:nvPr>
            <p:ph type="body" sz="quarter" idx="3"/>
          </p:nvPr>
        </p:nvSpPr>
        <p:spPr/>
        <p:txBody>
          <a:bodyPr/>
          <a:lstStyle/>
          <a:p>
            <a:r>
              <a:t> Painting: Democritus by Hendrick ter Brugghen, 1628.</a:t>
            </a:r>
          </a:p>
          <a:p>
            <a:r>
              <a:t> Some philosophers consider happiness the goal of people's life</a:t>
            </a:r>
          </a:p>
          <a:p>
            <a:pPr lvl="1"/>
            <a:r>
              <a:t> Democritus</a:t>
            </a:r>
          </a:p>
          <a:p>
            <a:pPr lvl="2"/>
            <a:r>
              <a:t> Democritus (c. 460 – c. 370 BC) is known as the 'laughing philosopher' because of his emphasis on the value of 'cheerfulness'.</a:t>
            </a:r>
          </a:p>
          <a:p>
            <a:r>
              <a:t> Plato</a:t>
            </a:r>
          </a:p>
          <a:p>
            <a:pPr lvl="1"/>
            <a:r>
              <a:t> Sees a type of happiness stemming from social justice through fulfilling one's social function</a:t>
            </a:r>
          </a:p>
          <a:p>
            <a:r>
              <a:t> Aristotle</a:t>
            </a:r>
          </a:p>
          <a:p>
            <a:pPr lvl="1"/>
            <a:r>
              <a:t> described eudaimonia (Greek: εὐδαιμονία) as the goal of human thought and action. Eudaimonia is often translated to mean happiness</a:t>
            </a:r>
          </a:p>
          <a:p>
            <a:r>
              <a:t> Cynicism (Antisthenes)</a:t>
            </a:r>
          </a:p>
          <a:p>
            <a:pPr lvl="1"/>
            <a:r>
              <a:t> rejected any conventional notions of happiness involving money, power, and fame, to lead entirely virtuous, and thus happy, lives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true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true"/>
          </p:cNvSpPr>
          <p:nvPr>
            <p:ph type="body" sz="quarter" idx="3"/>
          </p:nvPr>
        </p:nvSpPr>
        <p:spPr/>
        <p:txBody>
          <a:bodyPr/>
          <a:lstStyle/>
          <a:p>
            <a:r>
              <a:t> Source: The book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false">
            <a:picLocks noChangeArrowheads="true"/>
          </p:cNvPicPr>
          <p:nvPr/>
        </p:nvPicPr>
        <p:blipFill rotWithShape="true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true" noChangeArrowheads="true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true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true" noChangeArrowheads="true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true" noChangeArrowheads="true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false" compatLnSpc="true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true" noChangeArrowheads="true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false" compatLnSpc="true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true" noChangeArrowheads="true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false" compatLnSpc="true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false">
            <a:picLocks noChangeArrowheads="true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true" noChangeArrowheads="true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false" compatLnSpc="true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true"/>
          </p:cNvSpPr>
          <p:nvPr>
            <p:ph type="subTitle" sz="quarter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true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4200"/>
            </a:pPr>
            <a:r>
              <a:t>Terraform - intro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Configuration Management Tools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Chef, Puppet, Ansible, and SaltStack</a:t>
            </a:r>
          </a:p>
          <a:p>
            <a:r>
              <a:t> Example of Ansible script</a:t>
            </a:r>
          </a:p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ansible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1792224"/>
            <a:ext cx="7137283" cy="50657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Server Templating Tools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Docker, Packer, and Vagrant.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packer-script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353185"/>
            <a:ext cx="4977130" cy="63950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Images and Containers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mages-containers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507224" cy="54420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Virtual Machines vs Containers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Virtual machines</a:t>
            </a:r>
          </a:p>
          <a:p>
            <a:pPr lvl="1"/>
            <a:r>
              <a:t> A virtual machine (VM) emulates an entire computer system, including the hardware. You run a hypervisor, such as VMWare, VirtualBox, or Parallels, to virtualize (i.e., simulate) the underlying CPU, memory, hard drive, and networking.</a:t>
            </a:r>
          </a:p>
          <a:p>
            <a:pPr lvl="1"/>
            <a:r>
              <a:t> Benefit: complete isolation</a:t>
            </a:r>
          </a:p>
          <a:p>
            <a:pPr lvl="1"/>
            <a:r>
              <a:t> Drawback: waste of resources</a:t>
            </a:r>
          </a:p>
          <a:p>
            <a:pPr lvl="1"/>
            <a:r>
              <a:t> You can define VM images as code using tools such as Packer and Vagrant.</a:t>
            </a:r>
          </a:p>
          <a:p>
            <a:r>
              <a:t> Containers</a:t>
            </a:r>
          </a:p>
          <a:p>
            <a:pPr lvl="1"/>
            <a:r>
              <a:t> A container emulates the user space of an OS.2 You run a container engine, such as Docker, CoreOS rkt, or cri-o, to create isolated processes, memory, mount points, and networking.</a:t>
            </a:r>
          </a:p>
          <a:p>
            <a:pPr lvl="1"/>
            <a:r>
              <a:t> Benefit: you run on top of the container engine can see only its own user space</a:t>
            </a:r>
          </a:p>
          <a:p>
            <a:pPr lvl="1"/>
            <a:r>
              <a:t> Drawback: of the containers running on a single server share, milliseconds boot time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Why Infrastructure as Code?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Q:</a:t>
            </a:r>
          </a:p>
          <a:p>
            <a:r>
              <a:t> With all the different flavors of IaC why bother IaC (i.e. Terraform)?</a:t>
            </a:r>
          </a:p>
          <a:p>
            <a:pPr lvl="1"/>
            <a:r>
              <a:t> Why learn a bunch of new languages and tools and encumber yourself with yet more code to manage?</a:t>
            </a:r>
          </a:p>
          <a:p>
            <a:r>
              <a:t> A:</a:t>
            </a:r>
          </a:p>
          <a:p>
            <a:pPr lvl="1"/>
            <a:r>
              <a:t> code is powerful</a:t>
            </a:r>
          </a:p>
          <a:p>
            <a:pPr lvl="1"/>
            <a:r>
              <a:t> you get dramatic improvements in your ability to deliver software</a:t>
            </a:r>
          </a:p>
          <a:p>
            <a:pPr lvl="1"/>
            <a:r>
              <a:t> organizations that use DevOps practices, such as IaC</a:t>
            </a:r>
          </a:p>
          <a:p>
            <a:pPr lvl="2"/>
            <a:r>
              <a:t> deploy 200 times more frequently</a:t>
            </a:r>
          </a:p>
          <a:p>
            <a:pPr lvl="2"/>
            <a:r>
              <a:t> recover from failures 24 times faster</a:t>
            </a:r>
          </a:p>
          <a:p>
            <a:pPr lvl="2"/>
            <a:r>
              <a:t> have lead times that are 2,555 times lower.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The Benefits of Infrastructure as Code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Self-service</a:t>
            </a:r>
          </a:p>
          <a:p>
            <a:pPr lvl="1"/>
            <a:r>
              <a:t> Infrastructure deployment with the scripts, not your admin</a:t>
            </a:r>
          </a:p>
          <a:p>
            <a:r>
              <a:t> Speed and safety</a:t>
            </a:r>
          </a:p>
          <a:p>
            <a:pPr lvl="1"/>
            <a:r>
              <a:t> The computer will do a deployment faster and with less errors</a:t>
            </a:r>
          </a:p>
          <a:p>
            <a:r>
              <a:t> Documentation</a:t>
            </a:r>
          </a:p>
          <a:p>
            <a:pPr lvl="1"/>
            <a:r>
              <a:t> You can represent the state of your infrastructure in source files</a:t>
            </a:r>
          </a:p>
          <a:p>
            <a:r>
              <a:t> Version control</a:t>
            </a:r>
          </a:p>
          <a:p>
            <a:pPr lvl="1"/>
            <a:r>
              <a:t> You can store your IaC source files in version control</a:t>
            </a:r>
          </a:p>
          <a:p>
            <a:r>
              <a:t> Validation</a:t>
            </a:r>
          </a:p>
          <a:p>
            <a:pPr lvl="1"/>
            <a:r>
              <a:t> For every single change, you can perform a code review</a:t>
            </a:r>
          </a:p>
          <a:p>
            <a:r>
              <a:t> Reuse</a:t>
            </a:r>
          </a:p>
          <a:p>
            <a:pPr lvl="1"/>
            <a:r>
              <a:t> You can build on top of known, documented pieces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Happiness with IaC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Happiness</a:t>
            </a:r>
          </a:p>
          <a:p>
            <a:pPr lvl="1"/>
            <a:r>
              <a:t> Deploying code and managing infrastructure manually is repetitive and tedious</a:t>
            </a:r>
          </a:p>
          <a:p>
            <a:pPr lvl="1"/>
            <a:r>
              <a:t> No one will take notice—until that one day when you mess it up</a:t>
            </a:r>
          </a:p>
          <a:p>
            <a:pPr lvl="1"/>
            <a:r>
              <a:t> That creates a stressful and unpleasant environment</a:t>
            </a:r>
          </a:p>
          <a:p>
            <a:pPr lvl="1"/>
            <a:r>
              <a:t> Here is a painting of a happy man (see notes)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800px-Hendrik_ter_Brugghen_-_Democritus.jp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3986783"/>
            <a:ext cx="2317833" cy="28712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How Terraform Works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Terraform is an open source tool created by HashiCorp and written in the Go programming language</a:t>
            </a:r>
          </a:p>
          <a:p>
            <a:r>
              <a:t> The Go code compiles down into a single binary called</a:t>
            </a:r>
            <a:r>
              <a:rPr>
                <a:latin typeface="Courier New" panose="02070309020205020404"/>
              </a:rPr>
              <a:t> terraform</a:t>
            </a:r>
            <a:endParaRPr>
              <a:latin typeface="Courier New" panose="02070309020205020404"/>
            </a:endParaRPr>
          </a:p>
          <a:p>
            <a:r>
              <a:t> You can use this binary to deploy infrastructure from your laptop or a build server</a:t>
            </a:r>
          </a:p>
          <a:p>
            <a:pPr lvl="1"/>
            <a:r>
              <a:t> you don’t need to run any extra infrastructure to make that happen</a:t>
            </a:r>
          </a:p>
          <a:p>
            <a:r>
              <a:t> The</a:t>
            </a:r>
            <a:r>
              <a:rPr>
                <a:latin typeface="Courier New" panose="02070309020205020404"/>
              </a:rPr>
              <a:t> terraform</a:t>
            </a:r>
            <a:r>
              <a:t> binary makes API calls on your behalf to one or more providers</a:t>
            </a:r>
          </a:p>
          <a:p>
            <a:pPr lvl="1"/>
            <a:r>
              <a:t> AWS</a:t>
            </a:r>
          </a:p>
          <a:p>
            <a:pPr lvl="1"/>
            <a:r>
              <a:t> Azure</a:t>
            </a:r>
          </a:p>
          <a:p>
            <a:pPr lvl="1"/>
            <a:r>
              <a:t> Google Cloud</a:t>
            </a:r>
          </a:p>
          <a:p>
            <a:pPr lvl="1"/>
            <a:r>
              <a:t> DigitalOcean</a:t>
            </a:r>
          </a:p>
          <a:p>
            <a:pPr lvl="1"/>
            <a:r>
              <a:t> OpenStack, and more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Terraform and Other Tools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terraform-and-other-tools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692063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Why Terraform?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IaC</a:t>
            </a:r>
            <a:r>
              <a:t> (Infrastructure as Code) is one of the most important developments in application deployment in many years.</a:t>
            </a:r>
          </a:p>
          <a:p>
            <a:r>
              <a:t> Terraform is a</a:t>
            </a:r>
            <a:r>
              <a:rPr b="1"/>
              <a:t> maverick</a:t>
            </a:r>
            <a:r>
              <a:t> who appeared on the scene a few years ago and became more popular than all other IaC implementations</a:t>
            </a:r>
          </a:p>
          <a:p>
            <a:r>
              <a:t> Terraform is</a:t>
            </a:r>
            <a:r>
              <a:rPr b="1"/>
              <a:t> open source</a:t>
            </a:r>
            <a:r>
              <a:t> and can be used with any cloud provider, such as Amazon Web Services, IBM Cloud, Google Cloud Platform, Microsoft Azure, etc.</a:t>
            </a:r>
          </a:p>
          <a:p>
            <a:r>
              <a:t> Terraform is</a:t>
            </a:r>
            <a:r>
              <a:rPr b="1"/>
              <a:t> declarative</a:t>
            </a:r>
            <a:r>
              <a:t> and</a:t>
            </a:r>
            <a:r>
              <a:rPr b="1"/>
              <a:t> idempotent</a:t>
            </a:r>
            <a:r>
              <a:t> . These are good design principles, and many competitors have also implemented Terraform ideas, making Terraform a de facto standard</a:t>
            </a:r>
          </a:p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terraform-logo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5952744"/>
            <a:ext cx="4416552" cy="10789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Terraform - Bird's Eye View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What is Terraform?</a:t>
            </a:r>
          </a:p>
          <a:p>
            <a:r>
              <a:t> How does it compare to other similar tools?</a:t>
            </a:r>
          </a:p>
          <a:p>
            <a:r>
              <a:t> What is its place in the IaC ecosystem</a:t>
            </a:r>
          </a:p>
          <a:p>
            <a:pPr lvl="1"/>
            <a:r>
              <a:t> IaC = Infrastructure as Code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What We Will Discuss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The rise of DevOps</a:t>
            </a:r>
          </a:p>
          <a:p>
            <a:r>
              <a:t> What is infrastructure as code?</a:t>
            </a:r>
          </a:p>
          <a:p>
            <a:r>
              <a:t> The benefits of infrastructure as code</a:t>
            </a:r>
          </a:p>
          <a:p>
            <a:r>
              <a:t> How Terraform works</a:t>
            </a:r>
          </a:p>
          <a:p>
            <a:r>
              <a:t> How Terraform compares to other infrastructure as code tools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The Rise of DevOps - Before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To build a software company</a:t>
            </a:r>
          </a:p>
          <a:p>
            <a:r>
              <a:t> set up cabinets and racks</a:t>
            </a:r>
          </a:p>
          <a:p>
            <a:r>
              <a:t> load them up with servers, etc.</a:t>
            </a:r>
          </a:p>
          <a:p>
            <a:r>
              <a:t> Set up "Devs" team, set up "Ops" team</a:t>
            </a:r>
          </a:p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omputer-rack-pexels-photo-442150.jpe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3968496"/>
            <a:ext cx="3319272" cy="2212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The Rise of DevOps - Now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There are AWS, Azure, GCP, etc.</a:t>
            </a:r>
          </a:p>
          <a:p>
            <a:r>
              <a:t> There are Chef, Puppet, Terraform, and Docker</a:t>
            </a:r>
          </a:p>
          <a:p>
            <a:r>
              <a:t> Sysadmins write code</a:t>
            </a:r>
          </a:p>
          <a:p>
            <a:r>
              <a:t> Devs write code</a:t>
            </a:r>
          </a:p>
          <a:p>
            <a:r>
              <a:t> Ops write code - so DevOps is born</a:t>
            </a:r>
          </a:p>
          <a:p>
            <a:r>
              <a:t> The goal of DevOps is to make software delivery vastly more efficient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With DevOps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Nordstrom</a:t>
            </a:r>
          </a:p>
          <a:p>
            <a:pPr lvl="1"/>
            <a:r>
              <a:t> number of features it delivered per month +100%</a:t>
            </a:r>
          </a:p>
          <a:p>
            <a:pPr lvl="1"/>
            <a:r>
              <a:t> reduce defects by 50%</a:t>
            </a:r>
          </a:p>
          <a:p>
            <a:pPr lvl="1"/>
            <a:r>
              <a:t> reduce lead times by 60%</a:t>
            </a:r>
          </a:p>
          <a:p>
            <a:r>
              <a:t> HP’s LaserJet Firmware</a:t>
            </a:r>
          </a:p>
          <a:p>
            <a:pPr lvl="1"/>
            <a:r>
              <a:t> time its developers spent on developing new features went from 5% to 40%</a:t>
            </a:r>
          </a:p>
          <a:p>
            <a:pPr lvl="1"/>
            <a:r>
              <a:t> overall development costs were reduced by 40%</a:t>
            </a:r>
          </a:p>
          <a:p>
            <a:r>
              <a:t> Four core values in the DevOps movement</a:t>
            </a:r>
          </a:p>
          <a:p>
            <a:pPr lvl="1"/>
            <a:r>
              <a:t> culture, automation, measurement, and sharing (CAMS)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What Is Infrastructure as Code?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There are five broad categories of IAC tools:</a:t>
            </a:r>
          </a:p>
          <a:p>
            <a:pPr lvl="1"/>
            <a:r>
              <a:t> Ad hoc scripts</a:t>
            </a:r>
          </a:p>
          <a:p>
            <a:pPr lvl="1"/>
            <a:r>
              <a:t> Configuration management tools</a:t>
            </a:r>
          </a:p>
          <a:p>
            <a:pPr lvl="1"/>
            <a:r>
              <a:t> Server templating tools</a:t>
            </a:r>
          </a:p>
          <a:p>
            <a:pPr lvl="1"/>
            <a:r>
              <a:t> Orchestration tools</a:t>
            </a:r>
          </a:p>
          <a:p>
            <a:pPr lvl="1"/>
            <a:r>
              <a:t> Provisioning tools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Ad Hoc Scripts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ad-hoc-script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507224" cy="49301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5484</Words>
  <Application>WPS Presentation</Application>
  <PresentationFormat>Custom</PresentationFormat>
  <Paragraphs>259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Webdings</vt:lpstr>
      <vt:lpstr>Arial Bold</vt:lpstr>
      <vt:lpstr>Times New Roman</vt:lpstr>
      <vt:lpstr>Monotype Sorts</vt:lpstr>
      <vt:lpstr>Courier New</vt:lpstr>
      <vt:lpstr>微软雅黑</vt:lpstr>
      <vt:lpstr>Arial Unicode MS</vt:lpstr>
      <vt:lpstr>DejaVu Sans</vt:lpstr>
      <vt:lpstr>LPc_New</vt:lpstr>
      <vt:lpstr>Terraform - intro</vt:lpstr>
      <vt:lpstr>Why Terraform?</vt:lpstr>
      <vt:lpstr>Terraform - Bird's Eye View</vt:lpstr>
      <vt:lpstr>What We Will Discuss</vt:lpstr>
      <vt:lpstr>The Rise of DevOps - Before</vt:lpstr>
      <vt:lpstr>The Rise of DevOps - Now</vt:lpstr>
      <vt:lpstr>With DevOps</vt:lpstr>
      <vt:lpstr>What Is Infrastructure as Code?</vt:lpstr>
      <vt:lpstr>Ad Hoc Scripts</vt:lpstr>
      <vt:lpstr>Configuration Management Tools</vt:lpstr>
      <vt:lpstr>Server Templating Tools</vt:lpstr>
      <vt:lpstr>Images and Containers</vt:lpstr>
      <vt:lpstr>Virtual Machines vs Containers</vt:lpstr>
      <vt:lpstr>Why Infrastructure as Code?</vt:lpstr>
      <vt:lpstr>The Benefits of Infrastructure as Code</vt:lpstr>
      <vt:lpstr>Happiness with IaC</vt:lpstr>
      <vt:lpstr>How Terraform Works</vt:lpstr>
      <vt:lpstr>Terraform and Other Tools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4136</cp:revision>
  <cp:lastPrinted>2021-01-14T20:06:30Z</cp:lastPrinted>
  <dcterms:created xsi:type="dcterms:W3CDTF">2021-01-14T20:06:30Z</dcterms:created>
  <dcterms:modified xsi:type="dcterms:W3CDTF">2021-01-14T20:06:30Z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