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62"/>
  </p:notesMasterIdLst>
  <p:handoutMasterIdLst>
    <p:handoutMasterId r:id="rId63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2" r:id="rId59"/>
    <p:sldId id="313" r:id="rId60"/>
    <p:sldId id="314" r:id="rId61"/>
  </p:sldIdLst>
  <p:sldSz cx="9372600" cy="8297545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MS PGothic"/>
        <a:cs typeface="MS PGothic"/>
      </a:defRPr>
    </a:lvl1pPr>
    <a:lvl2pPr marL="4572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MS PGothic"/>
        <a:cs typeface="MS PGothic"/>
      </a:defRPr>
    </a:lvl2pPr>
    <a:lvl3pPr marL="9144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MS PGothic"/>
        <a:cs typeface="MS PGothic"/>
      </a:defRPr>
    </a:lvl3pPr>
    <a:lvl4pPr marL="13716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MS PGothic"/>
        <a:cs typeface="MS PGothic"/>
      </a:defRPr>
    </a:lvl4pPr>
    <a:lvl5pPr marL="18288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MS PGothic"/>
        <a:cs typeface="MS PGothic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MS PGothic"/>
        <a:cs typeface="MS PGothic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MS PGothic"/>
        <a:cs typeface="MS PGothic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MS PGothic"/>
        <a:cs typeface="MS PGothic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MS PGothic"/>
        <a:cs typeface="MS PGothic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y Conlee" initials="MC" lastIdx="1" clrIdx="0"/>
  <p:cmAuthor id="2" name="Mark Kerzner" initials="MK" lastIdx="6" clrIdx="1"/>
  <p:cmAuthor id="3" name="Mary Beth Conlee" initials="MBC" lastIdx="7" clrIdx="2"/>
  <p:cmAuthor id="4" name="Michelle" initials="M" lastIdx="5" clrIdx="3"/>
  <p:cmAuthor id="5" name="Tricia Murphy" initials="TM" lastIdx="4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1A1A"/>
    <a:srgbClr val="D6B8EB"/>
    <a:srgbClr val="A77EC7"/>
    <a:srgbClr val="B59BC7"/>
    <a:srgbClr val="C7AAD9"/>
    <a:srgbClr val="C89EDF"/>
    <a:srgbClr val="BD83DF"/>
    <a:srgbClr val="CB89DF"/>
    <a:srgbClr val="CA87D1"/>
    <a:srgbClr val="CF86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969" autoAdjust="0"/>
    <p:restoredTop sz="86012" autoAdjust="0"/>
  </p:normalViewPr>
  <p:slideViewPr>
    <p:cSldViewPr>
      <p:cViewPr varScale="1">
        <p:scale>
          <a:sx n="82" d="100"/>
          <a:sy n="82" d="100"/>
        </p:scale>
        <p:origin x="2920" y="176"/>
      </p:cViewPr>
      <p:guideLst>
        <p:guide orient="horz" pos="2614"/>
        <p:guide pos="29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5" d="100"/>
        <a:sy n="85" d="100"/>
      </p:scale>
      <p:origin x="0" y="0"/>
    </p:cViewPr>
  </p:sorterViewPr>
  <p:notesViewPr>
    <p:cSldViewPr>
      <p:cViewPr>
        <p:scale>
          <a:sx n="80" d="100"/>
          <a:sy n="80" d="100"/>
        </p:scale>
        <p:origin x="3296" y="-56"/>
      </p:cViewPr>
      <p:guideLst>
        <p:guide orient="horz" pos="3024"/>
        <p:guide pos="23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7" Type="http://schemas.openxmlformats.org/officeDocument/2006/relationships/commentAuthors" Target="commentAuthors.xml"/><Relationship Id="rId66" Type="http://schemas.openxmlformats.org/officeDocument/2006/relationships/tableStyles" Target="tableStyles.xml"/><Relationship Id="rId65" Type="http://schemas.openxmlformats.org/officeDocument/2006/relationships/viewProps" Target="viewProps.xml"/><Relationship Id="rId64" Type="http://schemas.openxmlformats.org/officeDocument/2006/relationships/presProps" Target="presProps.xml"/><Relationship Id="rId63" Type="http://schemas.openxmlformats.org/officeDocument/2006/relationships/handoutMaster" Target="handoutMasters/handoutMaster1.xml"/><Relationship Id="rId62" Type="http://schemas.openxmlformats.org/officeDocument/2006/relationships/notesMaster" Target="notesMasters/notesMaster1.xml"/><Relationship Id="rId61" Type="http://schemas.openxmlformats.org/officeDocument/2006/relationships/slide" Target="slides/slide59.xml"/><Relationship Id="rId60" Type="http://schemas.openxmlformats.org/officeDocument/2006/relationships/slide" Target="slides/slide58.xml"/><Relationship Id="rId6" Type="http://schemas.openxmlformats.org/officeDocument/2006/relationships/slide" Target="slides/slide4.xml"/><Relationship Id="rId59" Type="http://schemas.openxmlformats.org/officeDocument/2006/relationships/slide" Target="slides/slide57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3363"/>
            <a:ext cx="3170238" cy="4778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6603" tIns="48303" rIns="96603" bIns="48303" numCol="1" anchor="b" anchorCtr="0" compatLnSpc="1"/>
          <a:lstStyle>
            <a:lvl1pPr defTabSz="965200">
              <a:defRPr sz="1200">
                <a:latin typeface="Times New Roman" panose="02020603050405020304" pitchFamily="-110" charset="0"/>
              </a:defRPr>
            </a:lvl1pPr>
          </a:lstStyle>
          <a:p>
            <a:pPr>
              <a:defRPr/>
            </a:pPr>
            <a:r>
              <a:rPr lang="en-US" dirty="0"/>
              <a:t>Copyright © 2017 Elephant Scale. All rights reserved.</a:t>
            </a:r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3363"/>
            <a:ext cx="3170237" cy="4778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6603" tIns="48303" rIns="96603" bIns="48303" numCol="1" anchor="b" anchorCtr="0" compatLnSpc="1"/>
          <a:lstStyle>
            <a:lvl1pPr algn="r" defTabSz="965200">
              <a:defRPr sz="1200">
                <a:latin typeface="Times New Roman" panose="02020603050405020304" pitchFamily="-110" charset="0"/>
              </a:defRPr>
            </a:lvl1pPr>
          </a:lstStyle>
          <a:p>
            <a:pPr>
              <a:defRPr/>
            </a:pPr>
            <a:fld id="{97E62689-8C7D-4291-A094-4E689FEC4C3B}" type="slidenum">
              <a:rPr lang="en-US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68375" y="473075"/>
            <a:ext cx="5365750" cy="4751388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</a:ln>
        </p:spPr>
      </p:sp>
      <p:sp>
        <p:nvSpPr>
          <p:cNvPr id="438280" name="Rectangle 8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365250" y="9388475"/>
            <a:ext cx="4578350" cy="1730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0" tIns="0" rIns="0" bIns="0" numCol="1" anchor="b" anchorCtr="1" compatLnSpc="1"/>
          <a:lstStyle>
            <a:lvl1pPr algn="ctr" defTabSz="965200" eaLnBrk="0" hangingPunct="0">
              <a:defRPr sz="9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Copyright © 2017 Elephant Scale. All rights reserved.</a:t>
            </a:r>
            <a:endParaRPr lang="en-US" dirty="0"/>
          </a:p>
        </p:txBody>
      </p:sp>
      <p:sp>
        <p:nvSpPr>
          <p:cNvPr id="438281" name="Rectangle 9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400800" y="9388475"/>
            <a:ext cx="554038" cy="1730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0" tIns="0" rIns="0" bIns="0" numCol="1" anchor="b" anchorCtr="0" compatLnSpc="1"/>
          <a:lstStyle>
            <a:lvl1pPr algn="r" defTabSz="965200" eaLnBrk="0" hangingPunct="0">
              <a:defRPr b="1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EFAADD5D-AF76-45EE-AA5F-6DAC73BF167A}" type="slidenum">
              <a:rPr lang="en-US"/>
            </a:fld>
            <a:endParaRPr lang="en-US" dirty="0"/>
          </a:p>
        </p:txBody>
      </p:sp>
      <p:sp>
        <p:nvSpPr>
          <p:cNvPr id="438306" name="Text Box 34"/>
          <p:cNvSpPr txBox="1">
            <a:spLocks noChangeArrowheads="1"/>
          </p:cNvSpPr>
          <p:nvPr/>
        </p:nvSpPr>
        <p:spPr bwMode="auto">
          <a:xfrm>
            <a:off x="271463" y="5176838"/>
            <a:ext cx="617537" cy="254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96386" tIns="48194" rIns="96386" bIns="48194"/>
          <a:lstStyle/>
          <a:p>
            <a:pPr defTabSz="960755">
              <a:defRPr/>
            </a:pPr>
            <a:r>
              <a:rPr lang="en-US" sz="1200" b="1" u="sng" dirty="0">
                <a:latin typeface="Times New Roman" panose="02020603050405020304" pitchFamily="-110" charset="0"/>
                <a:cs typeface="Times New Roman" panose="02020603050405020304" pitchFamily="-110" charset="0"/>
              </a:rPr>
              <a:t>Notes:</a:t>
            </a:r>
            <a:endParaRPr lang="en-US" sz="1200" b="1" u="sng" dirty="0">
              <a:latin typeface="Times New Roman" panose="02020603050405020304" pitchFamily="-110" charset="0"/>
              <a:cs typeface="Times New Roman" panose="02020603050405020304" pitchFamily="-110" charset="0"/>
            </a:endParaRPr>
          </a:p>
        </p:txBody>
      </p:sp>
      <p:sp>
        <p:nvSpPr>
          <p:cNvPr id="438309" name="Rectangle 37"/>
          <p:cNvSpPr>
            <a:spLocks noGrp="1" noChangeArrowheads="1"/>
          </p:cNvSpPr>
          <p:nvPr>
            <p:ph type="body" sz="quarter" idx="3"/>
          </p:nvPr>
        </p:nvSpPr>
        <p:spPr bwMode="gray">
          <a:xfrm>
            <a:off x="322263" y="5462588"/>
            <a:ext cx="6607175" cy="37512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537" tIns="45768" rIns="91537" bIns="45768" numCol="1" anchor="t" anchorCtr="0" compatLnSpc="1"/>
          <a:lstStyle/>
          <a:p>
            <a:pPr lvl="0"/>
            <a:endParaRPr lang="en-US" noProof="0" dirty="0"/>
          </a:p>
        </p:txBody>
      </p:sp>
      <p:sp>
        <p:nvSpPr>
          <p:cNvPr id="438317" name="Line 45"/>
          <p:cNvSpPr>
            <a:spLocks noChangeShapeType="1"/>
          </p:cNvSpPr>
          <p:nvPr/>
        </p:nvSpPr>
        <p:spPr bwMode="auto">
          <a:xfrm>
            <a:off x="322263" y="9324975"/>
            <a:ext cx="6653212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</a:ln>
          <a:effectLst/>
        </p:spPr>
        <p:txBody>
          <a:bodyPr/>
          <a:lstStyle/>
          <a:p>
            <a:pPr algn="ctr">
              <a:spcBef>
                <a:spcPct val="30000"/>
              </a:spcBef>
              <a:defRPr/>
            </a:pPr>
            <a:endParaRPr lang="en-US" dirty="0">
              <a:latin typeface="Garamond" pitchFamily="18" charset="0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/>
  <p:notesStyle>
    <a:lvl1pPr marL="0" indent="0" algn="l" rtl="0" eaLnBrk="0" fontAlgn="base" hangingPunct="0">
      <a:spcBef>
        <a:spcPct val="30000"/>
      </a:spcBef>
      <a:spcAft>
        <a:spcPct val="0"/>
      </a:spcAft>
      <a:buSzPct val="65000"/>
      <a:buFont typeface="Wingdings" panose="05000000000000000000" pitchFamily="2" charset="2"/>
      <a:buNone/>
      <a:defRPr sz="1200" kern="1200">
        <a:solidFill>
          <a:schemeClr val="tx1"/>
        </a:solidFill>
        <a:latin typeface="Times New Roman" panose="02020603050405020304" pitchFamily="-110" charset="0"/>
        <a:ea typeface="MS PGothic" pitchFamily="-110" charset="-128"/>
        <a:cs typeface="MS PGothic" pitchFamily="-110" charset="-128"/>
      </a:defRPr>
    </a:lvl1pPr>
    <a:lvl2pPr marL="282575" indent="0" algn="l" rtl="0" eaLnBrk="0" fontAlgn="base" hangingPunct="0">
      <a:spcBef>
        <a:spcPct val="30000"/>
      </a:spcBef>
      <a:spcAft>
        <a:spcPct val="0"/>
      </a:spcAft>
      <a:buNone/>
      <a:defRPr sz="1200" kern="1200">
        <a:solidFill>
          <a:schemeClr val="tx1"/>
        </a:solidFill>
        <a:latin typeface="Times New Roman" panose="02020603050405020304" pitchFamily="-110" charset="0"/>
        <a:ea typeface="MS PGothic" pitchFamily="-110" charset="-128"/>
        <a:cs typeface="MS PGothic"/>
      </a:defRPr>
    </a:lvl2pPr>
    <a:lvl3pPr marL="744855" indent="-173355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imes New Roman" panose="02020603050405020304" pitchFamily="-110" charset="0"/>
        <a:ea typeface="MS PGothic" pitchFamily="-110" charset="-128"/>
        <a:cs typeface="MS PGothic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-110" charset="0"/>
        <a:ea typeface="MS PGothic" pitchFamily="-110" charset="-128"/>
        <a:cs typeface="MS PGothic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-110" charset="0"/>
        <a:ea typeface="MS PGothic" pitchFamily="-110" charset="-128"/>
        <a:cs typeface="MS PGothic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 preferRelativeResize="0">
            <a:picLocks noChangeArrowheads="1"/>
          </p:cNvPicPr>
          <p:nvPr/>
        </p:nvPicPr>
        <p:blipFill rotWithShape="1">
          <a:blip r:embed="rId2"/>
          <a:srcRect t="19473"/>
          <a:stretch>
            <a:fillRect/>
          </a:stretch>
        </p:blipFill>
        <p:spPr bwMode="auto">
          <a:xfrm>
            <a:off x="1" y="-1801"/>
            <a:ext cx="2498725" cy="83089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04898" name="Rectangle 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498726" y="4984481"/>
            <a:ext cx="6335713" cy="400685"/>
          </a:xfrm>
        </p:spPr>
        <p:txBody>
          <a:bodyPr>
            <a:spAutoFit/>
          </a:bodyPr>
          <a:lstStyle>
            <a:lvl1pPr marL="0" indent="0" algn="r">
              <a:buFont typeface="Monotype Sorts" pitchFamily="-110" charset="2"/>
              <a:buNone/>
              <a:defRPr sz="2000"/>
            </a:lvl1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1104900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704850" y="3226947"/>
            <a:ext cx="8121650" cy="1469414"/>
          </a:xfrm>
        </p:spPr>
        <p:txBody>
          <a:bodyPr lIns="91440" anchor="ctr"/>
          <a:lstStyle>
            <a:lvl1pPr algn="ctr" defTabSz="1825625"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Copyright © 2017 Elephant Scale. All rights reserved.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4850" y="1"/>
            <a:ext cx="8667750" cy="8355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34950" y="994976"/>
            <a:ext cx="4375150" cy="6828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762500" y="994975"/>
            <a:ext cx="4375150" cy="33210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762500" y="4500439"/>
            <a:ext cx="4375150" cy="33229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0E4B02-67B9-4228-B08B-2561CEE6B946}" type="slidenum">
              <a:rPr lang="en-US"/>
            </a:fld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en-US" dirty="0"/>
              <a:t>Copyright © 2017 Elephant Scale. All rights reserved.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4850" y="1"/>
            <a:ext cx="8667750" cy="8355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34950" y="994976"/>
            <a:ext cx="4375150" cy="6828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2500" y="994976"/>
            <a:ext cx="4375150" cy="6828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6CC632-9864-46F1-8EAB-FCD3BB9CEC9A}" type="slidenum">
              <a:rPr lang="en-US"/>
            </a:fld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en-US" dirty="0"/>
              <a:t>Copyright © 2017 Elephant Scale. All rights reserved.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4950" y="994976"/>
            <a:ext cx="8902700" cy="68284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2007" tIns="46005" rIns="92007" bIns="46005" numCol="1" anchor="t" anchorCtr="0" compatLnSpc="1">
            <a:normAutofit/>
          </a:bodyPr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1103876" name="Rectangle 4"/>
          <p:cNvSpPr>
            <a:spLocks noGrp="1" noChangeArrowheads="1"/>
          </p:cNvSpPr>
          <p:nvPr>
            <p:ph type="sldNum" sz="quarter" idx="4"/>
          </p:nvPr>
        </p:nvSpPr>
        <p:spPr bwMode="hidden">
          <a:xfrm>
            <a:off x="8777288" y="7961724"/>
            <a:ext cx="546100" cy="27275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0" tIns="0" rIns="0" bIns="0" numCol="1" anchor="b" anchorCtr="0" compatLnSpc="1"/>
          <a:lstStyle>
            <a:lvl1pPr algn="r" eaLnBrk="0" hangingPunct="0">
              <a:defRPr b="1">
                <a:solidFill>
                  <a:srgbClr val="000000"/>
                </a:solidFill>
                <a:latin typeface="Arial" panose="020B0604020202020204" pitchFamily="34" charset="0"/>
                <a:ea typeface="MS PGothic" charset="0"/>
                <a:cs typeface="MS PGothic" charset="0"/>
              </a:defRPr>
            </a:lvl1pPr>
          </a:lstStyle>
          <a:p>
            <a:pPr>
              <a:defRPr/>
            </a:pPr>
            <a:fld id="{77EF9825-4C23-4085-A4E3-B5565466BD91}" type="slidenum">
              <a:rPr lang="en-US"/>
            </a:fld>
            <a:endParaRPr lang="en-US" dirty="0"/>
          </a:p>
        </p:txBody>
      </p:sp>
      <p:sp>
        <p:nvSpPr>
          <p:cNvPr id="1103877" name="Rectangle 5"/>
          <p:cNvSpPr>
            <a:spLocks noGrp="1" noChangeArrowheads="1"/>
          </p:cNvSpPr>
          <p:nvPr>
            <p:ph type="ftr" sz="quarter" idx="3"/>
          </p:nvPr>
        </p:nvSpPr>
        <p:spPr bwMode="hidden">
          <a:xfrm>
            <a:off x="234950" y="8032785"/>
            <a:ext cx="5441950" cy="13849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0" tIns="0" rIns="0" bIns="0" numCol="1" anchor="t" anchorCtr="0" compatLnSpc="1">
            <a:spAutoFit/>
          </a:bodyPr>
          <a:lstStyle>
            <a:lvl1pPr algn="ctr" eaLnBrk="0" hangingPunct="0">
              <a:spcBef>
                <a:spcPct val="0"/>
              </a:spcBef>
              <a:defRPr sz="9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>
              <a:defRPr/>
            </a:pPr>
            <a:r>
              <a:rPr lang="en-US" dirty="0"/>
              <a:t>Copyright © 2017 Elephant Scale. All rights reserved.</a:t>
            </a:r>
            <a:endParaRPr lang="en-US" dirty="0"/>
          </a:p>
        </p:txBody>
      </p:sp>
      <p:pic>
        <p:nvPicPr>
          <p:cNvPr id="1030" name="Picture 6"/>
          <p:cNvPicPr preferRelativeResize="0">
            <a:picLocks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ltGray">
          <a:xfrm>
            <a:off x="0" y="1"/>
            <a:ext cx="704850" cy="8355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1" name="Rectangle 7"/>
          <p:cNvSpPr>
            <a:spLocks noGrp="1" noChangeArrowheads="1"/>
          </p:cNvSpPr>
          <p:nvPr>
            <p:ph type="title"/>
          </p:nvPr>
        </p:nvSpPr>
        <p:spPr bwMode="invGray">
          <a:xfrm>
            <a:off x="704850" y="1"/>
            <a:ext cx="8667750" cy="835549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</a:ln>
        </p:spPr>
        <p:txBody>
          <a:bodyPr vert="horz" wrap="square" lIns="92007" tIns="46005" rIns="92007" bIns="46005" numCol="1" anchor="b" anchorCtr="0" compatLnSpc="1"/>
          <a:lstStyle/>
          <a:p>
            <a:pPr lvl="0"/>
            <a:r>
              <a:rPr lang="en-US" dirty="0"/>
              <a:t>Click to edit Master title style</a:t>
            </a:r>
            <a:endParaRPr lang="en-US" dirty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+mj-lt"/>
          <a:ea typeface="MS PGothic" pitchFamily="-110" charset="-128"/>
          <a:cs typeface="MS PGothic" pitchFamily="-110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anose="020B0604030504040204" pitchFamily="-110" charset="0"/>
          <a:ea typeface="MS PGothic" pitchFamily="-110" charset="-128"/>
          <a:cs typeface="MS PGothic" pitchFamily="-11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anose="020B0604030504040204" pitchFamily="-110" charset="0"/>
          <a:ea typeface="MS PGothic" pitchFamily="-110" charset="-128"/>
          <a:cs typeface="MS PGothic" pitchFamily="-11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anose="020B0604030504040204" pitchFamily="-110" charset="0"/>
          <a:ea typeface="MS PGothic" pitchFamily="-110" charset="-128"/>
          <a:cs typeface="MS PGothic" pitchFamily="-11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anose="020B0604030504040204" pitchFamily="-110" charset="0"/>
          <a:ea typeface="MS PGothic" pitchFamily="-110" charset="-128"/>
          <a:cs typeface="MS PGothic" pitchFamily="-110" charset="-128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anose="020B0604030504040204" pitchFamily="-110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anose="020B0604030504040204" pitchFamily="-110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anose="020B0604030504040204" pitchFamily="-110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anose="020B0604030504040204" pitchFamily="-110" charset="0"/>
        </a:defRPr>
      </a:lvl9pPr>
    </p:titleStyle>
    <p:bodyStyle>
      <a:lvl1pPr marL="290830" indent="-29083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" panose="05000000000000000000" pitchFamily="2" charset="2"/>
        <a:buChar char=""/>
        <a:defRPr sz="2400">
          <a:solidFill>
            <a:srgbClr val="000000"/>
          </a:solidFill>
          <a:latin typeface="+mn-lt"/>
          <a:ea typeface="MS PGothic" pitchFamily="-110" charset="-128"/>
          <a:cs typeface="MS PGothic" pitchFamily="-110" charset="-128"/>
        </a:defRPr>
      </a:lvl1pPr>
      <a:lvl2pPr marL="633730" indent="-228600" algn="l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Char char="–"/>
        <a:defRPr sz="2200">
          <a:solidFill>
            <a:srgbClr val="000000"/>
          </a:solidFill>
          <a:latin typeface="+mn-lt"/>
          <a:ea typeface="MS PGothic" pitchFamily="-110" charset="-128"/>
          <a:cs typeface="MS PGothic"/>
        </a:defRPr>
      </a:lvl2pPr>
      <a:lvl3pPr marL="970280" indent="-22225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rgbClr val="000000"/>
          </a:solidFill>
          <a:latin typeface="+mn-lt"/>
          <a:ea typeface="MS PGothic" pitchFamily="-110" charset="-128"/>
          <a:cs typeface="MS PGothic"/>
        </a:defRPr>
      </a:lvl3pPr>
      <a:lvl4pPr marL="1259205" indent="-228600" algn="l" rtl="0" eaLnBrk="0" fontAlgn="base" hangingPunct="0">
        <a:spcBef>
          <a:spcPct val="0"/>
        </a:spcBef>
        <a:spcAft>
          <a:spcPct val="0"/>
        </a:spcAft>
        <a:buClr>
          <a:srgbClr val="5F5F5F"/>
        </a:buClr>
        <a:buSzPct val="65000"/>
        <a:buFont typeface="Arial Bold" pitchFamily="34" charset="0"/>
        <a:buChar char="‒"/>
        <a:defRPr lang="en-US" dirty="0">
          <a:solidFill>
            <a:srgbClr val="000000"/>
          </a:solidFill>
          <a:latin typeface="+mn-lt"/>
          <a:ea typeface="MS PGothic" pitchFamily="-110" charset="-128"/>
          <a:cs typeface="MS PGothic"/>
        </a:defRPr>
      </a:lvl4pPr>
      <a:lvl5pPr marL="2056130" indent="-23050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anose="02020603050405020304" pitchFamily="-110" charset="0"/>
          <a:ea typeface="MS PGothic" pitchFamily="-110" charset="-128"/>
          <a:cs typeface="MS PGothic"/>
        </a:defRPr>
      </a:lvl5pPr>
      <a:lvl6pPr marL="2513330" indent="-23050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anose="02020603050405020304" pitchFamily="-110" charset="0"/>
          <a:ea typeface="MS PGothic" pitchFamily="-110" charset="-128"/>
        </a:defRPr>
      </a:lvl6pPr>
      <a:lvl7pPr marL="2970530" indent="-23050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anose="02020603050405020304" pitchFamily="-110" charset="0"/>
          <a:ea typeface="MS PGothic" pitchFamily="-110" charset="-128"/>
        </a:defRPr>
      </a:lvl7pPr>
      <a:lvl8pPr marL="3427730" indent="-23050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anose="02020603050405020304" pitchFamily="-110" charset="0"/>
          <a:ea typeface="MS PGothic" pitchFamily="-110" charset="-128"/>
        </a:defRPr>
      </a:lvl8pPr>
      <a:lvl9pPr marL="3884930" indent="-23050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anose="02020603050405020304" pitchFamily="-110" charset="0"/>
          <a:ea typeface="MS PGothic" pitchFamily="-110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/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t>Defensive programming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pPr>
              <a:defRPr sz="1400"/>
            </a:pPr>
            <a:r>
              <a:t>Rule 1: Never Assume Anything
</a:t>
            </a:r>
            <a:r>
              <a:rPr b="1"/>
              <a:t>Rule 2: Use Standards
</a:t>
            </a:r>
            <a:r>
              <a:t>Rule 3: Code Simple
</a:t>
            </a:r>
            <a:r>
              <a:t>Error handling in Java EE
</a:t>
            </a:r>
            <a:r>
              <a:t>Type annotation
</a:t>
            </a:r>
            <a:r>
              <a:t>Checker Framework
</a:t>
            </a:r>
            <a:r>
              <a:t>Application-layer security
</a:t>
            </a:r>
            <a:r>
              <a:t>Transport-layer security
</a:t>
            </a:r>
            <a:r>
              <a:t>Message-layer security
</a:t>
            </a:r>
            <a:r>
              <a:t>Secure connection with SSL
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t>Rule 2: Use Standards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Coding Standard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Makes code coherent and easy to understand</a:t>
            </a:r>
          </a:p>
          <a:p>
            <a:r>
              <a:t> Debugging gets easier</a:t>
            </a:r>
          </a:p>
          <a:p>
            <a:r>
              <a:t> Wide range of topics</a:t>
            </a:r>
          </a:p>
          <a:p>
            <a:r>
              <a:t> Variable naming</a:t>
            </a:r>
          </a:p>
          <a:p>
            <a:r>
              <a:t> Indentation</a:t>
            </a:r>
          </a:p>
          <a:p>
            <a:r>
              <a:t> Position of brackets</a:t>
            </a:r>
          </a:p>
          <a:p>
            <a:r>
              <a:t> Content of header files</a:t>
            </a:r>
          </a:p>
          <a:p>
            <a:r>
              <a:t> Function declaration</a:t>
            </a:r>
          </a:p>
          <a:p>
            <a:r>
              <a:t> And many more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Variable Naming: Hungarian Notation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Is a Naming standard</a:t>
            </a:r>
          </a:p>
          <a:p>
            <a:r>
              <a:t> Starts with one or more lower-case letters that are mnemonics for the type or purpose of the variable:</a:t>
            </a:r>
          </a:p>
          <a:p>
            <a:r>
              <a:t> iAge: integer type age</a:t>
            </a:r>
          </a:p>
          <a:p>
            <a:r>
              <a:t> szName: zero-terminated name string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Numbers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Do not use constant values in the code</a:t>
            </a:r>
          </a:p>
          <a:p>
            <a:r>
              <a:t> Difficult to understand</a:t>
            </a:r>
          </a:p>
          <a:p>
            <a:r>
              <a:t> Difficult to maintain</a:t>
            </a:r>
          </a:p>
          <a:p>
            <a:r>
              <a:t> example:</a:t>
            </a:r>
            <a:r>
              <a:rPr>
                <a:latin typeface="Courier New" panose="02070309020205020404"/>
              </a:rPr>
              <a:t> int Fr = (4.3/1.25)*N;</a:t>
            </a:r>
            <a:endParaRPr>
              <a:latin typeface="Courier New" panose="02070309020205020404"/>
            </a:endParaRPr>
          </a:p>
          <a:p>
            <a:r>
              <a:t> Use constant variable instead</a:t>
            </a:r>
          </a:p>
          <a:p>
            <a:r>
              <a:rPr>
                <a:latin typeface="Courier New" panose="02070309020205020404"/>
              </a:rPr>
              <a:t> cons int PI = 3.1415</a:t>
            </a:r>
            <a:endParaRPr>
              <a:latin typeface="Courier New" panose="02070309020205020404"/>
            </a:endParaRPr>
          </a:p>
          <a:p>
            <a:r>
              <a:rPr>
                <a:latin typeface="Courier New" panose="02070309020205020404"/>
              </a:rPr>
              <a:t> int Surface = PI * r * r;</a:t>
            </a:r>
            <a:endParaRPr>
              <a:latin typeface="Courier New" panose="02070309020205020404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pPr>
              <a:defRPr sz="1400"/>
            </a:pPr>
            <a:r>
              <a:t>Rule 1: Never Assume Anything
</a:t>
            </a:r>
            <a:r>
              <a:t>Rule 2: Use Standards
</a:t>
            </a:r>
            <a:r>
              <a:rPr b="1"/>
              <a:t>Rule 3: Code Simple
</a:t>
            </a:r>
            <a:r>
              <a:t>Error handling in Java EE
</a:t>
            </a:r>
            <a:r>
              <a:t>Type annotation
</a:t>
            </a:r>
            <a:r>
              <a:t>Checker Framework
</a:t>
            </a:r>
            <a:r>
              <a:t>Application-layer security
</a:t>
            </a:r>
            <a:r>
              <a:t>Transport-layer security
</a:t>
            </a:r>
            <a:r>
              <a:t>Message-layer security
</a:t>
            </a:r>
            <a:r>
              <a:t>Secure connection with SSL
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t>Rule 3: Code Simple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Contract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See functions as a contract</a:t>
            </a:r>
          </a:p>
          <a:p>
            <a:r>
              <a:t> Given input, the execute a specific task</a:t>
            </a:r>
          </a:p>
          <a:p>
            <a:r>
              <a:t> They should not able to do anything else rather than the specified task</a:t>
            </a:r>
          </a:p>
          <a:p>
            <a:r>
              <a:t> Exception handling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Refactoring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Is a technique for restructuring the code, changing its internal structure whithout any change in external behavior</a:t>
            </a:r>
          </a:p>
          <a:p>
            <a:r>
              <a:t> Does not fix the bugs</a:t>
            </a:r>
          </a:p>
          <a:p>
            <a:r>
              <a:t> Can be used for battling feature creep:</a:t>
            </a:r>
          </a:p>
          <a:p>
            <a:r>
              <a:t> Added features during coding</a:t>
            </a:r>
          </a:p>
          <a:p>
            <a:r>
              <a:t> Usually cause problems</a:t>
            </a:r>
          </a:p>
          <a:p>
            <a:r>
              <a:t> Keeps your application simple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Third-Party Libraries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Code reuse a safe choice</a:t>
            </a:r>
          </a:p>
          <a:p>
            <a:r>
              <a:t> More stable and secure than what you make in a limited time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pPr>
              <a:defRPr sz="1400"/>
            </a:pPr>
            <a:r>
              <a:t>Rule 1: Never Assume Anything
</a:t>
            </a:r>
            <a:r>
              <a:t>Rule 2: Use Standards
</a:t>
            </a:r>
            <a:r>
              <a:t>Rule 3: Code Simple
</a:t>
            </a:r>
            <a:r>
              <a:rPr b="1"/>
              <a:t>Error handling in Java EE
</a:t>
            </a:r>
            <a:r>
              <a:t>Type annotation
</a:t>
            </a:r>
            <a:r>
              <a:t>Checker Framework
</a:t>
            </a:r>
            <a:r>
              <a:t>Application-layer security
</a:t>
            </a:r>
            <a:r>
              <a:t>Transport-layer security
</a:t>
            </a:r>
            <a:r>
              <a:t>Message-layer security
</a:t>
            </a:r>
            <a:r>
              <a:t>Secure connection with SSL
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t>Error handling in Java EE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 servlet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100" y="948690"/>
            <a:ext cx="9213850" cy="273113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An approach to improve software and source code, in terms of:</a:t>
            </a:r>
          </a:p>
          <a:p>
            <a:pPr lvl="1"/>
            <a:r>
              <a:t> general quality, reducing bugs</a:t>
            </a:r>
          </a:p>
          <a:p>
            <a:pPr lvl="1"/>
            <a:r>
              <a:t> Making it comprehensible, or understandable</a:t>
            </a:r>
          </a:p>
          <a:p>
            <a:pPr lvl="1"/>
            <a:r>
              <a:t> Predictable behavior against unexpected inputs or user actions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Default Error Handling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Let us deploy our servlet here</a:t>
            </a:r>
          </a:p>
          <a:p>
            <a:pPr lvl="1"/>
            <a:r>
              <a:t> http://localhost:8080/javax-servlets</a:t>
            </a:r>
          </a:p>
          <a:p>
            <a:r>
              <a:t> Now, let us look at the error here</a:t>
            </a:r>
          </a:p>
          <a:p>
            <a:pPr lvl="1"/>
            <a:r>
              <a:t> http://localhost:8080/javax-servlets/randomError</a:t>
            </a:r>
          </a:p>
          <a:p>
            <a:r>
              <a:t> What happens? We see the generic error</a:t>
            </a:r>
          </a:p>
          <a:p/>
          <a:p/>
          <a:p/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  <p:pic>
        <p:nvPicPr>
          <p:cNvPr id="5" name="Picture 4" descr="servlet-erro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4088" y="3108960"/>
            <a:ext cx="7507224" cy="3677319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Custom Error Handling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Custom error handling</a:t>
            </a:r>
          </a:p>
          <a:p>
            <a:pPr lvl="1"/>
            <a:r>
              <a:t> Goes into web.xml file descriptor</a:t>
            </a:r>
          </a:p>
          <a:p>
            <a:r>
              <a:t> Status code error handling</a:t>
            </a:r>
          </a:p>
          <a:p>
            <a:pPr lvl="1"/>
            <a:r>
              <a:t> map HTTP error codes (client and server) to</a:t>
            </a:r>
          </a:p>
          <a:p>
            <a:pPr lvl="2"/>
            <a:r>
              <a:t> a static HTML error page or</a:t>
            </a:r>
          </a:p>
          <a:p>
            <a:pPr lvl="2"/>
            <a:r>
              <a:t> an error handling servlet</a:t>
            </a:r>
          </a:p>
          <a:p>
            <a:r>
              <a:t> Exception type error handling</a:t>
            </a:r>
          </a:p>
          <a:p>
            <a:pPr lvl="1"/>
            <a:r>
              <a:t> map exception types to</a:t>
            </a:r>
          </a:p>
          <a:p>
            <a:pPr lvl="2"/>
            <a:r>
              <a:t> static HTML error pages or</a:t>
            </a:r>
          </a:p>
          <a:p>
            <a:pPr lvl="2"/>
            <a:r>
              <a:t> an error handling servlet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With an HTML Page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914400"/>
            <a:ext cx="8915400" cy="1929108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With a Servlet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Handling policy for java.lang.Exception</a:t>
            </a:r>
          </a:p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853565"/>
            <a:ext cx="9304655" cy="242062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pPr>
              <a:defRPr sz="1400"/>
            </a:pPr>
            <a:r>
              <a:t>Rule 1: Never Assume Anything
</a:t>
            </a:r>
            <a:r>
              <a:t>Rule 2: Use Standards
</a:t>
            </a:r>
            <a:r>
              <a:t>Rule 3: Code Simple
</a:t>
            </a:r>
            <a:r>
              <a:t>Error handling in Java EE
</a:t>
            </a:r>
            <a:r>
              <a:rPr b="1"/>
              <a:t>Type annotation
</a:t>
            </a:r>
            <a:r>
              <a:t>Checker Framework
</a:t>
            </a:r>
            <a:r>
              <a:t>Application-layer security
</a:t>
            </a:r>
            <a:r>
              <a:t>Transport-layer security
</a:t>
            </a:r>
            <a:r>
              <a:t>Message-layer security
</a:t>
            </a:r>
            <a:r>
              <a:t>Secure connection with SSL
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t>Type annotation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Type Annotations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Annotations that can be placed anywhere you use a type</a:t>
            </a:r>
          </a:p>
          <a:p>
            <a:pPr lvl="1"/>
            <a:r>
              <a:t> the new operator</a:t>
            </a:r>
          </a:p>
          <a:p>
            <a:pPr lvl="1"/>
            <a:r>
              <a:t> type casts</a:t>
            </a:r>
          </a:p>
          <a:p>
            <a:pPr lvl="1"/>
            <a:r>
              <a:t> implements clauses</a:t>
            </a:r>
          </a:p>
          <a:p>
            <a:pPr lvl="1"/>
            <a:r>
              <a:t> throws clauses</a:t>
            </a:r>
          </a:p>
          <a:p>
            <a:r>
              <a:t> Benefits</a:t>
            </a:r>
          </a:p>
          <a:p>
            <a:pPr lvl="1"/>
            <a:r>
              <a:t> Improved analysis of Java</a:t>
            </a:r>
          </a:p>
          <a:p>
            <a:pPr lvl="1"/>
            <a:r>
              <a:t> Stronger type checking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Simple Type Annotations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>
            <a:r>
              <a:t> With constructors</a:t>
            </a:r>
          </a:p>
          <a:p/>
          <a:p>
            <a:r>
              <a:t> For exceptions</a:t>
            </a:r>
          </a:p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914400"/>
            <a:ext cx="6807200" cy="1054100"/>
          </a:xfrm>
          <a:prstGeom prst="rect">
            <a:avLst/>
          </a:prstGeom>
        </p:spPr>
      </p:pic>
      <p:pic>
        <p:nvPicPr>
          <p:cNvPr id="6" name="Picture 5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31136"/>
            <a:ext cx="9398000" cy="520700"/>
          </a:xfrm>
          <a:prstGeom prst="rect">
            <a:avLst/>
          </a:prstGeom>
        </p:spPr>
      </p:pic>
      <p:pic>
        <p:nvPicPr>
          <p:cNvPr id="7" name="Picture 6" descr="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108960"/>
            <a:ext cx="8915400" cy="550553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pPr>
              <a:defRPr sz="1400"/>
            </a:pPr>
            <a:r>
              <a:t>Rule 1: Never Assume Anything
</a:t>
            </a:r>
            <a:r>
              <a:t>Rule 2: Use Standards
</a:t>
            </a:r>
            <a:r>
              <a:t>Rule 3: Code Simple
</a:t>
            </a:r>
            <a:r>
              <a:t>Error handling in Java EE
</a:t>
            </a:r>
            <a:r>
              <a:t>Type annotation
</a:t>
            </a:r>
            <a:r>
              <a:rPr b="1"/>
              <a:t>Checker Framework
</a:t>
            </a:r>
            <a:r>
              <a:t>Application-layer security
</a:t>
            </a:r>
            <a:r>
              <a:t>Transport-layer security
</a:t>
            </a:r>
            <a:r>
              <a:t>Message-layer security
</a:t>
            </a:r>
            <a:r>
              <a:t>Secure connection with SSL
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t>Checker Framework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Benefits of the Checker Framework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Helps get rid of</a:t>
            </a:r>
          </a:p>
          <a:p>
            <a:pPr lvl="1"/>
            <a:r>
              <a:t> null pointer exceptions</a:t>
            </a:r>
          </a:p>
          <a:p>
            <a:pPr lvl="1"/>
            <a:r>
              <a:t> unintended side effects</a:t>
            </a:r>
          </a:p>
          <a:p>
            <a:pPr lvl="1"/>
            <a:r>
              <a:t> SQL injections</a:t>
            </a:r>
          </a:p>
          <a:p>
            <a:pPr lvl="1"/>
            <a:r>
              <a:t> concurrency errors</a:t>
            </a:r>
          </a:p>
          <a:p>
            <a:pPr lvl="1"/>
            <a:r>
              <a:t> mistaken equality tests</a:t>
            </a:r>
          </a:p>
          <a:p>
            <a:pPr lvl="1"/>
            <a:r>
              <a:t> other run-time errors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Installation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Download the Checker Framework distribution</a:t>
            </a:r>
          </a:p>
          <a:p>
            <a:r>
              <a:t> Unzip it to create a checker-framework directory.</a:t>
            </a:r>
          </a:p>
          <a:p>
            <a:r>
              <a:t> (Optional) Configure</a:t>
            </a:r>
          </a:p>
          <a:p>
            <a:r>
              <a:t> IDE</a:t>
            </a:r>
          </a:p>
          <a:p>
            <a:r>
              <a:t> build system</a:t>
            </a:r>
          </a:p>
          <a:p>
            <a:r>
              <a:t> command shell to include the Checker Framework on the classpath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Rules of defensive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Rule 1: Never assume anything</a:t>
            </a:r>
          </a:p>
          <a:p>
            <a:r>
              <a:t> Rule 2: Use standards</a:t>
            </a:r>
          </a:p>
          <a:p>
            <a:r>
              <a:t> Rule 3: Code simple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Using The Checker Framework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914400"/>
            <a:ext cx="8636000" cy="21209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Introduce an Error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 Get an error message</a:t>
            </a:r>
          </a:p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914400"/>
            <a:ext cx="4826000" cy="520700"/>
          </a:xfrm>
          <a:prstGeom prst="rect">
            <a:avLst/>
          </a:prstGeom>
        </p:spPr>
      </p:pic>
      <p:pic>
        <p:nvPicPr>
          <p:cNvPr id="6" name="Picture 5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92224"/>
            <a:ext cx="6654800" cy="15875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pPr>
              <a:defRPr sz="1400"/>
            </a:pPr>
            <a:r>
              <a:t>Rule 1: Never Assume Anything
</a:t>
            </a:r>
            <a:r>
              <a:t>Rule 2: Use Standards
</a:t>
            </a:r>
            <a:r>
              <a:t>Rule 3: Code Simple
</a:t>
            </a:r>
            <a:r>
              <a:t>Error handling in Java EE
</a:t>
            </a:r>
            <a:r>
              <a:t>Type annotation
</a:t>
            </a:r>
            <a:r>
              <a:t>Checker Framework
</a:t>
            </a:r>
            <a:r>
              <a:rPr b="1"/>
              <a:t>Application-layer security
</a:t>
            </a:r>
            <a:r>
              <a:t>Transport-layer security
</a:t>
            </a:r>
            <a:r>
              <a:t>Message-layer security
</a:t>
            </a:r>
            <a:r>
              <a:t>Secure connection with SSL
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t>Application-layer security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application layer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A layer in the Open Systems Interconnection (OSI) seven-layer model</a:t>
            </a:r>
          </a:p>
          <a:p>
            <a:r>
              <a:t> And in the TCP/IP protocol suite</a:t>
            </a:r>
          </a:p>
          <a:p>
            <a:r>
              <a:t> Consists of protocols that focus on process-to-process communication</a:t>
            </a:r>
          </a:p>
          <a:p>
            <a:r>
              <a:t> across an IP network</a:t>
            </a:r>
          </a:p>
          <a:p>
            <a:r>
              <a:t> Provides a firm communication interface and end-user services</a:t>
            </a:r>
          </a:p>
          <a:p>
            <a:r>
              <a:t> Security is provided through app-to-app negotiations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pPr>
              <a:defRPr sz="1400"/>
            </a:pPr>
            <a:r>
              <a:t>Rule 1: Never Assume Anything
</a:t>
            </a:r>
            <a:r>
              <a:t>Rule 2: Use Standards
</a:t>
            </a:r>
            <a:r>
              <a:t>Rule 3: Code Simple
</a:t>
            </a:r>
            <a:r>
              <a:t>Error handling in Java EE
</a:t>
            </a:r>
            <a:r>
              <a:t>Type annotation
</a:t>
            </a:r>
            <a:r>
              <a:t>Checker Framework
</a:t>
            </a:r>
            <a:r>
              <a:t>Application-layer security
</a:t>
            </a:r>
            <a:r>
              <a:rPr b="1"/>
              <a:t>Transport-layer security
</a:t>
            </a:r>
            <a:r>
              <a:t>Message-layer security
</a:t>
            </a:r>
            <a:r>
              <a:t>Secure connection with SSL
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t>Transport-layer security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Transport-layer 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Cryptographic protocols</a:t>
            </a:r>
          </a:p>
          <a:p>
            <a:r>
              <a:t> Designed to provide communications security</a:t>
            </a:r>
          </a:p>
          <a:p>
            <a:r>
              <a:t> Over a computer network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Where Transport-layer Security is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Web browsing</a:t>
            </a:r>
          </a:p>
          <a:p>
            <a:r>
              <a:t> Email</a:t>
            </a:r>
          </a:p>
          <a:p>
            <a:r>
              <a:t> Instant messaging</a:t>
            </a:r>
          </a:p>
          <a:p>
            <a:r>
              <a:t> Voice over IP (VoIP)</a:t>
            </a:r>
          </a:p>
          <a:p>
            <a:r>
              <a:t> Websites use TLS</a:t>
            </a:r>
          </a:p>
          <a:p>
            <a:pPr lvl="1"/>
            <a:r>
              <a:t> To secure all communications</a:t>
            </a:r>
          </a:p>
          <a:p>
            <a:pPr lvl="2"/>
            <a:r>
              <a:t> servers</a:t>
            </a:r>
          </a:p>
          <a:p>
            <a:pPr lvl="2"/>
            <a:r>
              <a:t> web browsers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Where Transport-layer Security is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Aims</a:t>
            </a:r>
          </a:p>
          <a:p>
            <a:pPr lvl="1"/>
            <a:r>
              <a:t> Privacy</a:t>
            </a:r>
          </a:p>
          <a:p>
            <a:pPr lvl="1"/>
            <a:r>
              <a:t> Data integrity</a:t>
            </a:r>
          </a:p>
          <a:p>
            <a:r>
              <a:t> Properties</a:t>
            </a:r>
          </a:p>
          <a:p>
            <a:pPr lvl="1"/>
            <a:r>
              <a:t> The connection is private (or secure)</a:t>
            </a:r>
          </a:p>
          <a:p>
            <a:pPr lvl="1"/>
            <a:r>
              <a:t> Uses symmetric cryptography</a:t>
            </a:r>
          </a:p>
          <a:p>
            <a:pPr lvl="2"/>
            <a:r>
              <a:t> to encrypt the data transmitted</a:t>
            </a:r>
          </a:p>
          <a:p>
            <a:pPr lvl="1"/>
            <a:r>
              <a:t> The identity of the communicating parties can be authenticated</a:t>
            </a:r>
          </a:p>
          <a:p>
            <a:pPr lvl="2"/>
            <a:r>
              <a:t> using public-key cryptography</a:t>
            </a:r>
          </a:p>
          <a:p>
            <a:pPr lvl="1"/>
            <a:r>
              <a:t> The connection is reliable</a:t>
            </a:r>
          </a:p>
          <a:p>
            <a:pPr lvl="2"/>
            <a:r>
              <a:t> Each message transmitted includes a message integrity check</a:t>
            </a:r>
          </a:p>
          <a:p>
            <a:pPr lvl="2"/>
            <a:r>
              <a:t> Uses a message authentication code</a:t>
            </a:r>
          </a:p>
          <a:p>
            <a:pPr lvl="2"/>
            <a:r>
              <a:t> Prevents undetected loss or alteration of the data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pPr>
              <a:defRPr sz="1400"/>
            </a:pPr>
            <a:r>
              <a:t>Rule 1: Never Assume Anything
</a:t>
            </a:r>
            <a:r>
              <a:t>Rule 2: Use Standards
</a:t>
            </a:r>
            <a:r>
              <a:t>Rule 3: Code Simple
</a:t>
            </a:r>
            <a:r>
              <a:t>Error handling in Java EE
</a:t>
            </a:r>
            <a:r>
              <a:t>Type annotation
</a:t>
            </a:r>
            <a:r>
              <a:t>Checker Framework
</a:t>
            </a:r>
            <a:r>
              <a:t>Application-layer security
</a:t>
            </a:r>
            <a:r>
              <a:t>Transport-layer security
</a:t>
            </a:r>
            <a:r>
              <a:rPr b="1"/>
              <a:t>Message-layer security
</a:t>
            </a:r>
            <a:r>
              <a:t>Secure connection with SSL
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t>Message-layer security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Securing the message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More flexible than TLS</a:t>
            </a:r>
          </a:p>
          <a:p>
            <a:pPr lvl="1"/>
            <a:r>
              <a:t> parts of the message can be signed or encrypted</a:t>
            </a:r>
          </a:p>
          <a:p>
            <a:pPr lvl="1"/>
            <a:r>
              <a:t> rather than the entire message</a:t>
            </a:r>
          </a:p>
          <a:p>
            <a:r>
              <a:t> intermediaries are able to view parts of the message intended for them</a:t>
            </a:r>
          </a:p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37744" y="3108960"/>
          <a:ext cx="89154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1800"/>
                <a:gridCol w="2971800"/>
                <a:gridCol w="2971800"/>
              </a:tblGrid>
              <a:tr h="457200">
                <a:tc>
                  <a:txBody>
                    <a:bodyPr/>
                    <a:lstStyle/>
                    <a:p>
                      <a:r>
                        <a:t>Factor to Consider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Transport Layer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Message Layer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Your application  interacts directly  with the Web service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Transport layer HTTPS provides full message protection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Message layer message protection usually requires more  work and overhead than transport layer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pPr>
              <a:defRPr sz="1400"/>
            </a:pPr>
            <a:r>
              <a:rPr b="1"/>
              <a:t>Rule 1: Never Assume Anything
</a:t>
            </a:r>
            <a:r>
              <a:t>Rule 2: Use Standards
</a:t>
            </a:r>
            <a:r>
              <a:t>Rule 3: Code Simple
</a:t>
            </a:r>
            <a:r>
              <a:t>Error handling in Java EE
</a:t>
            </a:r>
            <a:r>
              <a:t>Type annotation
</a:t>
            </a:r>
            <a:r>
              <a:t>Checker Framework
</a:t>
            </a:r>
            <a:r>
              <a:t>Application-layer security
</a:t>
            </a:r>
            <a:r>
              <a:t>Transport-layer security
</a:t>
            </a:r>
            <a:r>
              <a:t>Message-layer security
</a:t>
            </a:r>
            <a:r>
              <a:t>Secure connection with SSL
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t>Rule 1: Never Assume Anything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Encryption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The encryption mechanism is a digital coding system to preserve confidentiality and integrity of data</a:t>
            </a:r>
          </a:p>
          <a:p>
            <a:r>
              <a:t> Encoding plaintext data into a protected and unreadable format</a:t>
            </a:r>
          </a:p>
          <a:p>
            <a:r>
              <a:t> Cipher: A standardized algorithm to transform original</a:t>
            </a:r>
            <a:r>
              <a:rPr>
                <a:latin typeface="Courier New" panose="02070309020205020404"/>
              </a:rPr>
              <a:t> plaintext</a:t>
            </a:r>
            <a:r>
              <a:t> data into encrypted data (</a:t>
            </a:r>
            <a:r>
              <a:rPr>
                <a:latin typeface="Courier New" panose="02070309020205020404"/>
              </a:rPr>
              <a:t> ciphertext</a:t>
            </a:r>
            <a:r>
              <a:t> ) and vice versa</a:t>
            </a:r>
          </a:p>
          <a:p>
            <a:r>
              <a:t> The cipher is publicly known</a:t>
            </a:r>
          </a:p>
          <a:p>
            <a:r>
              <a:rPr>
                <a:latin typeface="Courier New" panose="02070309020205020404"/>
              </a:rPr>
              <a:t> Encryption Key</a:t>
            </a:r>
            <a:r>
              <a:t> is used during the transformation</a:t>
            </a:r>
          </a:p>
          <a:p>
            <a:r>
              <a:t> Usually secret and shared among authorized parties</a:t>
            </a:r>
          </a:p>
          <a:p>
            <a:r>
              <a:t> Decryption is the revers function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Encryption, cont'd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Protection against:</a:t>
            </a:r>
          </a:p>
          <a:p>
            <a:r>
              <a:t> Traffic eavesdropping</a:t>
            </a:r>
          </a:p>
          <a:p>
            <a:r>
              <a:t> Malicious intermediary</a:t>
            </a:r>
          </a:p>
          <a:p>
            <a:r>
              <a:t> Insufficient authorization</a:t>
            </a:r>
          </a:p>
          <a:p>
            <a:r>
              <a:t> Overlapping trust boundaries security threats</a:t>
            </a:r>
          </a:p>
          <a:p>
            <a:r>
              <a:t> Two types of encryption:</a:t>
            </a:r>
          </a:p>
          <a:p>
            <a:r>
              <a:t> Symmetric (same key to encrypt and decrypt)</a:t>
            </a:r>
          </a:p>
          <a:p>
            <a:r>
              <a:t> Asymmetric (two keys,,one the inverse of the other)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Symmetric Key Cryptography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Make use of a number of classical encryption techniques</a:t>
            </a:r>
          </a:p>
          <a:p>
            <a:r>
              <a:t> Substitution</a:t>
            </a:r>
          </a:p>
          <a:p>
            <a:r>
              <a:t> Each character in the text is replaced by another character of the same or different alphabet</a:t>
            </a:r>
          </a:p>
          <a:p>
            <a:r>
              <a:t> Transposition</a:t>
            </a:r>
          </a:p>
          <a:p>
            <a:r>
              <a:t> The order, but not the value, of the characters in the text is changed</a:t>
            </a:r>
          </a:p>
          <a:p>
            <a:r>
              <a:t> Iteration of the same steps multiple times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Example: An Old Technique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  <a:p/>
          <a:p/>
          <a:p/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  <p:pic>
        <p:nvPicPr>
          <p:cNvPr id="5" name="Picture 4" descr="caesar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4088" y="914400"/>
            <a:ext cx="7507224" cy="4915153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Advantages Of Symmetric Cryptography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It is understandable and easy to use</a:t>
            </a:r>
          </a:p>
          <a:p>
            <a:r>
              <a:t> It is efficient</a:t>
            </a:r>
          </a:p>
          <a:p>
            <a:r>
              <a:t> Efficiency is a key consideration when messages are transmitted frequently and/or are lengthy</a:t>
            </a:r>
          </a:p>
          <a:p>
            <a:r>
              <a:t> Can be used for many other applications (hash functions, pseudo-random number generators, digital signatures)</a:t>
            </a:r>
          </a:p>
          <a:p>
            <a:r>
              <a:t> Can be easily combined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Limitations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The users must share the same secret key</a:t>
            </a:r>
          </a:p>
          <a:p>
            <a:r>
              <a:t> During transmission of the key, someone may intercept the key</a:t>
            </a:r>
          </a:p>
          <a:p>
            <a:r>
              <a:t> The number of keys requires increases at a rapid rate as the number of users in the network increases</a:t>
            </a:r>
          </a:p>
          <a:p>
            <a:r>
              <a:t> Because of these reasons, secret key management  challenges are significant</a:t>
            </a:r>
          </a:p>
          <a:p>
            <a:r>
              <a:t> A key distribution center (KDC) -a trusted third party- may be used for managing and distributing keys</a:t>
            </a:r>
          </a:p>
          <a:p>
            <a:r>
              <a:t> Secret key cryptography cannot provide an assurance of authentication</a:t>
            </a:r>
          </a:p>
          <a:p>
            <a:r>
              <a:t> Problem of non-repudiation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Asymmetric Cryptography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A pair of private and public keys</a:t>
            </a:r>
          </a:p>
          <a:p>
            <a:r>
              <a:t> Private key remains with the owner; public key is distributed</a:t>
            </a:r>
          </a:p>
          <a:p>
            <a:r>
              <a:t> This solves the key distribution problem encountered in the use of secret keys</a:t>
            </a:r>
          </a:p>
          <a:p>
            <a:r>
              <a:t> One may own more than one keys pairs</a:t>
            </a:r>
          </a:p>
          <a:p>
            <a:r>
              <a:t> Knowledge of public key does not help in finding/deriving the related private key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Asymmetric Cryptography, cont'd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Keys are related and complementary</a:t>
            </a:r>
          </a:p>
          <a:p>
            <a:r>
              <a:t> Plaintext encrypted with a private key can be decrypted using the related public key, and vice versa</a:t>
            </a:r>
          </a:p>
          <a:p>
            <a:r>
              <a:t> Public key encryption provides confidentiality, but does not offer integrity nor authenticity</a:t>
            </a:r>
          </a:p>
          <a:p>
            <a:r>
              <a:t> This is the base for the digital signatures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Asymmetric Encryption Cipher: RSA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Created by Rivest, Shamir, and Adelman, named RSA</a:t>
            </a:r>
          </a:p>
          <a:p>
            <a:r>
              <a:t> Based on the notion that a product of two large prime numbers cannot be easily factored to determine the two prime numbers</a:t>
            </a:r>
          </a:p>
          <a:p>
            <a:r>
              <a:t> That is, going from results (the product of prime numbers) to inputs (prime numbers) is a nearly impossible task</a:t>
            </a:r>
          </a:p>
          <a:p>
            <a:r>
              <a:t> Although a public key is related to private key, it is nearly impossible to calculate the private key using the knowledge of its related public key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RSA Principles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Consider blocks as large numbers</a:t>
            </a:r>
          </a:p>
          <a:p>
            <a:r>
              <a:t> Example: 2048 bit long number ~617 decimal long nmber</a:t>
            </a:r>
          </a:p>
          <a:p>
            <a:r>
              <a:t> Uses the modular arithmati (residuals)</a:t>
            </a:r>
          </a:p>
          <a:p>
            <a:r>
              <a:t> Example: 73 = 70 + 3 = 14 * 5 + 3 &gt;&gt; 73 mod 5 = 3</a:t>
            </a:r>
          </a:p>
          <a:p>
            <a:r>
              <a:t> Encryption and decryption are based on the concept of modular inverses:</a:t>
            </a:r>
          </a:p>
          <a:p>
            <a:r>
              <a:t> X is the inverse of Y modulo Z if X*Y=1 modulo Z</a:t>
            </a:r>
          </a:p>
          <a:p>
            <a:r>
              <a:t> Then (m^x)^y = (m^y)^x = m^1 = 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Input Validation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User's input and actions are not trustable</a:t>
            </a:r>
          </a:p>
          <a:p>
            <a:r>
              <a:t> All input and actions must be validated</a:t>
            </a:r>
          </a:p>
          <a:p>
            <a:r>
              <a:t> Handle exceptions:</a:t>
            </a:r>
          </a:p>
          <a:p>
            <a:r>
              <a:t> Terminate</a:t>
            </a:r>
          </a:p>
          <a:p>
            <a:r>
              <a:t> Retry</a:t>
            </a:r>
          </a:p>
          <a:p>
            <a:r>
              <a:t> Warning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Advantages of Public Key Cryptography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There is no need to communicate private key</a:t>
            </a:r>
          </a:p>
          <a:p>
            <a:r>
              <a:t> Related public key is widely distributed (not secret)</a:t>
            </a:r>
          </a:p>
          <a:p>
            <a:r>
              <a:t> A sender who private-key encrypts the message or any part thereof can be authenticated because no one else is supposed to have the sender's private key</a:t>
            </a:r>
          </a:p>
          <a:p>
            <a:r>
              <a:t> External parties can confidentially communicate with an owner of the key pair by sending a message encrypted using the owner's public key</a:t>
            </a:r>
          </a:p>
          <a:p>
            <a:r>
              <a:t> A brute-force attack on a message is time consuming and is nearly impossible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Limitations of Public Key Cryptography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The use of PKC takes a significant amount of processing power, it is computationally intensive</a:t>
            </a:r>
          </a:p>
          <a:p>
            <a:r>
              <a:t> Therefore, it negatively affects efficiency of communication</a:t>
            </a:r>
          </a:p>
          <a:p>
            <a:r>
              <a:t> It is used selectively</a:t>
            </a:r>
          </a:p>
          <a:p>
            <a:r>
              <a:t> An entire message may not be encrypted using PKC</a:t>
            </a:r>
          </a:p>
          <a:p>
            <a:r>
              <a:t> Published keys may be altered by someone</a:t>
            </a:r>
          </a:p>
          <a:p>
            <a:r>
              <a:t> Additional measures to ensure that a valid public key of the owner is obtained before its use (PKI certificates)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pPr>
              <a:defRPr sz="1400"/>
            </a:pPr>
            <a:r>
              <a:t>Rule 1: Never Assume Anything
</a:t>
            </a:r>
            <a:r>
              <a:t>Rule 2: Use Standards
</a:t>
            </a:r>
            <a:r>
              <a:t>Rule 3: Code Simple
</a:t>
            </a:r>
            <a:r>
              <a:t>Error handling in Java EE
</a:t>
            </a:r>
            <a:r>
              <a:t>Type annotation
</a:t>
            </a:r>
            <a:r>
              <a:t>Checker Framework
</a:t>
            </a:r>
            <a:r>
              <a:t>Application-layer security
</a:t>
            </a:r>
            <a:r>
              <a:t>Transport-layer security
</a:t>
            </a:r>
            <a:r>
              <a:t>Message-layer security
</a:t>
            </a:r>
            <a:r>
              <a:rPr b="1"/>
              <a:t>Secure connection with SSL
</a:t>
            </a:r>
            <a:endParaRPr b="1"/>
          </a:p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t>Secure connection with SSL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It?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A protocol by Netscape</a:t>
            </a:r>
          </a:p>
          <a:p>
            <a:r>
              <a:t> On Layer 4 (TCP) of OSI model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Cryptography 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  <a:p/>
          <a:p/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  <p:pic>
        <p:nvPicPr>
          <p:cNvPr id="5" name="Picture 4" descr="today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4088" y="914400"/>
            <a:ext cx="7507224" cy="482666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SSL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Is a standard security technology for establishing an encrypted link between a server and a client typically a web server (website) and a browser, or a mail server and a mail client (e.g., Outlook).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Does It?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Allows sensitive information like credit card information to be transmitted securely</a:t>
            </a:r>
          </a:p>
          <a:p>
            <a:r>
              <a:t> Determines variables of the encryption for both the link and the data being transmitted</a:t>
            </a:r>
          </a:p>
          <a:p>
            <a:r>
              <a:t> All browsers are able to interact with secured web servers using the SSL protocol</a:t>
            </a:r>
          </a:p>
          <a:p>
            <a:r>
              <a:t> Needs SSL certificates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How?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1 - Browser connects to a web server (website) secured with SSL (https). Browser requests that the server identify itself.</a:t>
            </a:r>
          </a:p>
          <a:p>
            <a:r>
              <a:t> 2 - Server sends a copy of its SSL Certificate, including the server’s public key.</a:t>
            </a:r>
          </a:p>
          <a:p>
            <a:r>
              <a:t> 3 - Browser checks the certificate root against a list of trusted CAs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How? cont'd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Then it creates, encrypts, and sends back a symmetric session key using the server’s public key.</a:t>
            </a:r>
          </a:p>
          <a:p>
            <a:r>
              <a:t> 4 - Server decrypts the symmetric session key using its private key and sends back an acknowledgement encrypted with the session key to start the encrypted session.</a:t>
            </a:r>
          </a:p>
          <a:p>
            <a:r>
              <a:t> 5 - Server and Browser now encrypt all transmitted data with the session key.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Flow Picture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  <p:pic>
        <p:nvPicPr>
          <p:cNvPr id="5" name="Picture 4" descr="cert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4215" y="1156970"/>
            <a:ext cx="8502015" cy="283400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Imagine a bank transaction and answer these questions:</a:t>
            </a:r>
          </a:p>
          <a:p>
            <a:r>
              <a:t> What kind of variable you need? int, float, string, etc</a:t>
            </a:r>
          </a:p>
          <a:p>
            <a:r>
              <a:t> Is it going to be a large or small number?</a:t>
            </a:r>
          </a:p>
          <a:p>
            <a:r>
              <a:t> Can it be a negative number?</a:t>
            </a:r>
          </a:p>
          <a:p>
            <a:r>
              <a:t> and other questions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Testing Strategy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Don't limit you testing process to "it works"</a:t>
            </a:r>
          </a:p>
          <a:p>
            <a:r>
              <a:t> Test error cases</a:t>
            </a:r>
          </a:p>
          <a:p>
            <a:r>
              <a:t> Test for the illogical input</a:t>
            </a:r>
          </a:p>
          <a:p>
            <a:r>
              <a:t> Strange ASCII character</a:t>
            </a:r>
          </a:p>
          <a:p>
            <a:r>
              <a:t> Rolling head</a:t>
            </a:r>
          </a:p>
          <a:p>
            <a:r>
              <a:t> Ask others to test the application if possible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Order of Precedence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Is the set order that statements are resolved</a:t>
            </a:r>
          </a:p>
          <a:p>
            <a:r>
              <a:t> Sometimes it's difficult to see errors in the order of precedence</a:t>
            </a:r>
          </a:p>
          <a:p>
            <a:r>
              <a:rPr>
                <a:latin typeface="Courier New" panose="02070309020205020404"/>
              </a:rPr>
              <a:t> if(InVar=getc(input)!=EOF)</a:t>
            </a:r>
            <a:endParaRPr>
              <a:latin typeface="Courier New" panose="02070309020205020404"/>
            </a:endParaRPr>
          </a:p>
          <a:p>
            <a:r>
              <a:t> When in doubt, use proper parenthesis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Size of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Some primitive data types on different OSs or hardware platforms have different values</a:t>
            </a:r>
          </a:p>
          <a:p>
            <a:r>
              <a:t> You should consider the siza of variables when coding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Pc_New">
  <a:themeElements>
    <a:clrScheme name="LPc_New 7">
      <a:dk1>
        <a:srgbClr val="000000"/>
      </a:dk1>
      <a:lt1>
        <a:srgbClr val="FFFFFF"/>
      </a:lt1>
      <a:dk2>
        <a:srgbClr val="CCECFF"/>
      </a:dk2>
      <a:lt2>
        <a:srgbClr val="003399"/>
      </a:lt2>
      <a:accent1>
        <a:srgbClr val="0794FF"/>
      </a:accent1>
      <a:accent2>
        <a:srgbClr val="800080"/>
      </a:accent2>
      <a:accent3>
        <a:srgbClr val="E2F4FF"/>
      </a:accent3>
      <a:accent4>
        <a:srgbClr val="DADADA"/>
      </a:accent4>
      <a:accent5>
        <a:srgbClr val="AAC8FF"/>
      </a:accent5>
      <a:accent6>
        <a:srgbClr val="730073"/>
      </a:accent6>
      <a:hlink>
        <a:srgbClr val="FF0000"/>
      </a:hlink>
      <a:folHlink>
        <a:srgbClr val="FFFFD2"/>
      </a:folHlink>
    </a:clrScheme>
    <a:fontScheme name="LPc_New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30000"/>
          </a:spcBef>
          <a:spcAft>
            <a:spcPct val="0"/>
          </a:spcAft>
          <a:buClrTx/>
          <a:buSzTx/>
          <a:buFontTx/>
          <a:buNone/>
          <a:defRPr kumimoji="0" lang="en-US" sz="1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30000"/>
          </a:spcBef>
          <a:spcAft>
            <a:spcPct val="0"/>
          </a:spcAft>
          <a:buClrTx/>
          <a:buSzTx/>
          <a:buFontTx/>
          <a:buNone/>
          <a:defRPr kumimoji="0" lang="en-US" sz="1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lnDef>
  </a:objectDefaults>
  <a:extraClrSchemeLst>
    <a:extraClrScheme>
      <a:clrScheme name="LPc_New 1">
        <a:dk1>
          <a:srgbClr val="000099"/>
        </a:dk1>
        <a:lt1>
          <a:srgbClr val="FFFFFF"/>
        </a:lt1>
        <a:dk2>
          <a:srgbClr val="0000FF"/>
        </a:dk2>
        <a:lt2>
          <a:srgbClr val="FFFF00"/>
        </a:lt2>
        <a:accent1>
          <a:srgbClr val="FF6633"/>
        </a:accent1>
        <a:accent2>
          <a:srgbClr val="FF00FF"/>
        </a:accent2>
        <a:accent3>
          <a:srgbClr val="AAAAFF"/>
        </a:accent3>
        <a:accent4>
          <a:srgbClr val="DADADA"/>
        </a:accent4>
        <a:accent5>
          <a:srgbClr val="FFB8AD"/>
        </a:accent5>
        <a:accent6>
          <a:srgbClr val="E700E7"/>
        </a:accent6>
        <a:hlink>
          <a:srgbClr val="FF00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2">
        <a:dk1>
          <a:srgbClr val="000066"/>
        </a:dk1>
        <a:lt1>
          <a:srgbClr val="CCECFF"/>
        </a:lt1>
        <a:dk2>
          <a:srgbClr val="000080"/>
        </a:dk2>
        <a:lt2>
          <a:srgbClr val="000000"/>
        </a:lt2>
        <a:accent1>
          <a:srgbClr val="9999FF"/>
        </a:accent1>
        <a:accent2>
          <a:srgbClr val="CC00FF"/>
        </a:accent2>
        <a:accent3>
          <a:srgbClr val="E2F4FF"/>
        </a:accent3>
        <a:accent4>
          <a:srgbClr val="000056"/>
        </a:accent4>
        <a:accent5>
          <a:srgbClr val="CACAFF"/>
        </a:accent5>
        <a:accent6>
          <a:srgbClr val="B900E7"/>
        </a:accent6>
        <a:hlink>
          <a:srgbClr val="00CC99"/>
        </a:hlink>
        <a:folHlink>
          <a:srgbClr val="00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Pc_New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B2B2B2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797979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Pc_New 4">
        <a:dk1>
          <a:srgbClr val="000000"/>
        </a:dk1>
        <a:lt1>
          <a:srgbClr val="FFFFFF"/>
        </a:lt1>
        <a:dk2>
          <a:srgbClr val="660033"/>
        </a:dk2>
        <a:lt2>
          <a:srgbClr val="FFFF66"/>
        </a:lt2>
        <a:accent1>
          <a:srgbClr val="FF0033"/>
        </a:accent1>
        <a:accent2>
          <a:srgbClr val="CC6600"/>
        </a:accent2>
        <a:accent3>
          <a:srgbClr val="B8AAAD"/>
        </a:accent3>
        <a:accent4>
          <a:srgbClr val="DADADA"/>
        </a:accent4>
        <a:accent5>
          <a:srgbClr val="FFAAAD"/>
        </a:accent5>
        <a:accent6>
          <a:srgbClr val="B95C00"/>
        </a:accent6>
        <a:hlink>
          <a:srgbClr val="999933"/>
        </a:hlink>
        <a:folHlink>
          <a:srgbClr val="A5002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5">
        <a:dk1>
          <a:srgbClr val="000000"/>
        </a:dk1>
        <a:lt1>
          <a:srgbClr val="FFFFFF"/>
        </a:lt1>
        <a:dk2>
          <a:srgbClr val="CCECFF"/>
        </a:dk2>
        <a:lt2>
          <a:srgbClr val="000080"/>
        </a:lt2>
        <a:accent1>
          <a:srgbClr val="9999FF"/>
        </a:accent1>
        <a:accent2>
          <a:srgbClr val="CC00FF"/>
        </a:accent2>
        <a:accent3>
          <a:srgbClr val="E2F4FF"/>
        </a:accent3>
        <a:accent4>
          <a:srgbClr val="DADADA"/>
        </a:accent4>
        <a:accent5>
          <a:srgbClr val="CACAFF"/>
        </a:accent5>
        <a:accent6>
          <a:srgbClr val="B900E7"/>
        </a:accent6>
        <a:hlink>
          <a:srgbClr val="00CC99"/>
        </a:hlink>
        <a:folHlink>
          <a:srgbClr val="00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6">
        <a:dk1>
          <a:srgbClr val="000000"/>
        </a:dk1>
        <a:lt1>
          <a:srgbClr val="FFFFFF"/>
        </a:lt1>
        <a:dk2>
          <a:srgbClr val="CCECFF"/>
        </a:dk2>
        <a:lt2>
          <a:srgbClr val="003399"/>
        </a:lt2>
        <a:accent1>
          <a:srgbClr val="9999FF"/>
        </a:accent1>
        <a:accent2>
          <a:srgbClr val="800080"/>
        </a:accent2>
        <a:accent3>
          <a:srgbClr val="E2F4FF"/>
        </a:accent3>
        <a:accent4>
          <a:srgbClr val="DADADA"/>
        </a:accent4>
        <a:accent5>
          <a:srgbClr val="CACAFF"/>
        </a:accent5>
        <a:accent6>
          <a:srgbClr val="730073"/>
        </a:accent6>
        <a:hlink>
          <a:srgbClr val="FF0000"/>
        </a:hlink>
        <a:folHlink>
          <a:srgbClr val="FFFFD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7">
        <a:dk1>
          <a:srgbClr val="000000"/>
        </a:dk1>
        <a:lt1>
          <a:srgbClr val="FFFFFF"/>
        </a:lt1>
        <a:dk2>
          <a:srgbClr val="CCECFF"/>
        </a:dk2>
        <a:lt2>
          <a:srgbClr val="003399"/>
        </a:lt2>
        <a:accent1>
          <a:srgbClr val="0794FF"/>
        </a:accent1>
        <a:accent2>
          <a:srgbClr val="800080"/>
        </a:accent2>
        <a:accent3>
          <a:srgbClr val="E2F4FF"/>
        </a:accent3>
        <a:accent4>
          <a:srgbClr val="DADADA"/>
        </a:accent4>
        <a:accent5>
          <a:srgbClr val="AAC8FF"/>
        </a:accent5>
        <a:accent6>
          <a:srgbClr val="730073"/>
        </a:accent6>
        <a:hlink>
          <a:srgbClr val="FF0000"/>
        </a:hlink>
        <a:folHlink>
          <a:srgbClr val="FFFFD2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16498</Words>
  <Application>WPS Presentation</Application>
  <PresentationFormat>Custom</PresentationFormat>
  <Paragraphs>591</Paragraphs>
  <Slides>59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59</vt:i4>
      </vt:variant>
    </vt:vector>
  </HeadingPairs>
  <TitlesOfParts>
    <vt:vector size="78" baseType="lpstr">
      <vt:lpstr>Arial</vt:lpstr>
      <vt:lpstr>SimSun</vt:lpstr>
      <vt:lpstr>Wingdings</vt:lpstr>
      <vt:lpstr>Garamond</vt:lpstr>
      <vt:lpstr>Gubbi</vt:lpstr>
      <vt:lpstr>MS PGothic</vt:lpstr>
      <vt:lpstr>MS PGothic</vt:lpstr>
      <vt:lpstr>MS PGothic</vt:lpstr>
      <vt:lpstr>Droid Sans Fallback</vt:lpstr>
      <vt:lpstr>Verdana</vt:lpstr>
      <vt:lpstr>OpenSymbol</vt:lpstr>
      <vt:lpstr>Arial Bold</vt:lpstr>
      <vt:lpstr>Times New Roman</vt:lpstr>
      <vt:lpstr>Monotype Sorts</vt:lpstr>
      <vt:lpstr>Webdings</vt:lpstr>
      <vt:lpstr>Courier New</vt:lpstr>
      <vt:lpstr>Microsoft YaHei</vt:lpstr>
      <vt:lpstr>Arial Unicode MS</vt:lpstr>
      <vt:lpstr>LPc_New</vt:lpstr>
      <vt:lpstr>Defensive programming</vt:lpstr>
      <vt:lpstr>What is it</vt:lpstr>
      <vt:lpstr>Rules of defensive programming</vt:lpstr>
      <vt:lpstr>Rule 1: Never Assume Anything</vt:lpstr>
      <vt:lpstr>Input Validation</vt:lpstr>
      <vt:lpstr>Example</vt:lpstr>
      <vt:lpstr>Testing Strategy</vt:lpstr>
      <vt:lpstr>Order of Precedence</vt:lpstr>
      <vt:lpstr>Size of Variables</vt:lpstr>
      <vt:lpstr>Rule 2: Use Standards</vt:lpstr>
      <vt:lpstr>Coding Standard</vt:lpstr>
      <vt:lpstr>Variable Naming: Hungarian Notation</vt:lpstr>
      <vt:lpstr>Numbers</vt:lpstr>
      <vt:lpstr>Rule 3: Code Simple</vt:lpstr>
      <vt:lpstr>Contract</vt:lpstr>
      <vt:lpstr>Refactoring</vt:lpstr>
      <vt:lpstr>Third-Party Libraries</vt:lpstr>
      <vt:lpstr>Error handling in Java EE</vt:lpstr>
      <vt:lpstr>A servlet structure</vt:lpstr>
      <vt:lpstr>Default Error Handling</vt:lpstr>
      <vt:lpstr>Custom Error Handling</vt:lpstr>
      <vt:lpstr>With an HTML Page</vt:lpstr>
      <vt:lpstr>With a Servlet</vt:lpstr>
      <vt:lpstr>Type annotation</vt:lpstr>
      <vt:lpstr>Type Annotations</vt:lpstr>
      <vt:lpstr>Simple Type Annotations Examples</vt:lpstr>
      <vt:lpstr>Checker Framework</vt:lpstr>
      <vt:lpstr>Benefits of the Checker Framework</vt:lpstr>
      <vt:lpstr>Installation</vt:lpstr>
      <vt:lpstr>Using The Checker Framework</vt:lpstr>
      <vt:lpstr>Introduce an Error</vt:lpstr>
      <vt:lpstr>Application-layer security</vt:lpstr>
      <vt:lpstr>The application layer</vt:lpstr>
      <vt:lpstr>Transport-layer security</vt:lpstr>
      <vt:lpstr>Transport-layer Security</vt:lpstr>
      <vt:lpstr>Where Transport-layer Security is Used</vt:lpstr>
      <vt:lpstr>Where Transport-layer Security is Used</vt:lpstr>
      <vt:lpstr>Message-layer security</vt:lpstr>
      <vt:lpstr>Securing the message</vt:lpstr>
      <vt:lpstr>Encryption</vt:lpstr>
      <vt:lpstr>Encryption, cont'd</vt:lpstr>
      <vt:lpstr>Symmetric Key Cryptography</vt:lpstr>
      <vt:lpstr>Example: An Old Technique</vt:lpstr>
      <vt:lpstr>Advantages Of Symmetric Cryptography</vt:lpstr>
      <vt:lpstr>Limitations</vt:lpstr>
      <vt:lpstr>Asymmetric Cryptography</vt:lpstr>
      <vt:lpstr>Asymmetric Cryptography, cont'd</vt:lpstr>
      <vt:lpstr>Asymmetric Encryption Cipher: RSA</vt:lpstr>
      <vt:lpstr>RSA Principles</vt:lpstr>
      <vt:lpstr>Advantages of Public Key Cryptography</vt:lpstr>
      <vt:lpstr>Limitations of Public Key Cryptography</vt:lpstr>
      <vt:lpstr>Secure connection with SSL</vt:lpstr>
      <vt:lpstr>What Is It?</vt:lpstr>
      <vt:lpstr>Cryptography Today</vt:lpstr>
      <vt:lpstr>What Is SSL</vt:lpstr>
      <vt:lpstr>What Does It?</vt:lpstr>
      <vt:lpstr>How?</vt:lpstr>
      <vt:lpstr>How? cont'd</vt:lpstr>
      <vt:lpstr>Flow Picture</vt:lpstr>
    </vt:vector>
  </TitlesOfParts>
  <Company>Elephant Scale LLC &amp; LearningPatterns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Spark</dc:title>
  <dc:creator>Elephant Scale</dc:creator>
  <dc:subject>Spark</dc:subject>
  <cp:lastModifiedBy>mark</cp:lastModifiedBy>
  <cp:revision>4136</cp:revision>
  <cp:lastPrinted>2021-09-10T21:43:02Z</cp:lastPrinted>
  <dcterms:created xsi:type="dcterms:W3CDTF">2021-09-10T21:43:02Z</dcterms:created>
  <dcterms:modified xsi:type="dcterms:W3CDTF">2021-09-10T21:43:02Z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1033-11.1.0.10702</vt:lpwstr>
  </property>
</Properties>
</file>