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Vault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RDMBS</a:t>
            </a:r>
          </a:p>
          <a:p>
            <a:r>
              <a:t> NoSQL</a:t>
            </a:r>
          </a:p>
          <a:p>
            <a:r>
              <a:t> Message queues</a:t>
            </a:r>
          </a:p>
          <a:p>
            <a:r>
              <a:t> Public cloud providers</a:t>
            </a:r>
          </a:p>
          <a:p>
            <a:r>
              <a:t> Active Directory</a:t>
            </a:r>
          </a:p>
          <a:p>
            <a:r>
              <a:t> LDAP</a:t>
            </a:r>
          </a:p>
          <a:p>
            <a:r>
              <a:t> More...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manages 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That has an API and credentials</a:t>
            </a:r>
          </a:p>
          <a:p>
            <a:r>
              <a:t> Humans</a:t>
            </a:r>
          </a:p>
          <a:p>
            <a:pPr lvl="1"/>
            <a:r>
              <a:t> Username/password</a:t>
            </a:r>
          </a:p>
          <a:p>
            <a:pPr lvl="1"/>
            <a:r>
              <a:t> Single sign-on (SSO): Active Directory, Okta</a:t>
            </a:r>
          </a:p>
          <a:p>
            <a:r>
              <a:t> Applications</a:t>
            </a:r>
          </a:p>
          <a:p>
            <a:pPr lvl="1"/>
            <a:r>
              <a:t> Certificates</a:t>
            </a:r>
          </a:p>
          <a:p>
            <a:pPr lvl="1"/>
            <a:r>
              <a:t> Bearer tokens</a:t>
            </a:r>
          </a:p>
          <a:p>
            <a:pPr lvl="1"/>
            <a:r>
              <a:t> Cloud vendors</a:t>
            </a:r>
          </a:p>
          <a:p>
            <a:pPr lvl="1"/>
            <a:r>
              <a:t> Kubernetes</a:t>
            </a:r>
          </a:p>
          <a:p>
            <a:pPr lvl="1"/>
            <a:r>
              <a:t> Nomad</a:t>
            </a:r>
          </a:p>
          <a:p>
            <a:pPr lvl="1"/>
            <a:r>
              <a:t> CloudFoundary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benefit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993900"/>
            <a:ext cx="853948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Vault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olv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327150"/>
            <a:ext cx="8571865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 a result of above, Vault was designed to provide</a:t>
            </a:r>
          </a:p>
          <a:p>
            <a:pPr lvl="1"/>
            <a:r>
              <a:t> Consistent workflow for authentication of clients</a:t>
            </a:r>
          </a:p>
          <a:p>
            <a:pPr lvl="1"/>
            <a:r>
              <a:t> Consistent way to define authorization</a:t>
            </a:r>
          </a:p>
          <a:p>
            <a:pPr lvl="1"/>
            <a:r>
              <a:t> Consistent API for getting credentials and performing operations</a:t>
            </a:r>
          </a:p>
          <a:p>
            <a:r>
              <a:t> As a result</a:t>
            </a:r>
          </a:p>
          <a:p>
            <a:pPr lvl="1"/>
            <a:r>
              <a:t> Vault is easy to integrate</a:t>
            </a:r>
          </a:p>
          <a:p>
            <a:pPr lvl="1"/>
            <a:r>
              <a:t> Plugins support a large ecosystem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great about Kerberos?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Ephemeral access</a:t>
            </a:r>
            <a:endParaRPr b="1"/>
          </a:p>
          <a:p>
            <a:pPr lvl="1"/>
            <a:r>
              <a:t> Never granting long-term credentials</a:t>
            </a:r>
          </a:p>
          <a:p>
            <a:pPr lvl="1"/>
            <a:r>
              <a:t> Instead, giving only short-term access</a:t>
            </a:r>
          </a:p>
          <a:p>
            <a:pPr lvl="1"/>
            <a:r>
              <a:t> That can be renewed as needed or even revoked</a:t>
            </a:r>
          </a:p>
          <a:p>
            <a:pPr lvl="1"/>
            <a:r>
              <a:t> Think of all announcement of breaches due to stolen credentials that are valid for months or years</a:t>
            </a:r>
          </a:p>
          <a:p>
            <a:pPr lvl="1"/>
            <a:r>
              <a:t> Amazon keys is one such example (and it did happen to us!)</a:t>
            </a:r>
            <a:r>
              <a:t> 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am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9973" y="3920236"/>
            <a:ext cx="7507224" cy="3729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</a:t>
            </a:r>
          </a:p>
          <a:p>
            <a:pPr lvl="1"/>
            <a:r>
              <a:t> How to bring this idea to Vault</a:t>
            </a:r>
          </a:p>
          <a:p>
            <a:pPr lvl="1"/>
            <a:r>
              <a:t> Keep in mind, most systems to integrate with have not similar concept</a:t>
            </a:r>
          </a:p>
          <a:p>
            <a:r>
              <a:t> Answer:</a:t>
            </a:r>
          </a:p>
          <a:p>
            <a:pPr lvl="1"/>
            <a:r>
              <a:rPr b="1"/>
              <a:t> "Dynamic secret"</a:t>
            </a:r>
            <a:endParaRPr b="1"/>
          </a:p>
          <a:p>
            <a:pPr lvl="1"/>
            <a:r>
              <a:t> Secret engine</a:t>
            </a:r>
          </a:p>
          <a:p>
            <a:pPr lvl="2"/>
            <a:r>
              <a:t> Creates an entirely dynamic username and password</a:t>
            </a:r>
          </a:p>
          <a:p>
            <a:pPr lvl="2"/>
            <a:r>
              <a:t> Or, API token depending on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Credential that is only leased to the client</a:t>
            </a:r>
          </a:p>
          <a:p>
            <a:r>
              <a:t> Day 1</a:t>
            </a:r>
          </a:p>
          <a:p>
            <a:pPr lvl="1"/>
            <a:r>
              <a:t> Application or user needs certain privileged credentials</a:t>
            </a:r>
          </a:p>
          <a:p>
            <a:r>
              <a:t> Day 2</a:t>
            </a:r>
          </a:p>
          <a:p>
            <a:pPr lvl="1"/>
            <a:r>
              <a:t> Rotation of credentials</a:t>
            </a:r>
          </a:p>
          <a:p>
            <a:pPr lvl="1"/>
            <a:r>
              <a:t> Revocation of access</a:t>
            </a:r>
          </a:p>
          <a:p>
            <a:pPr lvl="1"/>
            <a:r>
              <a:t> Offboarding</a:t>
            </a:r>
          </a:p>
          <a:p>
            <a:r>
              <a:t> With dynamic secret</a:t>
            </a:r>
          </a:p>
          <a:p>
            <a:pPr lvl="1"/>
            <a:r>
              <a:t> The credential is automatically destroyed at the end of its time to live</a:t>
            </a:r>
          </a:p>
          <a:p>
            <a:pPr lvl="1"/>
            <a:r>
              <a:t> If the client stores a copy of the credentials -</a:t>
            </a:r>
          </a:p>
          <a:p>
            <a:pPr lvl="1"/>
            <a:r>
              <a:t> The target system will still</a:t>
            </a:r>
            <a:r>
              <a:rPr b="1"/>
              <a:t> reject</a:t>
            </a:r>
            <a:r>
              <a:t> it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Leases are short-lived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leases are short-lived</a:t>
            </a:r>
          </a:p>
          <a:p>
            <a:r>
              <a:t> Clients are forced to periodically come back to Vault</a:t>
            </a:r>
          </a:p>
          <a:p>
            <a:pPr lvl="1"/>
            <a:r>
              <a:t> Renew a lease, or</a:t>
            </a:r>
          </a:p>
          <a:p>
            <a:pPr lvl="1"/>
            <a:r>
              <a:t> Fetch a new dynamic secret</a:t>
            </a:r>
          </a:p>
          <a:p>
            <a:r>
              <a:t> Advantages</a:t>
            </a:r>
          </a:p>
          <a:p>
            <a:pPr lvl="1"/>
            <a:r>
              <a:t> Automate credential rotation</a:t>
            </a:r>
          </a:p>
          <a:p>
            <a:pPr lvl="1"/>
            <a:r>
              <a:t> Elegant workflow for</a:t>
            </a:r>
            <a:r>
              <a:rPr i="1"/>
              <a:t> Day 2</a:t>
            </a:r>
            <a:r>
              <a:t> challenge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challenges</a:t>
            </a:r>
          </a:p>
          <a:p>
            <a:pPr lvl="1"/>
            <a:r>
              <a:t> Encrypting customer data</a:t>
            </a:r>
          </a:p>
          <a:p>
            <a:pPr lvl="1"/>
            <a:r>
              <a:t> Key management</a:t>
            </a:r>
          </a:p>
          <a:p>
            <a:r>
              <a:t> Answers</a:t>
            </a:r>
          </a:p>
          <a:p>
            <a:pPr lvl="1"/>
            <a:r>
              <a:t> Secret engine (a.k.a. "transit" engine)</a:t>
            </a:r>
          </a:p>
          <a:p>
            <a:pPr lvl="1"/>
            <a:r>
              <a:t> Holds encryption keys within Vault</a:t>
            </a:r>
          </a:p>
          <a:p>
            <a:pPr lvl="1"/>
            <a:r>
              <a:t> Exposes API</a:t>
            </a:r>
          </a:p>
          <a:p>
            <a:pPr lvl="2"/>
            <a:r>
              <a:t> Encryption</a:t>
            </a:r>
          </a:p>
          <a:p>
            <a:pPr lvl="2"/>
            <a:r>
              <a:t> Decryption</a:t>
            </a:r>
          </a:p>
          <a:p>
            <a:pPr lvl="2"/>
            <a:r>
              <a:t> Signing</a:t>
            </a:r>
          </a:p>
          <a:p>
            <a:pPr lvl="2"/>
            <a:r>
              <a:t> Verifying transactions</a:t>
            </a:r>
          </a:p>
          <a:p>
            <a:pPr lvl="2"/>
            <a:r>
              <a:t> More...</a:t>
            </a:r>
          </a:p>
          <a:p>
            <a:pPr lvl="2"/>
            <a:r>
              <a:t> Leave key management and cryptography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meet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"Alice, please meet pudding"</a:t>
            </a:r>
          </a:p>
          <a:p>
            <a:r>
              <a:t> "Pudding, please meet Alice"</a:t>
            </a:r>
          </a:p>
          <a:p>
            <a:pPr lvl="1"/>
            <a:r>
              <a:t> From</a:t>
            </a:r>
            <a:r>
              <a:rPr i="1"/>
              <a:t> Alice in Wonderland</a:t>
            </a:r>
            <a:r>
              <a:t> 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lice-pudd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2231136"/>
            <a:ext cx="254582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Keeps initial capabilities and design</a:t>
            </a:r>
          </a:p>
          <a:p>
            <a:r>
              <a:t> Supports a big number of authentication methods and secrets engines</a:t>
            </a:r>
          </a:p>
          <a:p>
            <a:r>
              <a:t> Richer automation capabilities</a:t>
            </a:r>
          </a:p>
          <a:p>
            <a:r>
              <a:t> Easier with CLI and web-based interface</a:t>
            </a:r>
          </a:p>
          <a:p>
            <a:r>
              <a:t> Ecosystem integrations</a:t>
            </a:r>
          </a:p>
          <a:p>
            <a:pPr lvl="1"/>
            <a:r>
              <a:t> Configuration management systems</a:t>
            </a:r>
          </a:p>
          <a:p>
            <a:pPr lvl="1"/>
            <a:r>
              <a:t> Application platforms</a:t>
            </a:r>
          </a:p>
          <a:p>
            <a:pPr lvl="1"/>
            <a:r>
              <a:t> Low-level data management</a:t>
            </a:r>
          </a:p>
          <a:p>
            <a:pPr lvl="1"/>
            <a:r>
              <a:t> Encryption solutions</a:t>
            </a:r>
          </a:p>
          <a:p>
            <a:r>
              <a:t> Key advantage:</a:t>
            </a:r>
            <a:r>
              <a:rPr b="1"/>
              <a:t> simplicity</a:t>
            </a:r>
            <a:endParaRPr b="1"/>
          </a:p>
          <a:p>
            <a:pPr lvl="1"/>
            <a:r>
              <a:t> (compared to the problem it attempts to solve)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Vault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rovid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882140"/>
            <a:ext cx="8195310" cy="2854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open-source vs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os-enterpris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442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component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0" y="1361440"/>
            <a:ext cx="8413750" cy="3790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storage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torage-backend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362075"/>
            <a:ext cx="8455025" cy="35782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secrets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secret-engin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430655"/>
            <a:ext cx="8434070" cy="357314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auth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auth-method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600200"/>
            <a:ext cx="849122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698625"/>
            <a:ext cx="8495030" cy="33813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560195"/>
            <a:ext cx="8731250" cy="260540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paths-rul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887855"/>
            <a:ext cx="8433435" cy="4093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Vagrant was first</a:t>
            </a:r>
          </a:p>
          <a:p>
            <a:pPr lvl="1"/>
            <a:r>
              <a:t> Jump into development environment</a:t>
            </a:r>
          </a:p>
          <a:p>
            <a:r>
              <a:t> Packer was next</a:t>
            </a:r>
          </a:p>
          <a:p>
            <a:pPr lvl="1"/>
            <a:r>
              <a:t> Build machine images</a:t>
            </a:r>
          </a:p>
          <a:p>
            <a:r>
              <a:t> Serf and Consul</a:t>
            </a:r>
          </a:p>
          <a:p>
            <a:pPr lvl="1"/>
            <a:r>
              <a:t> Meet the network challenges of distributed applications</a:t>
            </a:r>
          </a:p>
          <a:p>
            <a:r>
              <a:t> Terraform</a:t>
            </a:r>
          </a:p>
          <a:p>
            <a:pPr lvl="1"/>
            <a:r>
              <a:t> Simple IaS</a:t>
            </a:r>
          </a:p>
          <a:p>
            <a:r>
              <a:t> Nomad</a:t>
            </a:r>
          </a:p>
          <a:p>
            <a:pPr lvl="1"/>
            <a:r>
              <a:t> Containers with binaries, JARs, VMs</a:t>
            </a:r>
          </a:p>
          <a:p>
            <a:r>
              <a:t> Vault</a:t>
            </a:r>
          </a:p>
          <a:p>
            <a:pPr lvl="1"/>
            <a:r>
              <a:t> Was not there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high-level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ashicorp-over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2039620"/>
            <a:ext cx="8537575" cy="37134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overview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300" y="1558290"/>
            <a:ext cx="8760460" cy="38074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news: HCP Vault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APR 07 2021</a:t>
            </a:r>
          </a:p>
          <a:p>
            <a:r>
              <a:t> HCP Vault is now generally available on AWS.</a:t>
            </a:r>
          </a:p>
          <a:p>
            <a:pPr lvl="1"/>
            <a:r>
              <a:t> HCP Vault gives you the power and security of HashiCorp Vault</a:t>
            </a:r>
          </a:p>
          <a:p>
            <a:pPr lvl="1"/>
            <a:r>
              <a:t> We still need to know how to use it 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an account:</a:t>
            </a:r>
          </a:p>
          <a:p>
            <a:pPr lvl="1"/>
            <a:r>
              <a:t> First create a HashiCorp Cloud Platform account.</a:t>
            </a:r>
          </a:p>
          <a:p>
            <a:r>
              <a:t> Deploy a cluster</a:t>
            </a:r>
          </a:p>
          <a:p>
            <a:pPr lvl="1"/>
            <a:r>
              <a:t> Next, select HCP Vault from the dashboard. We have a quickstart deployment guide that will walk you through the process of creating your HashiCorp Virtual Network (HVN) and a Vault cluster.</a:t>
            </a:r>
          </a:p>
          <a:p>
            <a:r>
              <a:t> Peer with AWS</a:t>
            </a:r>
          </a:p>
          <a:p>
            <a:pPr lvl="1"/>
            <a:r>
              <a:t> Once you have deployed their HVN and cluster, the next step is to peer that network with your existing AWS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on AWS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aws-pric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3563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People need to store TLS certs, usernames, passwords, API keys, etc.</a:t>
            </a:r>
          </a:p>
          <a:p>
            <a:r>
              <a:t> In particular, HashiCorp customers entrusted these to HashiCorp</a:t>
            </a:r>
          </a:p>
          <a:p>
            <a:r>
              <a:t> Where do hackers go for big prizes?</a:t>
            </a:r>
          </a:p>
          <a:p>
            <a:pPr lvl="1"/>
            <a:r>
              <a:t> Where the payout is great</a:t>
            </a:r>
          </a:p>
          <a:p>
            <a:r>
              <a:t> So HashiCorp was nervous</a:t>
            </a:r>
          </a:p>
          <a:p>
            <a:pPr lvl="1"/>
            <a:r>
              <a:t> But existing approaches did not work</a:t>
            </a:r>
          </a:p>
          <a:p>
            <a:pPr lvl="2"/>
            <a:r>
              <a:t> Insecure</a:t>
            </a:r>
          </a:p>
          <a:p>
            <a:pPr lvl="2"/>
            <a:r>
              <a:t> Hard to automate</a:t>
            </a:r>
          </a:p>
          <a:p>
            <a:pPr lvl="2"/>
            <a:r>
              <a:t> Too complex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ashi-offering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504950"/>
            <a:ext cx="8327390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am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519555"/>
            <a:ext cx="8433435" cy="3941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So, why Vault?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 access to systems and services</a:t>
            </a:r>
          </a:p>
          <a:p>
            <a:pPr lvl="1"/>
            <a:r>
              <a:t> Only to authorized users and services</a:t>
            </a:r>
          </a:p>
          <a:p>
            <a:r>
              <a:t> And, it's not easy</a:t>
            </a:r>
          </a:p>
          <a:p>
            <a:r>
              <a:t> For example</a:t>
            </a:r>
          </a:p>
          <a:p>
            <a:pPr lvl="1"/>
            <a:r>
              <a:t> Humans don't authenticate the same way as computers</a:t>
            </a:r>
          </a:p>
          <a:p>
            <a:pPr lvl="1"/>
            <a:r>
              <a:t> Either humans suffer to computer designs are unnatural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vault-fi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1370965"/>
            <a:ext cx="8272145" cy="40392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look at Kerberos</a:t>
            </a:r>
          </a:p>
          <a:p>
            <a:pPr lvl="1"/>
            <a:r>
              <a:t> It's good and popular</a:t>
            </a:r>
          </a:p>
          <a:p>
            <a:pPr lvl="1"/>
            <a:r>
              <a:t> But complex and hard to integrate</a:t>
            </a:r>
          </a:p>
          <a:p>
            <a:pPr lvl="1"/>
            <a:r>
              <a:t> Kerberos requires systems to integrate using GSS API</a:t>
            </a:r>
          </a:p>
          <a:p>
            <a:r>
              <a:t> Let's invert it!</a:t>
            </a:r>
          </a:p>
          <a:p>
            <a:pPr lvl="1"/>
            <a:r>
              <a:t> Instead of requiring every system to speak a common language</a:t>
            </a:r>
          </a:p>
          <a:p>
            <a:pPr lvl="1"/>
            <a:r>
              <a:t> Create a plugin for each system</a:t>
            </a:r>
          </a:p>
          <a:p>
            <a:pPr lvl="2"/>
            <a:r>
              <a:t> Allow Vault to speak to the system via plugin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6481</Words>
  <Application>WPS Presentation</Application>
  <PresentationFormat>Custom</PresentationFormat>
  <Paragraphs>433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2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Vault introduction</vt:lpstr>
      <vt:lpstr>Please meet Vault</vt:lpstr>
      <vt:lpstr>HashiCorp history</vt:lpstr>
      <vt:lpstr>The need for Vault</vt:lpstr>
      <vt:lpstr>HashiCorp enterprise</vt:lpstr>
      <vt:lpstr>Identity management</vt:lpstr>
      <vt:lpstr>So, why Vault?</vt:lpstr>
      <vt:lpstr>Vault place</vt:lpstr>
      <vt:lpstr>Vault idea</vt:lpstr>
      <vt:lpstr>Vault plugins</vt:lpstr>
      <vt:lpstr>Vault manages everyone</vt:lpstr>
      <vt:lpstr>Benefits of Vault</vt:lpstr>
      <vt:lpstr>Problems Vault solves</vt:lpstr>
      <vt:lpstr>Authentication workflow</vt:lpstr>
      <vt:lpstr>What is great about Kerberos?</vt:lpstr>
      <vt:lpstr>But how?</vt:lpstr>
      <vt:lpstr>Dynamic Secret</vt:lpstr>
      <vt:lpstr>Leases are short-lived</vt:lpstr>
      <vt:lpstr>Building on Vault</vt:lpstr>
      <vt:lpstr>Vault today</vt:lpstr>
      <vt:lpstr>What Vault provides</vt:lpstr>
      <vt:lpstr>Vault open-source vs Enterprise</vt:lpstr>
      <vt:lpstr>Vault components</vt:lpstr>
      <vt:lpstr>Vault storage backends</vt:lpstr>
      <vt:lpstr>Vault secrets engines</vt:lpstr>
      <vt:lpstr>Vault auth methods</vt:lpstr>
      <vt:lpstr>Vault paths</vt:lpstr>
      <vt:lpstr>Vault paths cont'd</vt:lpstr>
      <vt:lpstr>Vault path examples</vt:lpstr>
      <vt:lpstr>HashiCorp high-level</vt:lpstr>
      <vt:lpstr>Vault summary</vt:lpstr>
      <vt:lpstr>Latest news: HCP Vault on AWS</vt:lpstr>
      <vt:lpstr>What's involved</vt:lpstr>
      <vt:lpstr>Vault on AWS pricing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2021-09-10T21:46:29Z</cp:lastPrinted>
  <dcterms:created xsi:type="dcterms:W3CDTF">2021-09-10T21:46:29Z</dcterms:created>
  <dcterms:modified xsi:type="dcterms:W3CDTF">2021-09-10T21:46:29Z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