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25"/>
  </p:handoutMasterIdLst>
  <p:sldIdLst>
    <p:sldId id="256" r:id="rId3"/>
    <p:sldId id="286" r:id="rId4"/>
    <p:sldId id="287" r:id="rId5"/>
    <p:sldId id="288" r:id="rId7"/>
    <p:sldId id="289" r:id="rId8"/>
    <p:sldId id="290" r:id="rId9"/>
    <p:sldId id="291" r:id="rId10"/>
    <p:sldId id="292" r:id="rId11"/>
    <p:sldId id="293" r:id="rId12"/>
    <p:sldId id="294" r:id="rId13"/>
    <p:sldId id="295" r:id="rId14"/>
    <p:sldId id="296" r:id="rId15"/>
    <p:sldId id="298" r:id="rId16"/>
    <p:sldId id="300" r:id="rId17"/>
    <p:sldId id="302" r:id="rId18"/>
    <p:sldId id="303" r:id="rId19"/>
    <p:sldId id="304" r:id="rId20"/>
    <p:sldId id="305" r:id="rId21"/>
    <p:sldId id="306" r:id="rId22"/>
    <p:sldId id="310" r:id="rId23"/>
    <p:sldId id="312" r:id="rId24"/>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0" compatLnSpc="1"/>
          <a:lstStyle>
            <a:lvl1pPr defTabSz="965200">
              <a:defRPr sz="1200">
                <a:latin typeface="Times New Roman" panose="02020603050405020304" pitchFamily="-110" charset="0"/>
              </a:defRPr>
            </a:lvl1pPr>
          </a:lstStyle>
          <a:p>
            <a:pPr>
              <a:defRPr/>
            </a:pPr>
            <a:r>
              <a:rPr lang="en-US" dirty="0"/>
              <a:t>Copyright © 2017 Elephant Scale. All rights reserved.</a:t>
            </a:r>
            <a:endParaRPr lang="en-US" dirty="0"/>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0" compatLnSpc="1"/>
          <a:lstStyle>
            <a:lvl1pPr algn="r" defTabSz="965200">
              <a:defRPr sz="1200">
                <a:latin typeface="Times New Roman" panose="02020603050405020304" pitchFamily="-110"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1" compatLnSpc="1"/>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0" compatLnSpc="1"/>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pitchFamily="-110" charset="0"/>
                <a:cs typeface="Times New Roman" panose="02020603050405020304" pitchFamily="-110" charset="0"/>
              </a:rPr>
              <a:t>Notes:</a:t>
            </a:r>
            <a:endParaRPr lang="en-US" sz="1200" b="1" u="sng" dirty="0">
              <a:latin typeface="Times New Roman" panose="02020603050405020304" pitchFamily="-110" charset="0"/>
              <a:cs typeface="Times New Roman" panose="02020603050405020304" pitchFamily="-110" charset="0"/>
            </a:endParaRP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0" compatLnSpc="1"/>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pitchFamily="-110"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pitchFamily="-110"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pitchFamily="-110"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Before we discuss the role of APIs and API Management in today's enterprise landscape, it is important for you to understand where we are, and how we got here.</a:t>
            </a:r>
          </a:p>
          <a:p>
            <a:r>
              <a:t> Not too long ago, having a digital presence just meant you had a website. At the time, success was expressed in simple terms, such as the number of visits to the site or the number of users registered over months or years.</a:t>
            </a:r>
          </a:p>
          <a:p>
            <a:r>
              <a:t> The relatively slow pace of change of the web channel allowed an IT organization to plan and execute changes to backend systems. The pace allowed them to keep up with demand.</a:t>
            </a: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What about today?</a:t>
            </a:r>
          </a:p>
          <a:p>
            <a:r>
              <a:t> The number of customer-facing applications has dramatically increased and diversified, opening the door to a new era of connected digital experiences.</a:t>
            </a:r>
          </a:p>
          <a:p>
            <a:r>
              <a:t> Today, most companies embrace multiple methods of interaction as part of their digital strategy.</a:t>
            </a:r>
          </a:p>
          <a:p>
            <a:r>
              <a:t> In addition to traditional web and mobile applications, companies are finding new channels for users to interact with data and services, powered by smart connected devices.</a:t>
            </a: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With all of these new apps and channels come new challenges, including:</a:t>
            </a:r>
          </a:p>
          <a:p>
            <a:pPr lvl="1"/>
            <a:r>
              <a:t> securing communication and access for new channels and devices;</a:t>
            </a:r>
          </a:p>
          <a:p>
            <a:pPr lvl="1"/>
            <a:r>
              <a:t> increasing scale to handle higher traffic and usage;</a:t>
            </a:r>
          </a:p>
          <a:p>
            <a:pPr lvl="1"/>
            <a:r>
              <a:t> managing new channels, customers, partners, and apps;</a:t>
            </a:r>
          </a:p>
          <a:p>
            <a:pPr lvl="1"/>
            <a:r>
              <a:t> improving visibility of business and technical metrics to allow data-driven business decisions;</a:t>
            </a:r>
          </a:p>
          <a:p>
            <a:pPr lvl="1"/>
            <a:r>
              <a:t> and, leveraging ecosystems and platforms to increase reach.</a:t>
            </a:r>
          </a:p>
          <a:p>
            <a:r>
              <a:t> All of these challenges add to the complexity and diversity of requirements that backend systems need to handle,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No free tier any longer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developer ecosystem is an important factor in the success of your APIs.</a:t>
            </a:r>
          </a:p>
          <a:p>
            <a:r>
              <a:t> APIs built and deployed on Apigee are bundled into API products, which can be deployed to a developer portal.</a:t>
            </a:r>
          </a:p>
          <a:p>
            <a:r>
              <a:t> The developer portal facilitates the discovery and consumption of APIs and offers developers access to API documentation.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0" compatLnSpc="1">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0" compatLnSpc="1"/>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0" compatLnSpc="1">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0">
            <a:picLocks noChangeArrowheads="1"/>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0" compatLnSpc="1"/>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a:xfrm>
            <a:off x="2498726" y="4984481"/>
            <a:ext cx="6335713" cy="583565"/>
          </a:xfrm>
        </p:spPr>
        <p:txBody>
          <a:bodyPr/>
          <a:lstStyle/>
          <a:p>
            <a:pPr>
              <a:defRPr sz="3200"/>
            </a:pPr>
          </a:p>
        </p:txBody>
      </p:sp>
      <p:sp>
        <p:nvSpPr>
          <p:cNvPr id="3" name="Title 2"/>
          <p:cNvSpPr>
            <a:spLocks noGrp="1"/>
          </p:cNvSpPr>
          <p:nvPr>
            <p:ph type="ctrTitle" sz="quarter"/>
          </p:nvPr>
        </p:nvSpPr>
        <p:spPr/>
        <p:txBody>
          <a:bodyPr/>
          <a:lstStyle/>
          <a:p>
            <a:r>
              <a:rPr lang="en-US"/>
              <a:t>Security future</a:t>
            </a:r>
            <a:endParaRPr lang="en-US"/>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Quiz</a:t>
            </a:r>
          </a:p>
        </p:txBody>
      </p:sp>
      <p:sp>
        <p:nvSpPr>
          <p:cNvPr id="3" name="Content Placeholder 2"/>
          <p:cNvSpPr>
            <a:spLocks noGrp="1"/>
          </p:cNvSpPr>
          <p:nvPr>
            <p:ph idx="1"/>
          </p:nvPr>
        </p:nvSpPr>
        <p:spPr/>
        <p:txBody>
          <a:bodyPr/>
          <a:lstStyle/>
          <a:p>
            <a:r>
              <a:t> Which versioning scheme follows Apigee's API design best practices?</a:t>
            </a:r>
          </a:p>
          <a:p>
            <a:pPr lvl="1"/>
            <a:r>
              <a:t> A. GET /customers/{customend}/v1</a:t>
            </a:r>
          </a:p>
          <a:p>
            <a:pPr lvl="1"/>
            <a:r>
              <a:t> B. GET /customers/v1/{customerid}</a:t>
            </a:r>
          </a:p>
          <a:p>
            <a:pPr lvl="1"/>
            <a:r>
              <a:t> C. GET /v1/customers/{customerid}</a:t>
            </a:r>
          </a:p>
          <a:p>
            <a:pPr lvl="1"/>
            <a:r>
              <a:t> D. GET /customers?customend={customerid}&amp;version=v1</a:t>
            </a:r>
            <a:r>
              <a: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Amazon API Gateway</a:t>
            </a:r>
          </a:p>
        </p:txBody>
      </p:sp>
      <p:sp>
        <p:nvSpPr>
          <p:cNvPr id="3" name="Content Placeholder 2"/>
          <p:cNvSpPr>
            <a:spLocks noGrp="1"/>
          </p:cNvSpPr>
          <p:nvPr>
            <p:ph idx="1"/>
          </p:nvPr>
        </p:nvSpPr>
        <p:spPr/>
        <p:txBody>
          <a:bodyPr/>
          <a:lstStyle/>
          <a:p>
            <a:r>
              <a:t> API Types</a:t>
            </a:r>
          </a:p>
          <a:p>
            <a:r>
              <a:t> RESTful APIs</a:t>
            </a:r>
          </a:p>
          <a:p>
            <a:pPr lvl="1"/>
            <a:r>
              <a:t> Build RESTful APIs optimized for serverless workloads and HTTP backends using HTTP APIs.</a:t>
            </a:r>
          </a:p>
          <a:p>
            <a:r>
              <a:t> WEBSOCKET APIs</a:t>
            </a:r>
          </a:p>
          <a:p>
            <a:pPr lvl="1"/>
            <a:r>
              <a:t> Build real-time two-way communication applications, such as chat apps and streaming dashboards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How AWS API Gateway Works</a:t>
            </a:r>
          </a:p>
        </p:txBody>
      </p:sp>
      <p:sp>
        <p:nvSpPr>
          <p:cNvPr id="3" name="Content Placeholder 2"/>
          <p:cNvSpPr>
            <a:spLocks noGrp="1"/>
          </p:cNvSpPr>
          <p:nvPr>
            <p:ph idx="1"/>
          </p:nvPr>
        </p:nvSpPr>
        <p:spPr/>
        <p:txBody>
          <a:bodyPr/>
          <a:lstStyle/>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5.png"/>
          <p:cNvPicPr>
            <a:picLocks noChangeAspect="1"/>
          </p:cNvPicPr>
          <p:nvPr/>
        </p:nvPicPr>
        <p:blipFill>
          <a:blip r:embed="rId1"/>
          <a:stretch>
            <a:fillRect/>
          </a:stretch>
        </p:blipFill>
        <p:spPr>
          <a:xfrm>
            <a:off x="342900" y="1710055"/>
            <a:ext cx="8443595" cy="3561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Azure API gateway</a:t>
            </a:r>
          </a:p>
        </p:txBody>
      </p:sp>
      <p:sp>
        <p:nvSpPr>
          <p:cNvPr id="3" name="Content Placeholder 2"/>
          <p:cNvSpPr>
            <a:spLocks noGrp="1"/>
          </p:cNvSpPr>
          <p:nvPr>
            <p:ph idx="1"/>
          </p:nvPr>
        </p:nvSpPr>
        <p:spPr/>
        <p:txBody>
          <a:bodyPr/>
          <a:lstStyle/>
          <a:p>
            <a:r>
              <a:t> Azure</a:t>
            </a:r>
            <a:r>
              <a:rPr b="1"/>
              <a:t> API management service</a:t>
            </a:r>
            <a:r>
              <a:t> is between your APIs and the Internet</a:t>
            </a:r>
          </a:p>
          <a:p>
            <a:r>
              <a:t> An</a:t>
            </a:r>
            <a:r>
              <a:rPr b="1"/>
              <a:t> Azure API gateway</a:t>
            </a:r>
            <a:r>
              <a:t> is an instance of the Azure API management service</a:t>
            </a:r>
          </a:p>
          <a:p>
            <a:r>
              <a:t> Azure portal controls how particular APIs are exposed to consumers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Building API on Azure</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6.png"/>
          <p:cNvPicPr>
            <a:picLocks noChangeAspect="1"/>
          </p:cNvPicPr>
          <p:nvPr/>
        </p:nvPicPr>
        <p:blipFill>
          <a:blip r:embed="rId1"/>
          <a:stretch>
            <a:fillRect/>
          </a:stretch>
        </p:blipFill>
        <p:spPr>
          <a:xfrm>
            <a:off x="704088" y="914400"/>
            <a:ext cx="7474384" cy="594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Hybrid Clouds</a:t>
            </a:r>
          </a:p>
        </p:txBody>
      </p:sp>
      <p:sp>
        <p:nvSpPr>
          <p:cNvPr id="3" name="Content Placeholder 2"/>
          <p:cNvSpPr>
            <a:spLocks noGrp="1"/>
          </p:cNvSpPr>
          <p:nvPr>
            <p:ph idx="1"/>
          </p:nvPr>
        </p:nvSpPr>
        <p:spPr/>
        <p:txBody>
          <a:bodyPr/>
          <a:lstStyle/>
          <a:p>
            <a:r>
              <a:t> This, and more...</a:t>
            </a:r>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7.png"/>
          <p:cNvPicPr>
            <a:picLocks noChangeAspect="1"/>
          </p:cNvPicPr>
          <p:nvPr/>
        </p:nvPicPr>
        <p:blipFill>
          <a:blip r:embed="rId1"/>
          <a:stretch>
            <a:fillRect/>
          </a:stretch>
        </p:blipFill>
        <p:spPr>
          <a:xfrm>
            <a:off x="704088" y="1353312"/>
            <a:ext cx="6083300" cy="2514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Hybrid environment wishlist</a:t>
            </a:r>
          </a:p>
        </p:txBody>
      </p:sp>
      <p:sp>
        <p:nvSpPr>
          <p:cNvPr id="3" name="Content Placeholder 2"/>
          <p:cNvSpPr>
            <a:spLocks noGrp="1"/>
          </p:cNvSpPr>
          <p:nvPr>
            <p:ph idx="1"/>
          </p:nvPr>
        </p:nvSpPr>
        <p:spPr/>
        <p:txBody>
          <a:bodyPr/>
          <a:lstStyle/>
          <a:p>
            <a:r>
              <a:t> This may or may not be your goal though</a:t>
            </a:r>
            <a:r>
              <a:t> </a:t>
            </a:r>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8.png"/>
          <p:cNvPicPr>
            <a:picLocks noChangeAspect="1"/>
          </p:cNvPicPr>
          <p:nvPr/>
        </p:nvPicPr>
        <p:blipFill>
          <a:blip r:embed="rId1"/>
          <a:stretch>
            <a:fillRect/>
          </a:stretch>
        </p:blipFill>
        <p:spPr>
          <a:xfrm>
            <a:off x="704215" y="2550795"/>
            <a:ext cx="8354060" cy="4034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Anthos</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9.png"/>
          <p:cNvPicPr>
            <a:picLocks noChangeAspect="1"/>
          </p:cNvPicPr>
          <p:nvPr/>
        </p:nvPicPr>
        <p:blipFill>
          <a:blip r:embed="rId1"/>
          <a:stretch>
            <a:fillRect/>
          </a:stretch>
        </p:blipFill>
        <p:spPr>
          <a:xfrm>
            <a:off x="1028700" y="1786255"/>
            <a:ext cx="8218805" cy="38487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Anthos more details</a:t>
            </a:r>
          </a:p>
        </p:txBody>
      </p:sp>
      <p:sp>
        <p:nvSpPr>
          <p:cNvPr id="3" name="Content Placeholder 2"/>
          <p:cNvSpPr>
            <a:spLocks noGrp="1"/>
          </p:cNvSpPr>
          <p:nvPr>
            <p:ph idx="1"/>
          </p:nvPr>
        </p:nvSpPr>
        <p:spPr/>
        <p:txBody>
          <a:bodyPr/>
          <a:lstStyle/>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40.png"/>
          <p:cNvPicPr>
            <a:picLocks noChangeAspect="1"/>
          </p:cNvPicPr>
          <p:nvPr/>
        </p:nvPicPr>
        <p:blipFill>
          <a:blip r:embed="rId1"/>
          <a:stretch>
            <a:fillRect/>
          </a:stretch>
        </p:blipFill>
        <p:spPr>
          <a:xfrm>
            <a:off x="190500" y="2705735"/>
            <a:ext cx="8797925" cy="40665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Enabler</a:t>
            </a:r>
          </a:p>
        </p:txBody>
      </p:sp>
      <p:sp>
        <p:nvSpPr>
          <p:cNvPr id="3" name="Content Placeholder 2"/>
          <p:cNvSpPr>
            <a:spLocks noGrp="1"/>
          </p:cNvSpPr>
          <p:nvPr>
            <p:ph idx="1"/>
          </p:nvPr>
        </p:nvSpPr>
        <p:spPr/>
        <p:txBody>
          <a:bodyPr/>
          <a:lstStyle/>
          <a:p>
            <a:r>
              <a:t> Service mesh (ISTIO)</a:t>
            </a:r>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41.png"/>
          <p:cNvPicPr>
            <a:picLocks noChangeAspect="1"/>
          </p:cNvPicPr>
          <p:nvPr/>
        </p:nvPicPr>
        <p:blipFill>
          <a:blip r:embed="rId1"/>
          <a:stretch>
            <a:fillRect/>
          </a:stretch>
        </p:blipFill>
        <p:spPr>
          <a:xfrm>
            <a:off x="876300" y="2395855"/>
            <a:ext cx="8153400" cy="3059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Auto scaling groups
</a:t>
            </a:r>
            <a:r>
              <a:rPr b="1"/>
              <a:t>API
</a:t>
            </a:r>
            <a:r>
              <a:t>Hybrid clouds
</a:t>
            </a:r>
          </a:p>
        </p:txBody>
      </p:sp>
      <p:sp>
        <p:nvSpPr>
          <p:cNvPr id="3" name="Title 2"/>
          <p:cNvSpPr>
            <a:spLocks noGrp="1"/>
          </p:cNvSpPr>
          <p:nvPr>
            <p:ph type="ctrTitle" sz="quarter"/>
          </p:nvPr>
        </p:nvSpPr>
        <p:spPr/>
        <p:txBody>
          <a:bodyPr/>
          <a:lstStyle/>
          <a:p>
            <a:r>
              <a:t>API</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Anthos on AWS</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rch.png"/>
          <p:cNvPicPr>
            <a:picLocks noChangeAspect="1"/>
          </p:cNvPicPr>
          <p:nvPr/>
        </p:nvPicPr>
        <p:blipFill>
          <a:blip r:embed="rId1"/>
          <a:stretch>
            <a:fillRect/>
          </a:stretch>
        </p:blipFill>
        <p:spPr>
          <a:xfrm>
            <a:off x="704088" y="1329690"/>
            <a:ext cx="6000750" cy="5895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Congrats on completion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grats.png"/>
          <p:cNvPicPr>
            <a:picLocks noChangeAspect="1"/>
          </p:cNvPicPr>
          <p:nvPr/>
        </p:nvPicPr>
        <p:blipFill>
          <a:blip r:embed="rId1"/>
          <a:stretch>
            <a:fillRect/>
          </a:stretch>
        </p:blipFill>
        <p:spPr>
          <a:xfrm>
            <a:off x="38100" y="1651000"/>
            <a:ext cx="9222105" cy="194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Early "API"</a:t>
            </a:r>
          </a:p>
        </p:txBody>
      </p:sp>
      <p:sp>
        <p:nvSpPr>
          <p:cNvPr id="3" name="Content Placeholder 2"/>
          <p:cNvSpPr>
            <a:spLocks noGrp="1"/>
          </p:cNvSpPr>
          <p:nvPr>
            <p:ph idx="1"/>
          </p:nvPr>
        </p:nvSpPr>
        <p:spPr/>
        <p:txBody>
          <a:bodyPr/>
          <a:lstStyle/>
          <a:p>
            <a:r>
              <a:t> This is how you exposed your resources back then</a:t>
            </a:r>
          </a:p>
          <a:p/>
          <a:p/>
          <a:p/>
          <a:p/>
          <a:p/>
          <a:p/>
          <a:p/>
          <a:p/>
          <a:p/>
          <a:p/>
          <a:p>
            <a:r>
              <a: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28.png"/>
          <p:cNvPicPr>
            <a:picLocks noChangeAspect="1"/>
          </p:cNvPicPr>
          <p:nvPr/>
        </p:nvPicPr>
        <p:blipFill>
          <a:blip r:embed="rId1"/>
          <a:stretch>
            <a:fillRect/>
          </a:stretch>
        </p:blipFill>
        <p:spPr>
          <a:xfrm>
            <a:off x="799973" y="2168017"/>
            <a:ext cx="6439955" cy="4151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The gap</a:t>
            </a:r>
          </a:p>
        </p:txBody>
      </p:sp>
      <p:sp>
        <p:nvSpPr>
          <p:cNvPr id="3" name="Content Placeholder 2"/>
          <p:cNvSpPr>
            <a:spLocks noGrp="1"/>
          </p:cNvSpPr>
          <p:nvPr>
            <p:ph idx="1"/>
          </p:nvPr>
        </p:nvSpPr>
        <p:spPr/>
        <p:txBody>
          <a:bodyPr/>
          <a:lstStyle/>
          <a:p>
            <a:r>
              <a:t> How do you bridge the gap?</a:t>
            </a:r>
          </a:p>
          <a:p>
            <a:r>
              <a:t> Modern best practice is to decouple, or "bridge"</a:t>
            </a:r>
          </a:p>
          <a:p/>
          <a:p/>
          <a:p/>
          <a:p/>
          <a:p/>
          <a:p/>
          <a:p/>
          <a:p/>
          <a:p/>
          <a:p>
            <a:r>
              <a: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29.png"/>
          <p:cNvPicPr>
            <a:picLocks noChangeAspect="1"/>
          </p:cNvPicPr>
          <p:nvPr/>
        </p:nvPicPr>
        <p:blipFill>
          <a:blip r:embed="rId1"/>
          <a:stretch>
            <a:fillRect/>
          </a:stretch>
        </p:blipFill>
        <p:spPr>
          <a:xfrm>
            <a:off x="704088" y="2320544"/>
            <a:ext cx="5706834" cy="371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New architecture</a:t>
            </a:r>
          </a:p>
        </p:txBody>
      </p:sp>
      <p:sp>
        <p:nvSpPr>
          <p:cNvPr id="3" name="Content Placeholder 2"/>
          <p:cNvSpPr>
            <a:spLocks noGrp="1"/>
          </p:cNvSpPr>
          <p:nvPr>
            <p:ph idx="1"/>
          </p:nvPr>
        </p:nvSpPr>
        <p:spPr/>
        <p:txBody>
          <a:bodyPr/>
          <a:lstStyle/>
          <a:p>
            <a:r>
              <a:t> This is a complete layer</a:t>
            </a:r>
          </a:p>
          <a:p>
            <a:r>
              <a:t> You may not need all of it, but it is a good list</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0.png"/>
          <p:cNvPicPr>
            <a:picLocks noChangeAspect="1"/>
          </p:cNvPicPr>
          <p:nvPr/>
        </p:nvPicPr>
        <p:blipFill>
          <a:blip r:embed="rId1"/>
          <a:stretch>
            <a:fillRect/>
          </a:stretch>
        </p:blipFill>
        <p:spPr>
          <a:xfrm>
            <a:off x="571373" y="2320544"/>
            <a:ext cx="6457950" cy="449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Pace</a:t>
            </a:r>
          </a:p>
        </p:txBody>
      </p:sp>
      <p:sp>
        <p:nvSpPr>
          <p:cNvPr id="3" name="Content Placeholder 2"/>
          <p:cNvSpPr>
            <a:spLocks noGrp="1"/>
          </p:cNvSpPr>
          <p:nvPr>
            <p:ph idx="1"/>
          </p:nvPr>
        </p:nvSpPr>
        <p:spPr/>
        <p:txBody>
          <a:bodyPr/>
          <a:lstStyle/>
          <a:p>
            <a:r>
              <a:t> The speed of development is increasing</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1.png"/>
          <p:cNvPicPr>
            <a:picLocks noChangeAspect="1"/>
          </p:cNvPicPr>
          <p:nvPr/>
        </p:nvPicPr>
        <p:blipFill>
          <a:blip r:embed="rId1"/>
          <a:stretch>
            <a:fillRect/>
          </a:stretch>
        </p:blipFill>
        <p:spPr>
          <a:xfrm>
            <a:off x="408940" y="1786890"/>
            <a:ext cx="8554085" cy="4700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Apigee, the "all-out" solution</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2.png"/>
          <p:cNvPicPr>
            <a:picLocks noChangeAspect="1"/>
          </p:cNvPicPr>
          <p:nvPr/>
        </p:nvPicPr>
        <p:blipFill>
          <a:blip r:embed="rId1"/>
          <a:stretch>
            <a:fillRect/>
          </a:stretch>
        </p:blipFill>
        <p:spPr>
          <a:xfrm>
            <a:off x="419100" y="1863090"/>
            <a:ext cx="8714105" cy="4797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Apigee is on GCP</a:t>
            </a:r>
          </a:p>
        </p:txBody>
      </p:sp>
      <p:sp>
        <p:nvSpPr>
          <p:cNvPr id="3" name="Content Placeholder 2"/>
          <p:cNvSpPr>
            <a:spLocks noGrp="1"/>
          </p:cNvSpPr>
          <p:nvPr>
            <p:ph idx="1"/>
          </p:nvPr>
        </p:nvSpPr>
        <p:spPr/>
        <p:txBody>
          <a:bodyPr/>
          <a:lstStyle/>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3.png"/>
          <p:cNvPicPr>
            <a:picLocks noChangeAspect="1"/>
          </p:cNvPicPr>
          <p:nvPr/>
        </p:nvPicPr>
        <p:blipFill>
          <a:blip r:embed="rId1"/>
          <a:stretch>
            <a:fillRect/>
          </a:stretch>
        </p:blipFill>
        <p:spPr>
          <a:xfrm>
            <a:off x="876300" y="1710055"/>
            <a:ext cx="8100060" cy="3740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OpenAPI is the common language</a:t>
            </a:r>
          </a:p>
        </p:txBody>
      </p:sp>
      <p:sp>
        <p:nvSpPr>
          <p:cNvPr id="3" name="Content Placeholder 2"/>
          <p:cNvSpPr>
            <a:spLocks noGrp="1"/>
          </p:cNvSpPr>
          <p:nvPr>
            <p:ph idx="1"/>
          </p:nvPr>
        </p:nvSpPr>
        <p:spPr/>
        <p:txBody>
          <a:bodyPr/>
          <a:lstStyle/>
          <a:p>
            <a:r>
              <a:t> You</a:t>
            </a:r>
            <a:r>
              <a:rPr b="1"/>
              <a:t> may or may not</a:t>
            </a:r>
            <a:r>
              <a:t> need to use API right now</a:t>
            </a:r>
          </a:p>
          <a:p>
            <a:r>
              <a:t> But it is an upcoming architectural design pattern</a:t>
            </a:r>
          </a:p>
          <a:p>
            <a:r>
              <a:t> So, it is good to know</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4.png"/>
          <p:cNvPicPr>
            <a:picLocks noChangeAspect="1"/>
          </p:cNvPicPr>
          <p:nvPr/>
        </p:nvPicPr>
        <p:blipFill>
          <a:blip r:embed="rId1"/>
          <a:stretch>
            <a:fillRect/>
          </a:stretch>
        </p:blipFill>
        <p:spPr>
          <a:xfrm>
            <a:off x="704088" y="2701036"/>
            <a:ext cx="3327621" cy="2834640"/>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2615</Words>
  <Application>WPS Presentation</Application>
  <PresentationFormat>Custom</PresentationFormat>
  <Paragraphs>283</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SimSun</vt:lpstr>
      <vt:lpstr>Wingdings</vt:lpstr>
      <vt:lpstr>Garamond</vt:lpstr>
      <vt:lpstr>Gubbi</vt:lpstr>
      <vt:lpstr>MS PGothic</vt:lpstr>
      <vt:lpstr>MS PGothic</vt:lpstr>
      <vt:lpstr>MS PGothic</vt:lpstr>
      <vt:lpstr>Droid Sans Fallback</vt:lpstr>
      <vt:lpstr>Verdana</vt:lpstr>
      <vt:lpstr>OpenSymbol</vt:lpstr>
      <vt:lpstr>Arial Bold</vt:lpstr>
      <vt:lpstr>Times New Roman</vt:lpstr>
      <vt:lpstr>Monotype Sorts</vt:lpstr>
      <vt:lpstr>Webdings</vt:lpstr>
      <vt:lpstr>Microsoft YaHei</vt:lpstr>
      <vt:lpstr>Arial Unicode MS</vt:lpstr>
      <vt:lpstr>LPc_New</vt:lpstr>
      <vt:lpstr>Security future</vt:lpstr>
      <vt:lpstr>API</vt:lpstr>
      <vt:lpstr>Early "API"</vt:lpstr>
      <vt:lpstr>The gap</vt:lpstr>
      <vt:lpstr>New architecture</vt:lpstr>
      <vt:lpstr>Pace</vt:lpstr>
      <vt:lpstr>Apigee, the "all-out" solution</vt:lpstr>
      <vt:lpstr>Apigee is on GCP</vt:lpstr>
      <vt:lpstr>OpenAPI is the common language</vt:lpstr>
      <vt:lpstr>Quiz</vt:lpstr>
      <vt:lpstr>Amazon API Gateway</vt:lpstr>
      <vt:lpstr>How AWS API Gateway Works</vt:lpstr>
      <vt:lpstr>Azure API gateway</vt:lpstr>
      <vt:lpstr>Building API on Azure</vt:lpstr>
      <vt:lpstr>Hybrid Clouds</vt:lpstr>
      <vt:lpstr>Hybrid environment wishlist</vt:lpstr>
      <vt:lpstr>Anthos</vt:lpstr>
      <vt:lpstr>Anthos more details</vt:lpstr>
      <vt:lpstr>Enabler</vt:lpstr>
      <vt:lpstr>Anthos on AWS</vt:lpstr>
      <vt:lpstr>Congrats on completion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4138</cp:revision>
  <cp:lastPrinted>2021-09-10T21:52:38Z</cp:lastPrinted>
  <dcterms:created xsi:type="dcterms:W3CDTF">2021-09-10T21:52:38Z</dcterms:created>
  <dcterms:modified xsi:type="dcterms:W3CDTF">2021-09-10T21:52:38Z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