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64"/>
  </p:notesMasterIdLst>
  <p:handoutMasterIdLst>
    <p:handoutMasterId r:id="rId65"/>
  </p:handoutMasterIdLst>
  <p:sldIdLst>
    <p:sldId id="268" r:id="rId2"/>
    <p:sldId id="402" r:id="rId3"/>
    <p:sldId id="421" r:id="rId4"/>
    <p:sldId id="414" r:id="rId5"/>
    <p:sldId id="415" r:id="rId6"/>
    <p:sldId id="416" r:id="rId7"/>
    <p:sldId id="403" r:id="rId8"/>
    <p:sldId id="417" r:id="rId9"/>
    <p:sldId id="404" r:id="rId10"/>
    <p:sldId id="407" r:id="rId11"/>
    <p:sldId id="405" r:id="rId12"/>
    <p:sldId id="406" r:id="rId13"/>
    <p:sldId id="408" r:id="rId14"/>
    <p:sldId id="409" r:id="rId15"/>
    <p:sldId id="462" r:id="rId16"/>
    <p:sldId id="419" r:id="rId17"/>
    <p:sldId id="418" r:id="rId18"/>
    <p:sldId id="410" r:id="rId19"/>
    <p:sldId id="463" r:id="rId20"/>
    <p:sldId id="420" r:id="rId21"/>
    <p:sldId id="411" r:id="rId22"/>
    <p:sldId id="412" r:id="rId23"/>
    <p:sldId id="424" r:id="rId24"/>
    <p:sldId id="413" r:id="rId25"/>
    <p:sldId id="423" r:id="rId26"/>
    <p:sldId id="422" r:id="rId27"/>
    <p:sldId id="425" r:id="rId28"/>
    <p:sldId id="426" r:id="rId29"/>
    <p:sldId id="427" r:id="rId30"/>
    <p:sldId id="428" r:id="rId31"/>
    <p:sldId id="464" r:id="rId32"/>
    <p:sldId id="430" r:id="rId33"/>
    <p:sldId id="429" r:id="rId34"/>
    <p:sldId id="431" r:id="rId35"/>
    <p:sldId id="432" r:id="rId36"/>
    <p:sldId id="433" r:id="rId37"/>
    <p:sldId id="434" r:id="rId38"/>
    <p:sldId id="435" r:id="rId39"/>
    <p:sldId id="438" r:id="rId40"/>
    <p:sldId id="442" r:id="rId41"/>
    <p:sldId id="440" r:id="rId42"/>
    <p:sldId id="441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4" r:id="rId54"/>
    <p:sldId id="455" r:id="rId55"/>
    <p:sldId id="456" r:id="rId56"/>
    <p:sldId id="465" r:id="rId57"/>
    <p:sldId id="453" r:id="rId58"/>
    <p:sldId id="460" r:id="rId59"/>
    <p:sldId id="458" r:id="rId60"/>
    <p:sldId id="459" r:id="rId61"/>
    <p:sldId id="466" r:id="rId62"/>
    <p:sldId id="4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65E39D1-9892-4916-B5A6-09E13306C2CD}">
          <p14:sldIdLst>
            <p14:sldId id="268"/>
            <p14:sldId id="402"/>
          </p14:sldIdLst>
        </p14:section>
        <p14:section name="Terminology" id="{A9180ED1-94F7-4C0F-A5E7-21AC5E22D63B}">
          <p14:sldIdLst>
            <p14:sldId id="421"/>
            <p14:sldId id="414"/>
            <p14:sldId id="415"/>
            <p14:sldId id="416"/>
            <p14:sldId id="403"/>
            <p14:sldId id="417"/>
            <p14:sldId id="404"/>
            <p14:sldId id="407"/>
            <p14:sldId id="405"/>
            <p14:sldId id="406"/>
            <p14:sldId id="408"/>
            <p14:sldId id="409"/>
            <p14:sldId id="462"/>
            <p14:sldId id="419"/>
            <p14:sldId id="418"/>
            <p14:sldId id="410"/>
            <p14:sldId id="463"/>
            <p14:sldId id="420"/>
            <p14:sldId id="411"/>
            <p14:sldId id="412"/>
            <p14:sldId id="424"/>
            <p14:sldId id="413"/>
          </p14:sldIdLst>
        </p14:section>
        <p14:section name="Basic Git operations" id="{A2D4CBBF-5008-48CA-BF00-E74E609B1E5D}">
          <p14:sldIdLst>
            <p14:sldId id="423"/>
            <p14:sldId id="422"/>
            <p14:sldId id="425"/>
            <p14:sldId id="426"/>
            <p14:sldId id="427"/>
            <p14:sldId id="428"/>
            <p14:sldId id="464"/>
          </p14:sldIdLst>
        </p14:section>
        <p14:section name="Making changes, staging and committing" id="{7351ED69-AA46-493E-A307-B3B628FA7831}">
          <p14:sldIdLst>
            <p14:sldId id="430"/>
            <p14:sldId id="429"/>
            <p14:sldId id="431"/>
            <p14:sldId id="432"/>
            <p14:sldId id="433"/>
            <p14:sldId id="434"/>
            <p14:sldId id="435"/>
            <p14:sldId id="438"/>
            <p14:sldId id="442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Merge and Conflict resolution" id="{C5C99268-7049-41E1-9464-0DFB6C6FA5F1}">
          <p14:sldIdLst>
            <p14:sldId id="450"/>
            <p14:sldId id="451"/>
            <p14:sldId id="452"/>
            <p14:sldId id="454"/>
            <p14:sldId id="455"/>
            <p14:sldId id="456"/>
            <p14:sldId id="465"/>
            <p14:sldId id="453"/>
            <p14:sldId id="460"/>
            <p14:sldId id="458"/>
            <p14:sldId id="459"/>
            <p14:sldId id="466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469" autoAdjust="0"/>
  </p:normalViewPr>
  <p:slideViewPr>
    <p:cSldViewPr snapToGrid="0" snapToObjects="1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ACB10-DDFA-7A43-81BF-E021E3C946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AE5AC-5069-3748-B9C0-D9FDBEECE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E738-D543-6549-8F75-9A4BE015926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F240-9497-554A-8DFA-3091A12971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DEF6D-05D2-2040-94C3-49FD257B41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5EF3-76B4-8945-BA88-6D3891C4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236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4DFD-92B3-4045-948D-EC92A88059A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F1241-889B-AD4D-909B-32DF63E6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30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305" y="1549744"/>
            <a:ext cx="5969580" cy="19011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736" y="3866378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3B5549-E143-D94F-B3BF-494EE4C6DAA7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E8F-51A8-D248-95F5-7F467F059827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B023-A86C-D44F-8ECE-5368849D0BB4}" type="datetime1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A471-51C6-AD4F-B776-1BDFA14277ED}" type="datetime1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6AC302-FCCD-E146-B2BA-2DC398AB059B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1CB026-2E51-5344-8D07-E97778EB3E6E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2FD-2098-5649-9BD4-8AA09EBFBFF0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F92B1-63AC-8148-931D-B7843126E619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0764FE-1E17-F547-AB2E-A75EBAEB7687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A9C4317-62A3-464F-9E9B-0A8E78E4B4E3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221F-CE69-CF46-B8F0-3423D0EE1253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05800" y="282574"/>
            <a:ext cx="546847" cy="1104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30527"/>
            <a:ext cx="7556313" cy="44527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EB6F-524F-ED44-B3EA-A1C73B297FA0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D5FF-5E2C-834F-B1BD-36491CBECD72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BA9C-16FD-F347-B6CE-765C43504237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441BAF-611A-5C48-BF5D-456B0597AA05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D213D8E-39C7-7F40-B854-333AB53DB2E3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F83-D35F-6149-846A-8B224D475C32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48E-3E60-C345-9339-318FD49F2A0D}" type="datetime1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28F9-E908-F84D-83BE-06764EAA8274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A0F5-F26F-EC4B-97BF-EA491D1169A6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3959D-1378-7041-92FF-0F142FC82D7A}" type="datetime1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(C) Elephant Scale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6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AutoShape 8"/>
          <p:cNvSpPr>
            <a:spLocks/>
          </p:cNvSpPr>
          <p:nvPr/>
        </p:nvSpPr>
        <p:spPr bwMode="auto">
          <a:xfrm>
            <a:off x="389558" y="3600338"/>
            <a:ext cx="7000875" cy="1985740"/>
          </a:xfrm>
          <a:custGeom>
            <a:avLst/>
            <a:gdLst>
              <a:gd name="T0" fmla="*/ 4978400 w 21600"/>
              <a:gd name="T1" fmla="*/ 1412082 h 21600"/>
              <a:gd name="T2" fmla="*/ 4978400 w 21600"/>
              <a:gd name="T3" fmla="*/ 1412082 h 21600"/>
              <a:gd name="T4" fmla="*/ 4978400 w 21600"/>
              <a:gd name="T5" fmla="*/ 1412082 h 21600"/>
              <a:gd name="T6" fmla="*/ 4978400 w 21600"/>
              <a:gd name="T7" fmla="*/ 1412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algn="r" defTabSz="914145"/>
            <a:endParaRPr lang="en-US" sz="2700" b="1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6079" y="3764791"/>
            <a:ext cx="4880806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Concepts </a:t>
            </a:r>
          </a:p>
          <a:p>
            <a:r>
              <a:rPr lang="en-US" sz="2400" dirty="0"/>
              <a:t>	Hands-on exercises</a:t>
            </a:r>
          </a:p>
          <a:p>
            <a:r>
              <a:rPr lang="en-US" sz="2400" dirty="0"/>
              <a:t>		Command-line</a:t>
            </a:r>
          </a:p>
          <a:p>
            <a:r>
              <a:rPr lang="en-US" sz="2400" dirty="0"/>
              <a:t>			UI clients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3493" y="6156101"/>
            <a:ext cx="6166940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Elephant Scale,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8F59-DE04-8A49-9522-040981C5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14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approach the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Define</a:t>
            </a:r>
          </a:p>
          <a:p>
            <a:pPr>
              <a:lnSpc>
                <a:spcPct val="200000"/>
              </a:lnSpc>
            </a:pPr>
            <a:r>
              <a:rPr lang="en-US" dirty="0"/>
              <a:t>Give examples</a:t>
            </a:r>
          </a:p>
          <a:p>
            <a:pPr>
              <a:lnSpc>
                <a:spcPct val="200000"/>
              </a:lnSpc>
            </a:pPr>
            <a:r>
              <a:rPr lang="en-US" dirty="0"/>
              <a:t>Hands-on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82A4-7478-5844-B050-6DF1A916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16FC5-4ECC-1045-A7FB-324BA28B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5401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files and directories</a:t>
            </a:r>
          </a:p>
          <a:p>
            <a:r>
              <a:rPr lang="en-US" dirty="0"/>
              <a:t>Historical record of changes in the repository</a:t>
            </a:r>
          </a:p>
          <a:p>
            <a:r>
              <a:rPr lang="en-US" dirty="0"/>
              <a:t>A set of commit objects</a:t>
            </a:r>
          </a:p>
          <a:p>
            <a:r>
              <a:rPr lang="en-US" dirty="0"/>
              <a:t>A set of references to commit objects, called heads</a:t>
            </a:r>
          </a:p>
          <a:p>
            <a:endParaRPr lang="en-US" dirty="0"/>
          </a:p>
          <a:p>
            <a:r>
              <a:rPr lang="en-US" dirty="0"/>
              <a:t>Let us give examples of what qualifies as a repository</a:t>
            </a:r>
          </a:p>
          <a:p>
            <a:pPr lvl="1"/>
            <a:r>
              <a:rPr lang="en-US" dirty="0"/>
              <a:t>A copy of a project directory?</a:t>
            </a:r>
          </a:p>
          <a:p>
            <a:pPr lvl="1"/>
            <a:r>
              <a:rPr lang="en-US" dirty="0"/>
              <a:t>CVS? Subversion?</a:t>
            </a:r>
          </a:p>
          <a:p>
            <a:r>
              <a:rPr lang="en-US" dirty="0" err="1"/>
              <a:t>Git</a:t>
            </a:r>
            <a:r>
              <a:rPr lang="en-US" dirty="0"/>
              <a:t> is a complete repository, either local and remote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53088-830A-C64C-A63C-D8125F2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A4470-8905-D14D-A3F8-3002293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046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“working directory,” is a single checkout of one version of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2443567"/>
            <a:ext cx="4404073" cy="4051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474" y="3618963"/>
            <a:ext cx="29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Hands-on: analyze the </a:t>
            </a:r>
            <a:r>
              <a:rPr lang="en-US" dirty="0" err="1"/>
              <a:t>git</a:t>
            </a:r>
            <a:r>
              <a:rPr lang="en-US" dirty="0"/>
              <a:t> directory (.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890" y="4778061"/>
            <a:ext cx="306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have multiple working copies?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CA574-AF81-E442-89E0-45BC0740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781AA4B-0177-EC46-B23E-AD49659C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102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Staging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Index and Staging area are the same</a:t>
            </a:r>
          </a:p>
          <a:p>
            <a:pPr>
              <a:lnSpc>
                <a:spcPct val="250000"/>
              </a:lnSpc>
            </a:pPr>
            <a:r>
              <a:rPr lang="en-US" dirty="0"/>
              <a:t>It is a simple file in the 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>
              <a:lnSpc>
                <a:spcPct val="250000"/>
              </a:lnSpc>
            </a:pPr>
            <a:r>
              <a:rPr lang="en-US" dirty="0"/>
              <a:t>Stores information about the next commit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65D5C-A0E0-C841-A266-9530CA7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BD3F-6525-9149-BAE1-D57FE1A0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5391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Blobs,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9" y="3005350"/>
            <a:ext cx="4762500" cy="3190875"/>
          </a:xfrm>
        </p:spPr>
      </p:pic>
      <p:sp>
        <p:nvSpPr>
          <p:cNvPr id="5" name="TextBox 4"/>
          <p:cNvSpPr txBox="1"/>
          <p:nvPr/>
        </p:nvSpPr>
        <p:spPr>
          <a:xfrm>
            <a:off x="592428" y="1416676"/>
            <a:ext cx="623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is a key-value data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store a value and get back a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we need to know is “tree” and “blob”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730" y="6319979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BBC9-0CD0-8243-855A-BE3A1A4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EAC90-4E59-B140-85BC-139D960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45861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– 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all steps in Lab 01: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https://github.com/elephantscale/HI-labs/tree/master/git/lab01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81AD-BD6A-0945-B5E7-58D32ABA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DEF-B0E5-124F-ADBA-CE3D114C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10423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get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value, observe the key you get in return</a:t>
            </a:r>
          </a:p>
          <a:p>
            <a:pPr marL="0" indent="0">
              <a:buNone/>
            </a:pPr>
            <a:r>
              <a:rPr lang="en-US" dirty="0"/>
              <a:t>$ echo 'test content' | </a:t>
            </a:r>
            <a:r>
              <a:rPr lang="en-US" dirty="0" err="1"/>
              <a:t>git</a:t>
            </a:r>
            <a:r>
              <a:rPr lang="en-US" dirty="0"/>
              <a:t> hash-object -w –</a:t>
            </a:r>
            <a:r>
              <a:rPr lang="en-US" dirty="0" err="1"/>
              <a:t>stdin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Find the file:</a:t>
            </a:r>
          </a:p>
          <a:p>
            <a:pPr marL="0" indent="0">
              <a:buNone/>
            </a:pPr>
            <a:r>
              <a:rPr lang="en-US" dirty="0"/>
              <a:t>$ find .</a:t>
            </a:r>
            <a:r>
              <a:rPr lang="en-US" dirty="0" err="1"/>
              <a:t>git</a:t>
            </a:r>
            <a:r>
              <a:rPr lang="en-US" dirty="0"/>
              <a:t>/objects -type f</a:t>
            </a:r>
          </a:p>
          <a:p>
            <a:pPr marL="0" indent="0">
              <a:buNone/>
            </a:pPr>
            <a:r>
              <a:rPr lang="en-US" dirty="0"/>
              <a:t>(SHA-1)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Get it back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/>
              <a:t>cat-file –p (SHA-1)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58BB8-4704-AC43-93A9-B5F4A4C6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D4CA-A7EF-1747-B1AD-EFFEB9F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70463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02: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F7A87-C602-2741-A0B2-6E85467A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CB533-4079-C24F-80FA-2697809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43140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copy of the existing get repository (quick, what is repository?)</a:t>
            </a:r>
          </a:p>
          <a:p>
            <a:r>
              <a:rPr lang="en-US" dirty="0"/>
              <a:t>How?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git://github.com/schacon/grit.git</a:t>
            </a:r>
          </a:p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clone on the command line </a:t>
            </a:r>
          </a:p>
          <a:p>
            <a:pPr lvl="1"/>
            <a:r>
              <a:rPr lang="en-US" dirty="0"/>
              <a:t>clone in your preferred </a:t>
            </a:r>
            <a:r>
              <a:rPr lang="en-US" dirty="0" err="1"/>
              <a:t>Git</a:t>
            </a:r>
            <a:r>
              <a:rPr lang="en-US" dirty="0"/>
              <a:t> UI (i.e. Eclipse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SmartGit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See the following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35EC7-FE8E-904C-90FF-C9070E8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E10CE-09EC-0A46-B81E-43698FE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66193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03: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CCE81-7953-7C4C-8674-18CADE8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D559-744C-414C-9BEF-0882599A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7322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we will learn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Terminology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Basic operations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Changes, staging, commit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Merge and conflict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DAD59-E315-614C-AE2D-96062BB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C08D-FB76-7144-8127-AE544653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25584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vs ‘checkout’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subversion, this would be </a:t>
            </a:r>
            <a:r>
              <a:rPr lang="en-US" b="1" dirty="0"/>
              <a:t>checkout</a:t>
            </a:r>
            <a:r>
              <a:rPr lang="en-US" dirty="0"/>
              <a:t>. Difference?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1" y="3408608"/>
            <a:ext cx="23241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3817915"/>
            <a:ext cx="2286714" cy="1715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488" y="2721805"/>
            <a:ext cx="14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946" y="2773528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Subversion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8A4D8-1AF6-5C46-A374-9F6B9DF4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94CB6C-AFFE-D347-8D68-D13F9FF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64697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Versions of your project that are hosted on the Internet or network – that’s how you collaborate</a:t>
            </a:r>
          </a:p>
          <a:p>
            <a:r>
              <a:rPr lang="en-US" dirty="0"/>
              <a:t>Remotes can be</a:t>
            </a:r>
          </a:p>
          <a:p>
            <a:pPr lvl="1"/>
            <a:r>
              <a:rPr lang="en-US" dirty="0"/>
              <a:t>Multiple</a:t>
            </a:r>
          </a:p>
          <a:p>
            <a:pPr lvl="1"/>
            <a:r>
              <a:rPr lang="en-US" dirty="0"/>
              <a:t>Read only or read-write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Try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</a:t>
            </a: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 – </a:t>
            </a:r>
            <a:r>
              <a:rPr lang="en-US" dirty="0"/>
              <a:t>This is where you clone your project from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D4E9-CF3B-954F-BB72-BFAC812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622C-5AD2-5044-A3BD-9C3E124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5437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+ Pushing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Pulling – from a branch on a remote</a:t>
            </a:r>
          </a:p>
          <a:p>
            <a:pPr>
              <a:lnSpc>
                <a:spcPct val="250000"/>
              </a:lnSpc>
            </a:pPr>
            <a:r>
              <a:rPr lang="en-US" dirty="0"/>
              <a:t>Fetching – all that you don’t have yet</a:t>
            </a:r>
          </a:p>
          <a:p>
            <a:pPr>
              <a:lnSpc>
                <a:spcPct val="250000"/>
              </a:lnSpc>
            </a:pPr>
            <a:r>
              <a:rPr lang="en-US" dirty="0"/>
              <a:t>Pushing – back to the branch on a remote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2604752"/>
            <a:ext cx="2571750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4" y="6183271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Cutedocpix.com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24D7-7CF0-374D-9289-2D301EB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18122-F5DA-5641-A348-DC3B1640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47444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Note, however, that the simples way to work is to always use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pPr marL="0" indent="0">
              <a:buNone/>
            </a:pPr>
            <a:r>
              <a:rPr lang="en-US" dirty="0"/>
              <a:t>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5956-1B5B-A949-9AAC-C04DEDF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F591-B11C-694A-8436-B47CC2B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87130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history vs. Public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history is on your laptop</a:t>
            </a:r>
          </a:p>
          <a:p>
            <a:r>
              <a:rPr lang="en-US" dirty="0"/>
              <a:t>You can</a:t>
            </a:r>
          </a:p>
          <a:p>
            <a:pPr lvl="1"/>
            <a:r>
              <a:rPr lang="en-US" dirty="0"/>
              <a:t>Change commits</a:t>
            </a:r>
          </a:p>
          <a:p>
            <a:pPr lvl="1"/>
            <a:r>
              <a:rPr lang="en-US" dirty="0"/>
              <a:t>Change commit messages</a:t>
            </a:r>
          </a:p>
          <a:p>
            <a:pPr lvl="1"/>
            <a:r>
              <a:rPr lang="en-US" dirty="0"/>
              <a:t>Reorder</a:t>
            </a:r>
          </a:p>
          <a:p>
            <a:pPr lvl="1"/>
            <a:r>
              <a:rPr lang="en-US" dirty="0"/>
              <a:t>Squash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Be careful pushing this to the public history</a:t>
            </a:r>
          </a:p>
          <a:p>
            <a:pPr lvl="1"/>
            <a:r>
              <a:rPr lang="en-US" dirty="0"/>
              <a:t>Because other developers may end up having to merge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9570-6FBF-374D-92E6-7A5354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8090-33FA-2C4F-B60A-CFDFCBC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58122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– Basic </a:t>
            </a:r>
            <a:r>
              <a:rPr lang="en-US" dirty="0" err="1"/>
              <a:t>Git</a:t>
            </a:r>
            <a:r>
              <a:rPr lang="en-US" dirty="0"/>
              <a:t>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823369"/>
            <a:ext cx="7556500" cy="2266949"/>
          </a:xfr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B3BA-CBE3-3B4C-932F-7BFD421E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B001E-0919-C944-87ED-DF03BC59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68798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commit in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Execute the commands below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Tools-</a:t>
            </a:r>
            <a:r>
              <a:rPr lang="en-US" dirty="0" err="1"/>
              <a:t>Git</a:t>
            </a:r>
            <a:r>
              <a:rPr lang="en-US" dirty="0"/>
              <a:t> Shell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view a specific commit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show 5809 (first few letters of the SHA-1)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DE124-A119-6E40-8730-A436F94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8CF3-E133-D943-972F-6E0224D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5712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checkout &lt;branch-name&gt;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Try switching between your branches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Try switching branches to your friend’s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Describe what happens when you switch a branch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3756-2695-8B4E-9BD9-F452ED9B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4DC8-DFC8-E445-A5EE-D323BD21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39924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 – practical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day in the life of a web developer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08" y="2306968"/>
            <a:ext cx="5697493" cy="40072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DF85-B2D3-4A40-B183-5E35059C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9D3986-459C-BC43-828F-25A98CA8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4426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work on a web 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you’re working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</a:p>
          <a:p>
            <a:pPr marL="0" indent="0">
              <a:buNone/>
            </a:pPr>
            <a:r>
              <a:rPr lang="en-US" dirty="0"/>
              <a:t>Let us try that.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on the text file of your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your-</a:t>
            </a:r>
            <a:r>
              <a:rPr lang="en-US" dirty="0" err="1"/>
              <a:t>name_new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C180E-E7D4-2D40-9BE4-5CF1F1E3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FFF0D-A9F0-B540-8863-EA55EC3C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6957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- Terminology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1833070"/>
            <a:ext cx="7556500" cy="42475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B98F-1383-3D4F-A726-0F84243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511B-4929-8142-9F1B-DCC52872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72621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Emergency fix is required in your branch your-name!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production branch.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to add the 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Test, merge the hotfix branch into your-name, and push to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original story and continue working.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 do that (following lab)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07DAB-B621-7248-98B3-B8C44D22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59ED-A73D-C446-BFF7-C4313880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04416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05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96434-59F7-C74C-B328-BFA7DF51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2D65B-6714-6543-B66D-AEDEC32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15143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making changes, staging, and committing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74" y="1877442"/>
            <a:ext cx="5504847" cy="4003525"/>
          </a:xfrm>
        </p:spPr>
      </p:pic>
      <p:sp>
        <p:nvSpPr>
          <p:cNvPr id="5" name="TextBox 4"/>
          <p:cNvSpPr txBox="1"/>
          <p:nvPr/>
        </p:nvSpPr>
        <p:spPr>
          <a:xfrm>
            <a:off x="734096" y="6336406"/>
            <a:ext cx="64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http://www.northeaststage.com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9AD9-A625-194D-847E-6E12C50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E04379-A8B1-8449-AC6F-3DAE778A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0190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changes, staging and committing – in-depth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Staging a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Making a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Pushing your change</a:t>
            </a:r>
          </a:p>
          <a:p>
            <a:pPr>
              <a:lnSpc>
                <a:spcPct val="200000"/>
              </a:lnSpc>
            </a:pPr>
            <a:r>
              <a:rPr lang="en-US" dirty="0"/>
              <a:t>Undoing latest local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Reverting a commit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2AC9-3E75-BD40-82C5-E482E29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A3827-630A-C64C-B018-1E43373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1541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 commit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what happens in staging?</a:t>
            </a:r>
          </a:p>
          <a:p>
            <a:r>
              <a:rPr lang="en-US" dirty="0"/>
              <a:t>Answer: your changes go to the staging area</a:t>
            </a:r>
          </a:p>
          <a:p>
            <a:pPr marL="0" indent="0">
              <a:buNone/>
            </a:pPr>
            <a:r>
              <a:rPr lang="en-US" dirty="0"/>
              <a:t>Do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&lt;file&gt;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commit –a</a:t>
            </a:r>
          </a:p>
          <a:p>
            <a:pPr marL="0" indent="0">
              <a:buNone/>
            </a:pPr>
            <a:r>
              <a:rPr lang="en-US" dirty="0"/>
              <a:t>Interactive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-</a:t>
            </a:r>
            <a:r>
              <a:rPr lang="en-US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59C3-34C6-2B4E-ABC3-ED59EAC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FFA5-8D0E-9340-807B-25B1B0B0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06364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is a record of your changes in a </a:t>
            </a:r>
            <a:r>
              <a:rPr lang="en-US" dirty="0" err="1"/>
              <a:t>Git</a:t>
            </a:r>
            <a:r>
              <a:rPr lang="en-US" dirty="0"/>
              <a:t> directory (repository)</a:t>
            </a:r>
          </a:p>
          <a:p>
            <a:r>
              <a:rPr lang="en-US" dirty="0"/>
              <a:t>Making a commit is moving the branch point (master in this case) to the next snapshot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53" y="3216163"/>
            <a:ext cx="5585340" cy="2804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310" y="6387921"/>
            <a:ext cx="58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FD8B-8F3E-3742-A9A5-E26F051F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567B-B53C-A748-AF40-FFD40F49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915705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and similarities between a commitment and a commit?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73" y="3429000"/>
            <a:ext cx="2924583" cy="2200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94EE-A9E8-A649-B1B8-51CBE326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DBAD39-B4FD-0B42-A8DE-8B0FDDB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533858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Permanence</a:t>
            </a:r>
          </a:p>
          <a:p>
            <a:pPr lvl="1"/>
            <a:r>
              <a:rPr lang="en-US" dirty="0"/>
              <a:t>Commit leaves a record</a:t>
            </a:r>
          </a:p>
          <a:p>
            <a:pPr lvl="1"/>
            <a:r>
              <a:rPr lang="en-US" dirty="0"/>
              <a:t>Commit goes into the </a:t>
            </a:r>
            <a:r>
              <a:rPr lang="en-US" dirty="0" err="1"/>
              <a:t>Git</a:t>
            </a:r>
            <a:r>
              <a:rPr lang="en-US" dirty="0"/>
              <a:t> area</a:t>
            </a:r>
          </a:p>
          <a:p>
            <a:pPr lvl="1"/>
            <a:r>
              <a:rPr lang="en-US" dirty="0"/>
              <a:t>Commit can be further recorded in a remote</a:t>
            </a:r>
          </a:p>
          <a:p>
            <a:pPr lvl="1"/>
            <a:endParaRPr lang="en-US" dirty="0"/>
          </a:p>
          <a:p>
            <a:r>
              <a:rPr lang="en-US" dirty="0"/>
              <a:t>Impermanence</a:t>
            </a:r>
          </a:p>
          <a:p>
            <a:pPr lvl="1"/>
            <a:r>
              <a:rPr lang="en-US" dirty="0"/>
              <a:t>Commits can be taken back (undone locally or reverted)</a:t>
            </a:r>
          </a:p>
          <a:p>
            <a:pPr lvl="1"/>
            <a:r>
              <a:rPr lang="en-US" dirty="0"/>
              <a:t>Commits can be erased </a:t>
            </a:r>
            <a:r>
              <a:rPr lang="en-US"/>
              <a:t>(rebase)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0E24B-A9AF-BE44-9FA1-17EF029A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EDED-95B1-BC48-8A92-4FD18C98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846663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branching and merging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morning-afternoon scenario. In brief…</a:t>
            </a:r>
          </a:p>
          <a:p>
            <a:endParaRPr lang="en-US" dirty="0"/>
          </a:p>
          <a:p>
            <a:r>
              <a:rPr lang="en-US" dirty="0"/>
              <a:t>Working on your issue</a:t>
            </a:r>
          </a:p>
          <a:p>
            <a:r>
              <a:rPr lang="en-US" dirty="0"/>
              <a:t>Get interrupted with the production fix</a:t>
            </a:r>
          </a:p>
          <a:p>
            <a:r>
              <a:rPr lang="en-US" dirty="0"/>
              <a:t>Fix the production, go back to your issue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D02D-49E8-8E48-9EA7-573A1AF0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49D9-854B-9349-98ED-6692D6C0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39549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where you start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801710"/>
            <a:ext cx="7204836" cy="54036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A2450-8CF4-1D44-A7F2-9E8B07E6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2725-884A-0343-8EAF-E3932519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7746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Management of changes</a:t>
            </a:r>
          </a:p>
          <a:p>
            <a:r>
              <a:rPr lang="en-US" dirty="0"/>
              <a:t>Why is it important?</a:t>
            </a:r>
          </a:p>
          <a:p>
            <a:pPr lvl="1"/>
            <a:r>
              <a:rPr lang="en-US" dirty="0"/>
              <a:t>Revert code changes</a:t>
            </a:r>
          </a:p>
          <a:p>
            <a:pPr lvl="1"/>
            <a:r>
              <a:rPr lang="en-US" dirty="0"/>
              <a:t>Never loose code</a:t>
            </a:r>
          </a:p>
          <a:p>
            <a:pPr lvl="1"/>
            <a:r>
              <a:rPr lang="en-US" dirty="0"/>
              <a:t>Maintain multiple versions of a product</a:t>
            </a:r>
          </a:p>
          <a:p>
            <a:pPr lvl="1"/>
            <a:r>
              <a:rPr lang="en-US" dirty="0"/>
              <a:t>See the difference between two (or more) versions of your code</a:t>
            </a:r>
          </a:p>
          <a:p>
            <a:pPr lvl="1"/>
            <a:r>
              <a:rPr lang="en-US" dirty="0"/>
              <a:t>Prove that a particular change broke or fixed a piece of code</a:t>
            </a:r>
          </a:p>
          <a:p>
            <a:pPr lvl="1"/>
            <a:r>
              <a:rPr lang="en-US" dirty="0"/>
              <a:t>Review the history of some code</a:t>
            </a:r>
          </a:p>
          <a:p>
            <a:pPr lvl="1"/>
            <a:r>
              <a:rPr lang="en-US" dirty="0"/>
              <a:t>Submit a change to someone else's code</a:t>
            </a:r>
          </a:p>
          <a:p>
            <a:pPr lvl="1"/>
            <a:r>
              <a:rPr lang="en-US" dirty="0"/>
              <a:t>Share your code, or let other people work on your code</a:t>
            </a:r>
          </a:p>
          <a:p>
            <a:pPr lvl="1"/>
            <a:r>
              <a:rPr lang="en-US" dirty="0"/>
              <a:t>See how much work is being done, and where, when and by whom</a:t>
            </a:r>
          </a:p>
          <a:p>
            <a:pPr lvl="1"/>
            <a:r>
              <a:rPr lang="en-US" dirty="0"/>
              <a:t>Experiment with a new feature without interfering with working code</a:t>
            </a:r>
          </a:p>
          <a:p>
            <a:pPr lvl="1"/>
            <a:r>
              <a:rPr lang="en-US" dirty="0"/>
              <a:t>More?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3C5B-4D7B-6D4C-827B-338D7C3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904BA-1789-9344-952B-8404032F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6058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your feature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" y="1009158"/>
            <a:ext cx="7101804" cy="5326354"/>
          </a:xfrm>
        </p:spPr>
      </p:pic>
      <p:sp>
        <p:nvSpPr>
          <p:cNvPr id="5" name="TextBox 4"/>
          <p:cNvSpPr txBox="1"/>
          <p:nvPr/>
        </p:nvSpPr>
        <p:spPr>
          <a:xfrm>
            <a:off x="1468192" y="5756856"/>
            <a:ext cx="546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checkout tom -b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FE92-C0C7-C740-8F5C-2035F17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B53C2A-A34A-614E-97A4-C451FD3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861216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your new changes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94149"/>
            <a:ext cx="8003327" cy="6002496"/>
          </a:xfrm>
        </p:spPr>
      </p:pic>
      <p:sp>
        <p:nvSpPr>
          <p:cNvPr id="3" name="TextBox 2"/>
          <p:cNvSpPr txBox="1"/>
          <p:nvPr/>
        </p:nvSpPr>
        <p:spPr>
          <a:xfrm>
            <a:off x="1146220" y="6027313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-a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9EDA-CE1A-BC4F-B628-9EF8E4BE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AFFC10-4850-1241-90FF-12403405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56664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hotfix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31998"/>
            <a:ext cx="8963696" cy="542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85" y="5228823"/>
            <a:ext cx="7366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-b hotfix</a:t>
            </a:r>
          </a:p>
          <a:p>
            <a:r>
              <a:rPr lang="en-US" dirty="0"/>
              <a:t>Switched to a new branch 'hotfix'</a:t>
            </a:r>
          </a:p>
          <a:p>
            <a:r>
              <a:rPr lang="en-US" dirty="0"/>
              <a:t>$ do your work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'urgent fix'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1C09-54FA-1A48-9AAC-ABBF1DED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F21E21-DDC2-6D4E-8B11-DC809C6D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56664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hotfix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6" y="629405"/>
            <a:ext cx="7009909" cy="5257433"/>
          </a:xfrm>
        </p:spPr>
      </p:pic>
      <p:sp>
        <p:nvSpPr>
          <p:cNvPr id="6" name="TextBox 5"/>
          <p:cNvSpPr txBox="1"/>
          <p:nvPr/>
        </p:nvSpPr>
        <p:spPr>
          <a:xfrm>
            <a:off x="875763" y="5732292"/>
            <a:ext cx="59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git checkout master</a:t>
            </a:r>
          </a:p>
          <a:p>
            <a:r>
              <a:rPr lang="sv-SE" dirty="0"/>
              <a:t>git merge hotfix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8457D-F8FE-2947-8B86-471C2651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1ECEB3-DBC1-274D-91F6-8CD8E722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748975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clean up!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333661"/>
            <a:ext cx="8699118" cy="6524339"/>
          </a:xfrm>
        </p:spPr>
      </p:pic>
      <p:sp>
        <p:nvSpPr>
          <p:cNvPr id="5" name="TextBox 4"/>
          <p:cNvSpPr txBox="1"/>
          <p:nvPr/>
        </p:nvSpPr>
        <p:spPr>
          <a:xfrm>
            <a:off x="592428" y="6040192"/>
            <a:ext cx="4391696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branch -d hotfix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8931-3864-844B-93CA-4879BD8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CCBEAA-45FD-814B-A468-56FCEA7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782540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your change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4" y="1120462"/>
            <a:ext cx="3705726" cy="5494698"/>
          </a:xfrm>
        </p:spPr>
      </p:pic>
      <p:sp>
        <p:nvSpPr>
          <p:cNvPr id="5" name="TextBox 4"/>
          <p:cNvSpPr txBox="1"/>
          <p:nvPr/>
        </p:nvSpPr>
        <p:spPr>
          <a:xfrm>
            <a:off x="5280337" y="2021983"/>
            <a:ext cx="3644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push &lt;remote&gt; &lt;branch&gt;</a:t>
            </a:r>
          </a:p>
          <a:p>
            <a:endParaRPr lang="en-US" dirty="0"/>
          </a:p>
          <a:p>
            <a:r>
              <a:rPr lang="en-US" dirty="0"/>
              <a:t>or simply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2BC9-0C40-704C-B553-66A5A35B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4ABAED-0840-CA47-BF40-EAF8281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224899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– do not use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good practice, do not do this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&lt;remote&gt; --force</a:t>
            </a:r>
          </a:p>
          <a:p>
            <a:pPr marL="0" indent="0">
              <a:buNone/>
            </a:pPr>
            <a:r>
              <a:rPr lang="en-US" dirty="0"/>
              <a:t>When can it happen?</a:t>
            </a:r>
          </a:p>
          <a:p>
            <a:pPr marL="457200" indent="-457200">
              <a:buAutoNum type="arabicParenR"/>
            </a:pPr>
            <a:r>
              <a:rPr lang="en-US" dirty="0"/>
              <a:t>Did not pull but want to push</a:t>
            </a:r>
          </a:p>
          <a:p>
            <a:pPr marL="457200" indent="-457200">
              <a:buAutoNum type="arabicParenR"/>
            </a:pPr>
            <a:r>
              <a:rPr lang="en-US" dirty="0"/>
              <a:t>Rebase (we will mention it later)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941CA-3F01-AD46-8235-99D221BE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3DC7-1842-914F-8646-02D9272D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8619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latest local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do this?</a:t>
            </a:r>
          </a:p>
          <a:p>
            <a:pPr marL="0" indent="0">
              <a:buNone/>
            </a:pPr>
            <a:r>
              <a:rPr lang="en-US" dirty="0" err="1">
                <a:latin typeface="Corbel" panose="020B0503020204020204" pitchFamily="34" charset="0"/>
              </a:rPr>
              <a:t>git</a:t>
            </a:r>
            <a:r>
              <a:rPr lang="en-US" dirty="0">
                <a:latin typeface="Corbel" panose="020B0503020204020204" pitchFamily="34" charset="0"/>
              </a:rPr>
              <a:t> undo-commit</a:t>
            </a:r>
          </a:p>
          <a:p>
            <a:pPr marL="0" indent="0">
              <a:buNone/>
            </a:pPr>
            <a:r>
              <a:rPr lang="en-US" dirty="0"/>
              <a:t>Yes, if prior you type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alias.undo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-commit 'reset --soft HEAD^'</a:t>
            </a:r>
          </a:p>
          <a:p>
            <a:pPr marL="0" indent="0">
              <a:buNone/>
            </a:pPr>
            <a:r>
              <a:rPr lang="en-US" dirty="0"/>
              <a:t>Another way: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--soft HEAD~1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2683B-DCA7-B74C-8DEF-0200C8C6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33F3-DA23-F44D-8ECD-1DE2BF15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4022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did this and added too much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</a:p>
          <a:p>
            <a:pPr marL="0" indent="0">
              <a:buNone/>
            </a:pPr>
            <a:r>
              <a:rPr lang="en-US" dirty="0"/>
              <a:t>Here is how you can extricate yourself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--cached .</a:t>
            </a:r>
          </a:p>
          <a:p>
            <a:pPr marL="0" indent="0">
              <a:buNone/>
            </a:pPr>
            <a:r>
              <a:rPr lang="en-US" dirty="0"/>
              <a:t>In the future, you may do ‘add’ interactively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-n .</a:t>
            </a:r>
          </a:p>
          <a:p>
            <a:pPr marL="0" indent="0">
              <a:buNone/>
            </a:pPr>
            <a:r>
              <a:rPr lang="en-US" dirty="0"/>
              <a:t>Try this: create a file, add it, then undo the staging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039D-1F1D-1444-A8AD-1F2FEAB8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F407-B4C1-8D44-A075-85122E93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961410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go to a previous commit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0d1d (start of your hash)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Careful! To go back and delete all subsequent commits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0d1d (start of the commit hash)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A7599-3EE7-3B49-9811-0AAF8690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9342-4969-C04F-89F9-28C35E15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7069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Server-based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PVCS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SourceSafe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Subversion</a:t>
            </a:r>
          </a:p>
          <a:p>
            <a:pPr>
              <a:lnSpc>
                <a:spcPct val="150000"/>
              </a:lnSpc>
            </a:pPr>
            <a:r>
              <a:rPr lang="en-US" dirty="0"/>
              <a:t>Distributed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Git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Mercurial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9C47-98C4-854D-8B61-B78992F7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80D6-D890-5946-B5DE-2453ECF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5077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Merge and Conflict resolution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7" y="1215221"/>
            <a:ext cx="5084640" cy="50846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4CD97-ABC9-2E4B-9C60-C171FC82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718E-1F77-BF42-AD6B-AB3D9B1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663649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How merge conflicts happen</a:t>
            </a:r>
          </a:p>
          <a:p>
            <a:pPr>
              <a:lnSpc>
                <a:spcPct val="300000"/>
              </a:lnSpc>
            </a:pPr>
            <a:r>
              <a:rPr lang="en-US" dirty="0"/>
              <a:t>Preventing merge conflicts</a:t>
            </a:r>
          </a:p>
          <a:p>
            <a:pPr>
              <a:lnSpc>
                <a:spcPct val="300000"/>
              </a:lnSpc>
            </a:pPr>
            <a:r>
              <a:rPr lang="en-US" dirty="0"/>
              <a:t>How to resolve a merge conflict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D9259-D769-8948-A433-1AAF89EE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87EF-A7B1-254B-97F0-0A3CB44F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40816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merge conflicts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Change a file in one branch</a:t>
            </a:r>
          </a:p>
          <a:p>
            <a:r>
              <a:rPr lang="en-US" sz="1800" dirty="0"/>
              <a:t>Chart the same file in another branch – same line!</a:t>
            </a:r>
          </a:p>
          <a:p>
            <a:r>
              <a:rPr lang="en-US" sz="1800" dirty="0"/>
              <a:t>Now merge one branch into the other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branch1 –b – now edit the file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branch2 –b – now edit the file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merge branch1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Auto-merging &lt;your-file&gt;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&lt;your file&gt;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24EB-ACAA-5148-9CDE-B640BDAF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E7E0-5CC4-5F42-AC1B-94CB9EE8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52830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a merge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writes markers in the file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You edit that file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6E71D-2E12-904B-9131-9C4BFD3E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6154-675A-7D40-A21D-C95E8C00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44417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message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On branch branch1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You have unmerged paths.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(fix conflicts and run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Unmerged paths: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..." to mark resolution)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both modified:      &lt;your file&gt;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changes added to commit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add" and/or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295BC-F718-2E4B-A34E-7B2060FA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80E6B-AB66-9B4F-85F4-6DEAFD2A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494291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events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branch-a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6CA1-0FF5-7A4B-B268-9E9CD70B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1CD7-72D0-4E4E-B632-0E3B6F51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910335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06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ED302-6871-C640-A92C-D3917F6C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DB8B-783B-E54C-B651-0C800BD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75267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Go with small iterations, in a branch, then merge and delete that branch</a:t>
            </a:r>
          </a:p>
          <a:p>
            <a:pPr lvl="1"/>
            <a:r>
              <a:rPr lang="en-US" dirty="0"/>
              <a:t>Do not forget to pull often</a:t>
            </a:r>
          </a:p>
          <a:p>
            <a:r>
              <a:rPr lang="en-US" dirty="0"/>
              <a:t>Advanced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rebase</a:t>
            </a:r>
            <a:r>
              <a:rPr lang="en-US" dirty="0"/>
              <a:t>. </a:t>
            </a:r>
            <a:r>
              <a:rPr lang="en-US" dirty="0" err="1"/>
              <a:t>Git</a:t>
            </a:r>
            <a:r>
              <a:rPr lang="en-US" dirty="0"/>
              <a:t> will:</a:t>
            </a:r>
          </a:p>
          <a:p>
            <a:pPr lvl="1"/>
            <a:r>
              <a:rPr lang="en-US" dirty="0"/>
              <a:t>Undo (unwind your commits)</a:t>
            </a:r>
          </a:p>
          <a:p>
            <a:pPr lvl="1"/>
            <a:r>
              <a:rPr lang="en-US" dirty="0"/>
              <a:t>Pull remote commits</a:t>
            </a:r>
          </a:p>
          <a:p>
            <a:pPr lvl="1"/>
            <a:r>
              <a:rPr lang="en-US" dirty="0"/>
              <a:t>Replay your local commits</a:t>
            </a:r>
          </a:p>
          <a:p>
            <a:pPr lvl="1"/>
            <a:r>
              <a:rPr lang="en-US" dirty="0"/>
              <a:t>You fix the conflicts if any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rebase continue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2070-673E-CC4C-B990-62034A3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EA795-C8BC-B44B-8414-3F9FB22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2613375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tags</a:t>
            </a:r>
            <a:r>
              <a:rPr lang="en-US" dirty="0"/>
              <a:t> - symbolic names for a given </a:t>
            </a:r>
            <a:r>
              <a:rPr lang="en-US" i="1" dirty="0"/>
              <a:t>revision</a:t>
            </a:r>
            <a:r>
              <a:rPr lang="en-US" dirty="0"/>
              <a:t>. They always point to the same object (usually: to the same revision); they do not change.</a:t>
            </a:r>
          </a:p>
          <a:p>
            <a:pPr fontAlgn="base"/>
            <a:r>
              <a:rPr lang="en-US" b="1" dirty="0"/>
              <a:t>branches</a:t>
            </a:r>
            <a:r>
              <a:rPr lang="en-US" dirty="0"/>
              <a:t> - symbolic names for </a:t>
            </a:r>
            <a:r>
              <a:rPr lang="en-US" i="1" dirty="0"/>
              <a:t>line of development</a:t>
            </a:r>
            <a:r>
              <a:rPr lang="en-US" dirty="0"/>
              <a:t>. New commits are created on top of branch. The branch pointer naturally advances, pointing to newer and newer commits.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B7708-EE7A-1E45-8350-44CD10D9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2AA09-BD97-8448-9C29-11668D4F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350841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Van Gogh. Siesta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1218874"/>
            <a:ext cx="7255492" cy="536568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CFD8F-469C-C145-A0EA-65F6F8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2236-E614-604E-8D19-04451EC2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8764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 little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2005: Linux using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2005: </a:t>
            </a:r>
            <a:r>
              <a:rPr lang="en-US" dirty="0" err="1"/>
              <a:t>BitKeeper</a:t>
            </a:r>
            <a:r>
              <a:rPr lang="en-US" dirty="0"/>
              <a:t> unfriends Linux</a:t>
            </a:r>
          </a:p>
          <a:p>
            <a:r>
              <a:rPr lang="en-US" dirty="0"/>
              <a:t>Linus Torvalds and team design </a:t>
            </a:r>
            <a:r>
              <a:rPr lang="en-US" dirty="0" err="1"/>
              <a:t>Git</a:t>
            </a:r>
            <a:r>
              <a:rPr lang="en-US" dirty="0"/>
              <a:t> (uncouth person)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Simple design</a:t>
            </a:r>
          </a:p>
          <a:p>
            <a:pPr lvl="1"/>
            <a:r>
              <a:rPr lang="en-US" dirty="0"/>
              <a:t>Support for non-linear development</a:t>
            </a:r>
          </a:p>
          <a:p>
            <a:pPr lvl="1"/>
            <a:r>
              <a:rPr lang="en-US" dirty="0"/>
              <a:t>Distributed (you can work on the plane)</a:t>
            </a:r>
          </a:p>
          <a:p>
            <a:pPr lvl="1"/>
            <a:r>
              <a:rPr lang="en-US" dirty="0"/>
              <a:t>Handle large projects efficiently (speed and data size)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77194-6E0C-2C41-9D08-C16C806C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606F7-FFA3-5B4C-B4EC-A5B0A25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649410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" y="1600200"/>
            <a:ext cx="4395658" cy="25210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79" y="1600200"/>
            <a:ext cx="2962343" cy="4667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402" y="4623515"/>
            <a:ext cx="439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Painted late in life</a:t>
            </a:r>
          </a:p>
          <a:p>
            <a:r>
              <a:rPr lang="en-US" dirty="0"/>
              <a:t>Copied after Millet</a:t>
            </a:r>
          </a:p>
          <a:p>
            <a:r>
              <a:rPr lang="en-US" dirty="0"/>
              <a:t>Added his own </a:t>
            </a:r>
            <a:r>
              <a:rPr lang="en-US"/>
              <a:t>artistic intensity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27C69-08D8-034A-BFD6-A1E475FD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0517-1DAC-8E4A-943C-671017AE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3462152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Git</a:t>
            </a:r>
            <a:r>
              <a:rPr lang="en-US" dirty="0"/>
              <a:t> has no branch security</a:t>
            </a:r>
          </a:p>
          <a:p>
            <a:pPr fontAlgn="base"/>
            <a:r>
              <a:rPr lang="en-US" dirty="0"/>
              <a:t>Anyone can work in his friend’s branch, then commit</a:t>
            </a:r>
          </a:p>
          <a:p>
            <a:pPr fontAlgn="base"/>
            <a:r>
              <a:rPr lang="en-US" dirty="0"/>
              <a:t>How do you add not-trusted developers to the team?	</a:t>
            </a:r>
          </a:p>
          <a:p>
            <a:pPr lvl="1" fontAlgn="base"/>
            <a:r>
              <a:rPr lang="en-US" dirty="0"/>
              <a:t>New developers may be given read-only access</a:t>
            </a:r>
          </a:p>
          <a:p>
            <a:pPr lvl="1" fontAlgn="base"/>
            <a:r>
              <a:rPr lang="en-US" dirty="0"/>
              <a:t>Then will fork the project but won’t be able to commit the changes</a:t>
            </a:r>
          </a:p>
          <a:p>
            <a:pPr lvl="1" fontAlgn="base"/>
            <a:r>
              <a:rPr lang="en-US" dirty="0"/>
              <a:t>They then issues a </a:t>
            </a:r>
            <a:r>
              <a:rPr lang="en-US" dirty="0" err="1"/>
              <a:t>git</a:t>
            </a:r>
            <a:r>
              <a:rPr lang="en-US" dirty="0"/>
              <a:t> pull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3D0EE-4714-5641-8ECD-4ADE190D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05AB2-DD48-4E44-B7BA-F3FA1A87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479723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07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https://github.com/elephantscale/HI-labs/tree/master/git/lab07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749F8-BB16-FB49-BDCE-8F60A6D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0806-0436-8B44-8DDA-3FDD50CC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96392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– Linus Torvalds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123154"/>
            <a:ext cx="7653853" cy="57403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F4B17-1EC4-FC42-9B9F-71B8A827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6924-1B64-3A41-9E1B-2E3590D4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5963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5" y="1600200"/>
            <a:ext cx="4762500" cy="2124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9" y="4020221"/>
            <a:ext cx="47625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7008" y="1931831"/>
            <a:ext cx="282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255" y="4481848"/>
            <a:ext cx="232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823" y="6323527"/>
            <a:ext cx="6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5CE03-A313-3E47-8AD0-20F632BA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60B909-9E57-BE44-BE48-0964E98D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1630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Key concepts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Working Copy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Index/Staging area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Blobs, Trees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Cloning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Remotes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Pulling + Pushing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Local history vs. Public history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7474-CD80-AB49-B236-19BF5FF8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3D6F-AD2A-8C48-A4E7-CE62F68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2019</a:t>
            </a:r>
          </a:p>
        </p:txBody>
      </p:sp>
    </p:spTree>
    <p:extLst>
      <p:ext uri="{BB962C8B-B14F-4D97-AF65-F5344CB8AC3E}">
        <p14:creationId xmlns:p14="http://schemas.microsoft.com/office/powerpoint/2010/main" val="237515623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20251</TotalTime>
  <Words>2391</Words>
  <Application>Microsoft Macintosh PowerPoint</Application>
  <PresentationFormat>On-screen Show (4:3)</PresentationFormat>
  <Paragraphs>477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Corbel</vt:lpstr>
      <vt:lpstr>Courier New</vt:lpstr>
      <vt:lpstr>Helvetica</vt:lpstr>
      <vt:lpstr>Rockwell</vt:lpstr>
      <vt:lpstr>Wingdings</vt:lpstr>
      <vt:lpstr>Advantage</vt:lpstr>
      <vt:lpstr> Git for Developers</vt:lpstr>
      <vt:lpstr>Agenda</vt:lpstr>
      <vt:lpstr>Section - Terminology</vt:lpstr>
      <vt:lpstr>What is Version Control?</vt:lpstr>
      <vt:lpstr>Version control system examples</vt:lpstr>
      <vt:lpstr>Aside: a little history</vt:lpstr>
      <vt:lpstr>Cartoon – Linus Torvalds</vt:lpstr>
      <vt:lpstr>What’s the difference?</vt:lpstr>
      <vt:lpstr>Terminology</vt:lpstr>
      <vt:lpstr>How we will approach the terms</vt:lpstr>
      <vt:lpstr>Repository</vt:lpstr>
      <vt:lpstr>Working copy</vt:lpstr>
      <vt:lpstr>Index and Staging areas</vt:lpstr>
      <vt:lpstr>Blobs, Trees</vt:lpstr>
      <vt:lpstr>Lab 01 – Install git</vt:lpstr>
      <vt:lpstr>Put and get values</vt:lpstr>
      <vt:lpstr>Lab 02</vt:lpstr>
      <vt:lpstr>Cloning</vt:lpstr>
      <vt:lpstr>Lab 03</vt:lpstr>
      <vt:lpstr>Cloning vs ‘checkout’</vt:lpstr>
      <vt:lpstr>Remotes</vt:lpstr>
      <vt:lpstr>Pulling + Pushing</vt:lpstr>
      <vt:lpstr>Lab 04</vt:lpstr>
      <vt:lpstr>Local history vs. Public history</vt:lpstr>
      <vt:lpstr>Section – Basic Git Operations</vt:lpstr>
      <vt:lpstr>Viewing a commit in UI</vt:lpstr>
      <vt:lpstr>Switching branches</vt:lpstr>
      <vt:lpstr>Switching branches – practical scenario</vt:lpstr>
      <vt:lpstr>Morning</vt:lpstr>
      <vt:lpstr>Afternoon</vt:lpstr>
      <vt:lpstr>Lab 05</vt:lpstr>
      <vt:lpstr>Section: making changes, staging, and committing</vt:lpstr>
      <vt:lpstr>Making changes, staging and committing – in-depth look</vt:lpstr>
      <vt:lpstr>Staging a commit </vt:lpstr>
      <vt:lpstr>Making a commit</vt:lpstr>
      <vt:lpstr>Commits</vt:lpstr>
      <vt:lpstr>Commit features</vt:lpstr>
      <vt:lpstr>How does branching and merging work</vt:lpstr>
      <vt:lpstr>This is where you start</vt:lpstr>
      <vt:lpstr>Prepare to work on your feature</vt:lpstr>
      <vt:lpstr>Commit your new changes</vt:lpstr>
      <vt:lpstr>Work on hotfix</vt:lpstr>
      <vt:lpstr>Merge hotfix</vt:lpstr>
      <vt:lpstr>And now, clean up!</vt:lpstr>
      <vt:lpstr>Pushing your change</vt:lpstr>
      <vt:lpstr>Pushing – do not use force</vt:lpstr>
      <vt:lpstr>Undoing latest local commit</vt:lpstr>
      <vt:lpstr>Undo staging</vt:lpstr>
      <vt:lpstr>Revert commit</vt:lpstr>
      <vt:lpstr>Section: Merge and Conflict resolution</vt:lpstr>
      <vt:lpstr>Merge and Conflict resolution</vt:lpstr>
      <vt:lpstr>How merge conflicts happen</vt:lpstr>
      <vt:lpstr>How to resolve a merge conflict</vt:lpstr>
      <vt:lpstr>Conflict message example</vt:lpstr>
      <vt:lpstr>What you will see</vt:lpstr>
      <vt:lpstr>Lab 06</vt:lpstr>
      <vt:lpstr>Preventing merge conflicts</vt:lpstr>
      <vt:lpstr>Tagging</vt:lpstr>
      <vt:lpstr>Vincent Van Gogh. Siesta</vt:lpstr>
      <vt:lpstr>Detail</vt:lpstr>
      <vt:lpstr>Pull requests</vt:lpstr>
      <vt:lpstr>Lab 07</vt:lpstr>
    </vt:vector>
  </TitlesOfParts>
  <Company>Hadoop Illuminated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Developers</dc:title>
  <dc:creator>Sujee Maniyam;Mark Kerzner</dc:creator>
  <cp:lastModifiedBy>Mark Kerzner</cp:lastModifiedBy>
  <cp:revision>1081</cp:revision>
  <dcterms:created xsi:type="dcterms:W3CDTF">2012-07-29T16:24:35Z</dcterms:created>
  <dcterms:modified xsi:type="dcterms:W3CDTF">2019-11-05T21:33:21Z</dcterms:modified>
</cp:coreProperties>
</file>