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" Type="http://schemas.openxmlformats.org/officeDocument/2006/relationships/handoutMaster" Target="handoutMasters/handoutMaster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" Type="http://schemas.openxmlformats.org/officeDocument/2006/relationships/commentAuthors" Target="commentAuthors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" Type="http://schemas.openxmlformats.org/officeDocument/2006/relationships/presProps" Target="presProps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Guidelines</a:t>
            </a:r>
          </a:p>
          <a:p>
            <a:r>
              <a:t>Iterative</a:t>
            </a:r>
          </a:p>
          <a:p>
            <a:r>
              <a:t>Summarizing</a:t>
            </a:r>
          </a:p>
          <a:p>
            <a:r>
              <a:t>Inferring</a:t>
            </a:r>
          </a:p>
          <a:p>
            <a:r>
              <a:t>Expanding</a:t>
            </a:r>
          </a:p>
          <a:p>
            <a:r>
              <a:t>The Chat Format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Effective Prompting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 2 Tactic 1: Multi-step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</a:t>
            </a:r>
          </a:p>
          <a:p/>
          <a:p/>
          <a:p/>
          <a:p>
            <a:r>
              <a:t> Benefit:</a:t>
            </a:r>
          </a:p>
          <a:p>
            <a:pPr lvl="1"/>
            <a:r>
              <a:t> Reduces errors in complex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57404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 2 Tactic 2: Self-Verification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Ask the model to solve the problem and compare.</a:t>
            </a:r>
          </a:p>
          <a:p>
            <a:r>
              <a:t> Example:</a:t>
            </a:r>
          </a:p>
          <a:p/>
          <a:p/>
          <a:p>
            <a:r>
              <a:t> Application:</a:t>
            </a:r>
          </a:p>
          <a:p>
            <a:pPr lvl="1"/>
            <a:r>
              <a:t> Validation of reasoning and results.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109220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Limitations: Hallucinations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</a:t>
            </a:r>
          </a:p>
          <a:p>
            <a:pPr lvl="1"/>
            <a:r>
              <a:t> "AeroGlide UltraSlim Smart Toothbrush by Boie" - invented product.</a:t>
            </a:r>
          </a:p>
          <a:p>
            <a:r>
              <a:t> Key Insight:</a:t>
            </a:r>
          </a:p>
          <a:p>
            <a:pPr lvl="1"/>
            <a:r>
              <a:t> Cross-check AI outputs for factual accuracy.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Try new prompt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Guidelines
</a:t>
            </a:r>
            <a:r>
              <a:rPr b="1"/>
              <a:t>Iterative
</a:t>
            </a:r>
            <a:r>
              <a:t>Summarizing
</a:t>
            </a:r>
            <a:r>
              <a:t>Inferring
</a:t>
            </a:r>
            <a:r>
              <a:t>Expanding
</a:t>
            </a:r>
            <a:r>
              <a:t>The Chat Format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Iterative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Focus:</a:t>
            </a:r>
          </a:p>
          <a:p>
            <a:pPr lvl="1"/>
            <a:r>
              <a:t> Generate effective product descriptions from technical fact sheets.</a:t>
            </a:r>
          </a:p>
          <a:p>
            <a:pPr lvl="1"/>
            <a:r>
              <a:t> Address challenges such as length, relevance, and organization.</a:t>
            </a:r>
          </a:p>
          <a:p>
            <a:pPr lvl="1"/>
            <a:r>
              <a:t> Tailor outputs for specific audiences like furniture retailers.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Generate Product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Input: Fact sheet for a mid-century-inspired office chair.</a:t>
            </a:r>
          </a:p>
          <a:p>
            <a:r>
              <a:t> Task: Create a retail website description.</a:t>
            </a:r>
          </a:p>
          <a:p>
            <a:r>
              <a:t> Example prompt: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0048"/>
            <a:ext cx="107696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Issue 1: Text is Too Long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Challenge:</a:t>
            </a:r>
          </a:p>
          <a:p>
            <a:pPr lvl="1"/>
            <a:r>
              <a:t> Descriptions can exceed the desired word count or character limit.</a:t>
            </a:r>
          </a:p>
          <a:p>
            <a:r>
              <a:t> Solution:</a:t>
            </a:r>
          </a:p>
          <a:p>
            <a:pPr lvl="1"/>
            <a:r>
              <a:t> Specify limits such as "50 words" or "3 sentences."</a:t>
            </a:r>
          </a:p>
          <a:p>
            <a:r>
              <a:t> Example: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7872"/>
            <a:ext cx="68072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Issue 2: Focus on Relevant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Challenge:</a:t>
            </a:r>
          </a:p>
          <a:p>
            <a:pPr lvl="1"/>
            <a:r>
              <a:t> Initial descriptions may emphasize less relevant aspects.</a:t>
            </a:r>
          </a:p>
          <a:p>
            <a:r>
              <a:t> Solution:</a:t>
            </a:r>
          </a:p>
          <a:p>
            <a:pPr lvl="1"/>
            <a:r>
              <a:t> Instruct the model to focus on key materials or construction details.</a:t>
            </a:r>
          </a:p>
          <a:p>
            <a:r>
              <a:t> Example: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6783"/>
            <a:ext cx="95504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Issue 3: Include a Table of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Challenge:</a:t>
            </a:r>
          </a:p>
          <a:p>
            <a:pPr lvl="1"/>
            <a:r>
              <a:t> Audience requires clear dimensions in tabular format.</a:t>
            </a:r>
          </a:p>
          <a:p>
            <a:r>
              <a:t> Solution:</a:t>
            </a:r>
          </a:p>
          <a:p>
            <a:pPr lvl="1"/>
            <a:r>
              <a:t> Generate descriptions with an appended HTML table.</a:t>
            </a:r>
          </a:p>
          <a:p>
            <a:r>
              <a:t> Example: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8960"/>
            <a:ext cx="112268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rPr b="1"/>
              <a:t>Guidelines
</a:t>
            </a:r>
            <a:r>
              <a:t>Iterative
</a:t>
            </a:r>
            <a:r>
              <a:t>Summarizing
</a:t>
            </a:r>
            <a:r>
              <a:t>Inferring
</a:t>
            </a:r>
            <a:r>
              <a:t>Expanding
</a:t>
            </a:r>
            <a:r>
              <a:t>The Chat Format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Guidelines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HTML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HTML for product descriptions: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1788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Test and refine prompts to align with audience needs.</a:t>
            </a:r>
          </a:p>
          <a:p>
            <a:r>
              <a:t> Incorporate specific requests like IDs or formatting styles.</a:t>
            </a:r>
          </a:p>
          <a:p>
            <a:r>
              <a:t> Adjust for tone, technical depth, and visual layout.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Guidelines
</a:t>
            </a:r>
            <a:r>
              <a:t>Iterative
</a:t>
            </a:r>
            <a:r>
              <a:rPr b="1"/>
              <a:t>Summarizing
</a:t>
            </a:r>
            <a:r>
              <a:t>Inferring
</a:t>
            </a:r>
            <a:r>
              <a:t>Expanding
</a:t>
            </a:r>
            <a:r>
              <a:t>The Chat Format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Summarizing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Topic: Summarizing content effectively using AI.</a:t>
            </a:r>
          </a:p>
          <a:p>
            <a:r>
              <a:t> Purpose: Learn how to extract key insights from complex documents.</a:t>
            </a:r>
          </a:p>
          <a:p>
            <a:r>
              <a:t> Applications:</a:t>
            </a:r>
          </a:p>
          <a:p>
            <a:pPr lvl="1"/>
            <a:r>
              <a:t> Quick comprehension.</a:t>
            </a:r>
          </a:p>
          <a:p>
            <a:pPr lvl="1"/>
            <a:r>
              <a:t> Simplified communication.</a:t>
            </a:r>
          </a:p>
          <a:p>
            <a:pPr lvl="1"/>
            <a:r>
              <a:t> Enhanced productivity.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Principles of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Focus on the main idea.</a:t>
            </a:r>
          </a:p>
          <a:p>
            <a:r>
              <a:t> Eliminate unnecessary details.</a:t>
            </a:r>
          </a:p>
          <a:p>
            <a:r>
              <a:t> Adapt summaries for specific audiences.</a:t>
            </a:r>
          </a:p>
          <a:p>
            <a:r>
              <a:t> Use structured formats like lists or tables.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Case: Summarizing Technical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 Product fact sheets, research papers, or technical guides.</a:t>
            </a:r>
          </a:p>
          <a:p>
            <a:r>
              <a:t> Challenges:</a:t>
            </a:r>
          </a:p>
          <a:p>
            <a:pPr lvl="1"/>
            <a:r>
              <a:t> Dense, detailed information.</a:t>
            </a:r>
          </a:p>
          <a:p>
            <a:pPr lvl="1"/>
            <a:r>
              <a:t> Varying audience needs (technical vs. non-technical).</a:t>
            </a:r>
          </a:p>
          <a:p>
            <a:r>
              <a:t> AI Role:</a:t>
            </a:r>
          </a:p>
          <a:p>
            <a:pPr lvl="1"/>
            <a:r>
              <a:t> Automates the summarization process.</a:t>
            </a:r>
          </a:p>
          <a:p>
            <a:pPr lvl="1"/>
            <a:r>
              <a:t> Ensures clarity and conciseness.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Techniques in AI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Extractive Summarization:</a:t>
            </a:r>
          </a:p>
          <a:p>
            <a:pPr lvl="1"/>
            <a:r>
              <a:t> Pulls key sentences or phrases from the original text.</a:t>
            </a:r>
          </a:p>
          <a:p>
            <a:r>
              <a:t> Abstractive Summarization:</a:t>
            </a:r>
          </a:p>
          <a:p>
            <a:pPr lvl="1"/>
            <a:r>
              <a:t> Generates new sentences to convey the core message.</a:t>
            </a:r>
          </a:p>
          <a:p>
            <a:r>
              <a:t> Hybrid Models:</a:t>
            </a:r>
          </a:p>
          <a:p>
            <a:pPr lvl="1"/>
            <a:r>
              <a:t> Combines extraction and abstraction for nuanced summaries.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Input: Technical fact sheet for an office chair.</a:t>
            </a:r>
          </a:p>
          <a:p>
            <a:r>
              <a:t> Task: Generate a concise product description.</a:t>
            </a:r>
          </a:p>
          <a:p>
            <a:r>
              <a:t> Key Features:</a:t>
            </a:r>
          </a:p>
          <a:p>
            <a:pPr lvl="1"/>
            <a:r>
              <a:t> Material details.</a:t>
            </a:r>
          </a:p>
          <a:p>
            <a:pPr lvl="1"/>
            <a:r>
              <a:t> Dimensions and specifications.</a:t>
            </a:r>
          </a:p>
          <a:p>
            <a:pPr lvl="1"/>
            <a:r>
              <a:t> Adaptation to retailer or end-user needs.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Addressing Common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Text is too long:</a:t>
            </a:r>
          </a:p>
          <a:p>
            <a:pPr lvl="1"/>
            <a:r>
              <a:t> Limit output by words, sentences, or characters.</a:t>
            </a:r>
          </a:p>
          <a:p>
            <a:r>
              <a:t> Focus on the wrong details:</a:t>
            </a:r>
          </a:p>
          <a:p>
            <a:pPr lvl="1"/>
            <a:r>
              <a:t> Specify important aspects (e.g., materials, features).</a:t>
            </a:r>
          </a:p>
          <a:p>
            <a:r>
              <a:t> Lack of clarity:</a:t>
            </a:r>
          </a:p>
          <a:p>
            <a:pPr lvl="1"/>
            <a:r>
              <a:t> Use structured prompts for better results.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Experimentation and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Test various prompts for optimal output.</a:t>
            </a:r>
          </a:p>
          <a:p>
            <a:r>
              <a:t> Adjust summarization based on:</a:t>
            </a:r>
          </a:p>
          <a:p>
            <a:pPr lvl="1"/>
            <a:r>
              <a:t> Audience.</a:t>
            </a:r>
          </a:p>
          <a:p>
            <a:pPr lvl="1"/>
            <a:r>
              <a:t> Context.</a:t>
            </a:r>
          </a:p>
          <a:p>
            <a:pPr lvl="1"/>
            <a:r>
              <a:t> Desired output format (e.g., list, table, prose).</a:t>
            </a:r>
          </a:p>
          <a:p>
            <a:r>
              <a:t> Leverage AI’s flexibility for diverse use cases.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Topic: Effective Prompting Techniques for Language Models</a:t>
            </a:r>
          </a:p>
          <a:p>
            <a:r>
              <a:t> Focus:</a:t>
            </a:r>
          </a:p>
          <a:p>
            <a:pPr lvl="1"/>
            <a:r>
              <a:t> Principles of clear communication with AI models</a:t>
            </a:r>
          </a:p>
          <a:p>
            <a:pPr lvl="1"/>
            <a:r>
              <a:t> Tactics to improve AI interaction</a:t>
            </a:r>
          </a:p>
          <a:p>
            <a:pPr lvl="1"/>
            <a:r>
              <a:t> Practical examples and structured outputs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AI-powered summarization saves time and effort.</a:t>
            </a:r>
          </a:p>
          <a:p>
            <a:r>
              <a:t> Tailored techniques ensure relevance and clarity.</a:t>
            </a:r>
          </a:p>
          <a:p>
            <a:r>
              <a:t> Experiment with prompts to refine summaries.</a:t>
            </a:r>
          </a:p>
          <a:p>
            <a:r>
              <a:t> Applications span technical, creative, and general domains.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Guidelines
</a:t>
            </a:r>
            <a:r>
              <a:t>Iterative
</a:t>
            </a:r>
            <a:r>
              <a:t>Summarizing
</a:t>
            </a:r>
            <a:r>
              <a:rPr b="1"/>
              <a:t>Inferring
</a:t>
            </a:r>
            <a:r>
              <a:t>Expanding
</a:t>
            </a:r>
            <a:r>
              <a:t>The Chat Format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Inferring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Sentiment and Topics in Text Data</a:t>
            </a:r>
          </a:p>
          <a:p>
            <a:r>
              <a:t> Learn how to infer sentiment and topics from text.</a:t>
            </a:r>
          </a:p>
          <a:p>
            <a:r>
              <a:t> Explore product reviews and news articles.</a:t>
            </a:r>
          </a:p>
          <a:p>
            <a:r>
              <a:t> Utilize OpenAI’s LLM models for analysis.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necessary libraries:</a:t>
            </a:r>
          </a:p>
          <a:p>
            <a:pPr lvl="1"/>
            <a:r>
              <a:rPr>
                <a:latin typeface="Courier New"/>
              </a:rPr>
              <a:t> openai</a:t>
            </a:r>
            <a:r>
              <a:t> for API interactions.</a:t>
            </a:r>
          </a:p>
          <a:p>
            <a:pPr lvl="1"/>
            <a:r>
              <a:rPr>
                <a:latin typeface="Courier New"/>
              </a:rPr>
              <a:t> dotenv</a:t>
            </a:r>
            <a:r>
              <a:t> for environment variable management.</a:t>
            </a:r>
          </a:p>
          <a:p>
            <a:r>
              <a:t> Load API keys securely:</a:t>
            </a:r>
          </a:p>
          <a:p>
            <a:pPr lvl="1"/>
            <a:r>
              <a:t> Use</a:t>
            </a:r>
            <a:r>
              <a:rPr>
                <a:latin typeface="Courier New"/>
              </a:rPr>
              <a:t> .env</a:t>
            </a:r>
            <a:r>
              <a:t> files to manage credentials.</a:t>
            </a:r>
          </a:p>
          <a:p>
            <a:r>
              <a:t> Define the model:</a:t>
            </a:r>
          </a:p>
          <a:p>
            <a:pPr lvl="1"/>
            <a:r>
              <a:t> Assign the preferred LLM model to</a:t>
            </a:r>
            <a:r>
              <a:rPr>
                <a:latin typeface="Courier New"/>
              </a:rPr>
              <a:t> MODEL</a:t>
            </a:r>
            <a: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Define the</a:t>
            </a:r>
            <a:r>
              <a:rPr>
                <a:latin typeface="Courier New"/>
              </a:rPr>
              <a:t> get_completion</a:t>
            </a:r>
            <a:r>
              <a:t> function:</a:t>
            </a:r>
          </a:p>
          <a:p>
            <a:pPr lvl="1"/>
            <a:r>
              <a:t> Takes a prompt and uses OpenAI's API to generate responses.</a:t>
            </a:r>
          </a:p>
          <a:p>
            <a:pPr lvl="1"/>
            <a:r>
              <a:t> Sends structured user prompts as</a:t>
            </a:r>
            <a:r>
              <a:rPr>
                <a:latin typeface="Courier New"/>
              </a:rPr>
              <a:t> messages</a:t>
            </a:r>
            <a:r>
              <a:t> .</a:t>
            </a:r>
          </a:p>
          <a:p>
            <a:pPr lvl="1"/>
            <a:r>
              <a:t> Customizable</a:t>
            </a:r>
            <a:r>
              <a:rPr>
                <a:latin typeface="Courier New"/>
              </a:rPr>
              <a:t> temperature</a:t>
            </a:r>
            <a:r>
              <a:t> for output diversity.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Review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Analyze the following product review text: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171030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Expand analysis:</a:t>
            </a:r>
          </a:p>
          <a:p>
            <a:r>
              <a:t> Apply similar techniques to news articles.</a:t>
            </a:r>
          </a:p>
          <a:p>
            <a:r>
              <a:t> Broaden insights with topic extraction.</a:t>
            </a:r>
          </a:p>
          <a:p>
            <a:r>
              <a:t> Explore advanced LLM capabilities:</a:t>
            </a:r>
          </a:p>
          <a:p>
            <a:r>
              <a:t> Fine-tune temperature and prompt engineering.</a:t>
            </a:r>
          </a:p>
          <a:p>
            <a:r>
              <a:t> Integrate into larger workflows for text analysis.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Guidelines
</a:t>
            </a:r>
            <a:r>
              <a:t>Iterative
</a:t>
            </a:r>
            <a:r>
              <a:t>Summarizing
</a:t>
            </a:r>
            <a:r>
              <a:t>Inferring
</a:t>
            </a:r>
            <a:r>
              <a:rPr b="1"/>
              <a:t>Expanding
</a:t>
            </a:r>
            <a:r>
              <a:t>The Chat Format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Expanding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Generating Customized Customer Responses</a:t>
            </a:r>
          </a:p>
          <a:p>
            <a:pPr lvl="1"/>
            <a:r>
              <a:t> Generate tailored customer service emails.</a:t>
            </a:r>
          </a:p>
          <a:p>
            <a:pPr lvl="1"/>
            <a:r>
              <a:t> Respond effectively to customer reviews and sentiments.</a:t>
            </a:r>
          </a:p>
          <a:p>
            <a:pPr lvl="1"/>
            <a:r>
              <a:t> Leverage Large Language Models (LLMs) to automate and personalize communications.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key libraries:</a:t>
            </a:r>
          </a:p>
          <a:p>
            <a:pPr lvl="1"/>
            <a:r>
              <a:rPr>
                <a:latin typeface="Courier New"/>
              </a:rPr>
              <a:t> openai</a:t>
            </a:r>
            <a:r>
              <a:t> for API interactions.</a:t>
            </a:r>
          </a:p>
          <a:p>
            <a:pPr lvl="1"/>
            <a:r>
              <a:rPr>
                <a:latin typeface="Courier New"/>
              </a:rPr>
              <a:t> dotenv</a:t>
            </a:r>
            <a:r>
              <a:t> for securely loading environment variables.</a:t>
            </a:r>
          </a:p>
          <a:p>
            <a:r>
              <a:t> Secure API credentials:</a:t>
            </a:r>
          </a:p>
          <a:p>
            <a:pPr lvl="1"/>
            <a:r>
              <a:t> Use</a:t>
            </a:r>
            <a:r>
              <a:rPr>
                <a:latin typeface="Courier New"/>
              </a:rPr>
              <a:t> .env</a:t>
            </a:r>
            <a:r>
              <a:t> files for managing sensitive information.</a:t>
            </a:r>
          </a:p>
          <a:p>
            <a:r>
              <a:t> Assign the model:</a:t>
            </a:r>
          </a:p>
          <a:p>
            <a:pPr lvl="1"/>
            <a:r>
              <a:t> Define your LLM model in the variable</a:t>
            </a:r>
            <a:r>
              <a:rPr>
                <a:latin typeface="Courier New"/>
              </a:rPr>
              <a:t> MODEL</a:t>
            </a:r>
            <a: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 1: Write Clear and Specific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Avoid short or vague prompts.</a:t>
            </a:r>
          </a:p>
          <a:p>
            <a:r>
              <a:t> Provide detailed and unambiguous instructions.</a:t>
            </a:r>
          </a:p>
          <a:p>
            <a:r>
              <a:t> Benefits:</a:t>
            </a:r>
          </a:p>
          <a:p>
            <a:pPr lvl="1"/>
            <a:r>
              <a:t> Better context understanding.</a:t>
            </a:r>
          </a:p>
          <a:p>
            <a:pPr lvl="1"/>
            <a:r>
              <a:t> More accurate and relevant responses.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Define the</a:t>
            </a:r>
            <a:r>
              <a:rPr>
                <a:latin typeface="Courier New"/>
              </a:rPr>
              <a:t> get_completion</a:t>
            </a:r>
            <a:r>
              <a:t> function:</a:t>
            </a:r>
          </a:p>
          <a:p>
            <a:pPr lvl="1"/>
            <a:r>
              <a:t> Inputs a prompt and communicates with OpenAI's API.</a:t>
            </a:r>
          </a:p>
          <a:p>
            <a:pPr lvl="1"/>
            <a:r>
              <a:t> Processes structured</a:t>
            </a:r>
            <a:r>
              <a:rPr>
                <a:latin typeface="Courier New"/>
              </a:rPr>
              <a:t> messages</a:t>
            </a:r>
            <a:r>
              <a:t> for tailored responses.</a:t>
            </a:r>
          </a:p>
          <a:p>
            <a:pPr lvl="1"/>
            <a:r>
              <a:t> Adjustable</a:t>
            </a:r>
            <a:r>
              <a:rPr>
                <a:latin typeface="Courier New"/>
              </a:rPr>
              <a:t> temperature</a:t>
            </a:r>
            <a:r>
              <a:t> for varying creativity in outputs.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Customizing Customer Replies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Automate responses based on inferred sentiment.</a:t>
            </a:r>
          </a:p>
          <a:p>
            <a:r>
              <a:t> Example:</a:t>
            </a:r>
          </a:p>
          <a:p>
            <a:pPr lvl="1"/>
            <a:r>
              <a:t> Sentiment:</a:t>
            </a:r>
            <a:r>
              <a:rPr b="1"/>
              <a:t> Negative</a:t>
            </a:r>
          </a:p>
          <a:p>
            <a:pPr lvl="1"/>
            <a:r>
              <a:t> Customer Review (about a blender):</a:t>
            </a:r>
          </a:p>
          <a:p/>
          <a:p>
            <a:r>
              <a:t> Generate empathetic and constructive responses addressing specific concerns.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0048"/>
            <a:ext cx="8915400" cy="7981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Expand use cases:</a:t>
            </a:r>
          </a:p>
          <a:p>
            <a:pPr lvl="1"/>
            <a:r>
              <a:t> Automate replies for diverse products and services.</a:t>
            </a:r>
          </a:p>
          <a:p>
            <a:pPr lvl="1"/>
            <a:r>
              <a:t> Adapt tone and content to align with customer sentiment.</a:t>
            </a:r>
          </a:p>
          <a:p>
            <a:r>
              <a:t> Enhance workflows:</a:t>
            </a:r>
          </a:p>
          <a:p>
            <a:pPr lvl="1"/>
            <a:r>
              <a:t> Integrate response generation into customer support pipelines.</a:t>
            </a:r>
          </a:p>
          <a:p>
            <a:pPr lvl="1"/>
            <a:r>
              <a:t> Experiment with more creative and domain-specific responses.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Guidelines
</a:t>
            </a:r>
            <a:r>
              <a:t>Iterative
</a:t>
            </a:r>
            <a:r>
              <a:t>Summarizing
</a:t>
            </a:r>
            <a:r>
              <a:t>Inferring
</a:t>
            </a:r>
            <a:r>
              <a:t>Expanding
</a:t>
            </a:r>
            <a:r>
              <a:rPr b="1"/>
              <a:t>The Chat Format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The Chat Format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Personalized and Specialized Chatbots</a:t>
            </a:r>
          </a:p>
          <a:p>
            <a:r>
              <a:t> Explore extended conversations using the chat format.</a:t>
            </a:r>
          </a:p>
          <a:p>
            <a:r>
              <a:t> Create chatbots personalized for specific tasks or behaviors.</a:t>
            </a:r>
          </a:p>
          <a:p>
            <a:r>
              <a:t> Leverage Large Language Models (LLMs) for dynamic interaction.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required libraries:</a:t>
            </a:r>
          </a:p>
          <a:p>
            <a:pPr lvl="1"/>
            <a:r>
              <a:rPr>
                <a:latin typeface="Courier New"/>
              </a:rPr>
              <a:t> openai</a:t>
            </a:r>
            <a:r>
              <a:t> for API communication.</a:t>
            </a:r>
          </a:p>
          <a:p>
            <a:pPr lvl="1"/>
            <a:r>
              <a:rPr>
                <a:latin typeface="Courier New"/>
              </a:rPr>
              <a:t> dotenv</a:t>
            </a:r>
            <a:r>
              <a:t> for secure management of API keys.</a:t>
            </a:r>
          </a:p>
          <a:p>
            <a:r>
              <a:t> Configure environment variables:</a:t>
            </a:r>
          </a:p>
          <a:p>
            <a:pPr lvl="1"/>
            <a:r>
              <a:t> Use</a:t>
            </a:r>
            <a:r>
              <a:rPr>
                <a:latin typeface="Courier New"/>
              </a:rPr>
              <a:t> .env</a:t>
            </a:r>
            <a:r>
              <a:t> files to store sensitive information.</a:t>
            </a:r>
          </a:p>
          <a:p>
            <a:r>
              <a:t> Assign the preferred model:</a:t>
            </a:r>
          </a:p>
          <a:p>
            <a:pPr lvl="1"/>
            <a:r>
              <a:t> Define</a:t>
            </a:r>
            <a:r>
              <a:rPr>
                <a:latin typeface="Courier New"/>
              </a:rPr>
              <a:t> MODEL</a:t>
            </a:r>
            <a:r>
              <a:t> for chatbot responses.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Define</a:t>
            </a:r>
            <a:r>
              <a:rPr>
                <a:latin typeface="Courier New"/>
              </a:rPr>
              <a:t> get_completion</a:t>
            </a:r>
            <a:r>
              <a:t> :</a:t>
            </a:r>
          </a:p>
          <a:p>
            <a:pPr lvl="1"/>
            <a:r>
              <a:t> Accepts a prompt and interacts with OpenAI’s API.</a:t>
            </a:r>
          </a:p>
          <a:p>
            <a:pPr lvl="1"/>
            <a:r>
              <a:t> Generates responses based on user input.</a:t>
            </a:r>
          </a:p>
          <a:p>
            <a:r>
              <a:t> Define</a:t>
            </a:r>
            <a:r>
              <a:rPr>
                <a:latin typeface="Courier New"/>
              </a:rPr>
              <a:t> get_completion_from_messages</a:t>
            </a:r>
            <a:r>
              <a:t> :</a:t>
            </a:r>
          </a:p>
          <a:p>
            <a:pPr lvl="1"/>
            <a:r>
              <a:t> Processes a sequence of conversation messages.</a:t>
            </a:r>
          </a:p>
          <a:p>
            <a:pPr lvl="1"/>
            <a:r>
              <a:t> Supports continuity in chatbot interactions.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Chatbot in Shakespearean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Conversation setup:</a:t>
            </a:r>
          </a:p>
          <a:p>
            <a:pPr lvl="1"/>
            <a:r>
              <a:t> Role: "You are an assistant that speaks like Shakespeare."</a:t>
            </a:r>
          </a:p>
          <a:p>
            <a:r>
              <a:t> Example interaction: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0048"/>
            <a:ext cx="86360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Customization and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Create specialized assistants:</a:t>
            </a:r>
          </a:p>
          <a:p>
            <a:r>
              <a:t> Define system roles for behavior control.</a:t>
            </a:r>
          </a:p>
          <a:p>
            <a:r>
              <a:t> Tailor responses to specific contexts (e.g., humor, professionalism).</a:t>
            </a:r>
          </a:p>
          <a:p>
            <a:r>
              <a:t> Use temperature parameter to adjust creativity:</a:t>
            </a:r>
          </a:p>
          <a:p>
            <a:r>
              <a:t> Higher values for more random responses.</a:t>
            </a:r>
          </a:p>
          <a:p>
            <a:r>
              <a:t> Lower values for deterministic outputs.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 system roles:</a:t>
            </a:r>
          </a:p>
          <a:p>
            <a:r>
              <a:t> Design bots for teaching, storytelling, or technical support.</a:t>
            </a:r>
          </a:p>
          <a:p>
            <a:r>
              <a:t> Enhance conversational depth:</a:t>
            </a:r>
          </a:p>
          <a:p>
            <a:r>
              <a:t> Utilize</a:t>
            </a:r>
            <a:r>
              <a:rPr>
                <a:latin typeface="Courier New"/>
              </a:rPr>
              <a:t> get_completion_from_messages</a:t>
            </a:r>
            <a:r>
              <a:t> for context-aware dialogues.</a:t>
            </a:r>
          </a:p>
          <a:p>
            <a:r>
              <a:t> Explore integrations:</a:t>
            </a:r>
          </a:p>
          <a:p>
            <a:r>
              <a:t> Embed chatbots into websites, applications, or customer service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 1 Tactic 1: Use Delimiters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Delimiters clearly indicate distinct parts of the input.</a:t>
            </a:r>
          </a:p>
          <a:p>
            <a:r>
              <a:t> Examples:</a:t>
            </a:r>
          </a:p>
          <a:p>
            <a:pPr lvl="1"/>
            <a:r>
              <a:t> Backticks: ```</a:t>
            </a:r>
          </a:p>
          <a:p>
            <a:pPr lvl="1"/>
            <a:r>
              <a:t> Quotes: """ or ""</a:t>
            </a:r>
          </a:p>
          <a:p>
            <a:pPr lvl="1"/>
            <a:r>
              <a:t> Tags:</a:t>
            </a:r>
            <a:r>
              <a:rPr>
                <a:latin typeface="Courier New"/>
              </a:rPr>
              <a:t> &lt;tag&gt;</a:t>
            </a:r>
            <a:r>
              <a:t> and</a:t>
            </a:r>
            <a:r>
              <a:rPr>
                <a:latin typeface="Courier New"/>
              </a:rPr>
              <a:t> &lt;/tag&gt;</a:t>
            </a:r>
          </a:p>
          <a:p>
            <a:r>
              <a:t> Code Example: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6783"/>
            <a:ext cx="101600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 1 Tactic 2: Ask for Structured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Request output in formats like JSON or HTML.</a:t>
            </a:r>
          </a:p>
          <a:p>
            <a:r>
              <a:t> Code Example:</a:t>
            </a:r>
          </a:p>
          <a:p/>
          <a:p/>
          <a:p>
            <a:r>
              <a:t> Benefit:</a:t>
            </a:r>
          </a:p>
          <a:p>
            <a:pPr lvl="1"/>
            <a:r>
              <a:t> Makes parsing and automation easier.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107696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 1 Tactic 3: Check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Ensure AI validates requirements.</a:t>
            </a:r>
          </a:p>
          <a:p>
            <a:r>
              <a:t> Example:</a:t>
            </a:r>
          </a:p>
          <a:p>
            <a:pPr lvl="1"/>
            <a:r>
              <a:t> Rewriting a recipe into structured steps.</a:t>
            </a:r>
          </a:p>
          <a:p>
            <a:r>
              <a:t> Code Example: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0048"/>
            <a:ext cx="72644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 1 Tactic 4: Few-shot Prompting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Provide examples in the prompt to guide the model.</a:t>
            </a:r>
          </a:p>
          <a:p>
            <a:r>
              <a:t> Example: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63500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 2: Give the Model Time to “Think”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Encourage multi-step problem-solving.</a:t>
            </a:r>
          </a:p>
          <a:p>
            <a:r>
              <a:t> Specify logical steps explicitly.</a:t>
            </a:r>
          </a:p>
          <a:p>
            <a:r>
              <a:t> Example Tasks:</a:t>
            </a:r>
          </a:p>
          <a:p>
            <a:pPr lvl="1"/>
            <a:r>
              <a:t> Summarization.</a:t>
            </a:r>
          </a:p>
          <a:p>
            <a:pPr lvl="1"/>
            <a:r>
              <a:t> Translation.</a:t>
            </a:r>
          </a:p>
          <a:p>
            <a:pPr lvl="1"/>
            <a:r>
              <a:t> Counting items in text.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