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" Type="http://schemas.openxmlformats.org/officeDocument/2006/relationships/commentAuthors" Target="commentAuthors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</a:t>
            </a:r>
          </a:p>
          <a:p>
            <a:r>
              <a:t>Manipulating CSV Files</a:t>
            </a:r>
          </a:p>
          <a:p>
            <a:r>
              <a:t>Working with SQL Databases</a:t>
            </a:r>
          </a:p>
          <a:p>
            <a:r>
              <a:t>Integrating Azure OpenAI</a:t>
            </a:r>
          </a:p>
          <a:p>
            <a:r>
              <a:t>Enhancing SQL 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Your First AI Database Agent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interact with CSV data files using Python.</a:t>
            </a:r>
          </a:p>
          <a:p>
            <a:r>
              <a:t> Key steps covered:</a:t>
            </a:r>
          </a:p>
          <a:p>
            <a:pPr lvl="1"/>
            <a:r>
              <a:t> Reading CSV files into Python.</a:t>
            </a:r>
          </a:p>
          <a:p>
            <a:pPr lvl="1"/>
            <a:r>
              <a:t> Manipulating data using pandas.</a:t>
            </a:r>
          </a:p>
          <a:p>
            <a:pPr lvl="1"/>
            <a:r>
              <a:t> Writing processed data back to a CSV file.</a:t>
            </a:r>
          </a:p>
          <a:p>
            <a:pPr lvl="1"/>
            <a:r>
              <a:t> Handling edge cases such as missing or malformed data.</a:t>
            </a:r>
          </a:p>
          <a:p>
            <a:r>
              <a:rPr b="1"/>
              <a:t> Why CSV manipulation is essential</a:t>
            </a:r>
            <a:r>
              <a:t> :</a:t>
            </a:r>
          </a:p>
          <a:p>
            <a:pPr lvl="1"/>
            <a:r>
              <a:t> CSV files are a common format for data exchange in analytics, making this a vital skill.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/>
          <a:p/>
          <a:p>
            <a:r>
              <a:rPr b="1"/>
              <a:t> Why pandas</a:t>
            </a:r>
            <a:r>
              <a:t> :</a:t>
            </a:r>
          </a:p>
          <a:p>
            <a:pPr lvl="1"/>
            <a:r>
              <a:t> Pandas simplifies reading, processing, and analyzing structured data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892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rPr b="1"/>
              <a:t> Why this is critical</a:t>
            </a:r>
            <a:r>
              <a:t> :</a:t>
            </a:r>
          </a:p>
          <a:p>
            <a:pPr lvl="1"/>
            <a:r>
              <a:t> Ensures your program handles unexpected scenarios gracefully, improving reliability.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8552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Filter rows where the "Age" column is greater than 30.</a:t>
            </a:r>
          </a:p>
          <a:p/>
          <a:p>
            <a:r>
              <a:rPr b="1"/>
              <a:t> Additional operations</a:t>
            </a:r>
            <a:r>
              <a:t> :</a:t>
            </a:r>
          </a:p>
          <a:p>
            <a:pPr lvl="1"/>
            <a:r>
              <a:t> Renaming columns:</a:t>
            </a:r>
          </a:p>
          <a:p/>
          <a:p>
            <a:r>
              <a:t> Adding new columns:</a:t>
            </a:r>
          </a:p>
          <a:p/>
          <a:p>
            <a:r>
              <a:rPr b="1"/>
              <a:t> Key takeaway</a:t>
            </a:r>
            <a:r>
              <a:t> :</a:t>
            </a:r>
          </a:p>
          <a:p>
            <a:pPr lvl="1"/>
            <a:r>
              <a:t> Data manipulation allows for creating more meaningful datasets tailored to specific use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5588000" cy="7874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960"/>
            <a:ext cx="100076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6783"/>
            <a:ext cx="6197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to a New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Save processed data to a new CSV file:</a:t>
            </a:r>
          </a:p>
          <a:p/>
          <a:p>
            <a:r>
              <a:t> Ensure UTF-8 encoding for compatibility:</a:t>
            </a:r>
          </a:p>
          <a:p/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Exporting clean, processed data ensures compatibility and usability in downstream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11379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additional operations:</a:t>
            </a:r>
          </a:p>
          <a:p>
            <a:pPr lvl="1"/>
            <a:r>
              <a:t> Data aggregation (e.g., group by categories).</a:t>
            </a:r>
          </a:p>
          <a:p>
            <a:pPr lvl="1"/>
            <a:r>
              <a:t> Sorting, ranking, and deduplication.</a:t>
            </a:r>
          </a:p>
          <a:p>
            <a:r>
              <a:t> Automate CSV processing in workflows using Python scripts or cron jobs.</a:t>
            </a:r>
          </a:p>
          <a:p>
            <a:r>
              <a:t> Visualize data trends using libraries like Matplotlib or Seaborn.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Automating and visualizing data insights drives efficiency and informed decision-making.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t>Manipulating CSV Files
</a:t>
            </a:r>
            <a:r>
              <a:rPr b="1"/>
              <a:t>Working with SQL Databases
</a:t>
            </a:r>
            <a:r>
              <a:t>Integrating Azure OpenAI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Working with SQL Databases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connect and interact with SQL databases using Python.</a:t>
            </a:r>
          </a:p>
          <a:p>
            <a:r>
              <a:t> Key steps covered:</a:t>
            </a:r>
          </a:p>
          <a:p>
            <a:pPr lvl="1"/>
            <a:r>
              <a:t> Setting up a connection to a SQL database.</a:t>
            </a:r>
          </a:p>
          <a:p>
            <a:pPr lvl="1"/>
            <a:r>
              <a:t> Executing queries to retrieve and manipulate data.</a:t>
            </a:r>
          </a:p>
          <a:p>
            <a:pPr lvl="1"/>
            <a:r>
              <a:t> Using pandas for data analysis with SQL results.</a:t>
            </a:r>
          </a:p>
          <a:p>
            <a:r>
              <a:rPr b="1"/>
              <a:t> Why SQL is foundational</a:t>
            </a:r>
            <a:r>
              <a:t> :</a:t>
            </a:r>
          </a:p>
          <a:p>
            <a:pPr lvl="1"/>
            <a:r>
              <a:t> SQL is critical for managing and querying structured data in most real-world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/>
          <a:p>
            <a:r>
              <a:rPr b="1"/>
              <a:t> What this enables</a:t>
            </a:r>
            <a:r>
              <a:t> :</a:t>
            </a:r>
          </a:p>
          <a:p>
            <a:pPr lvl="1"/>
            <a:r>
              <a:t> Combines database interactions with data manipulation for end-to-end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42164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Connections form the bridge between Python and your database for seamless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1788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Setup
</a:t>
            </a:r>
            <a:r>
              <a:t>Manipulating CSV Files
</a:t>
            </a:r>
            <a:r>
              <a:t>Working with SQL Databases
</a:t>
            </a:r>
            <a:r>
              <a:t>Integrating Azure OpenAI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Structuring data in tables is the backbone of relational database design.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112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Insert rows into the</a:t>
            </a:r>
            <a:r>
              <a:rPr>
                <a:latin typeface="Courier New"/>
              </a:rPr>
              <a:t> users</a:t>
            </a:r>
            <a:r>
              <a:t> table:</a:t>
            </a:r>
          </a:p>
          <a:p/>
          <a:p/>
          <a:p>
            <a:r>
              <a:rPr b="1"/>
              <a:t> Why it’s useful</a:t>
            </a:r>
            <a:r>
              <a:t> :</a:t>
            </a:r>
          </a:p>
          <a:p>
            <a:pPr lvl="1"/>
            <a:r>
              <a:t> Populating tables with data enables queries and analytics on real-world datasets.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5504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Retrieve data from the table:</a:t>
            </a:r>
          </a:p>
          <a:p/>
          <a:p>
            <a:r>
              <a:rPr b="1"/>
              <a:t> Key takeaway</a:t>
            </a:r>
            <a:r>
              <a:t> :</a:t>
            </a:r>
          </a:p>
          <a:p>
            <a:pPr lvl="1"/>
            <a:r>
              <a:t> Querying allows extracting meaningful insights from your database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398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pandas for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Read SQL query results into a pandas DataFrame:</a:t>
            </a:r>
          </a:p>
          <a:p/>
          <a:p>
            <a:r>
              <a:t> Perform pandas operations on the retrieved data:</a:t>
            </a:r>
          </a:p>
          <a:p/>
          <a:p>
            <a:r>
              <a:rPr b="1"/>
              <a:t> Why combine SQL and pandas</a:t>
            </a:r>
            <a:r>
              <a:t> :</a:t>
            </a:r>
          </a:p>
          <a:p>
            <a:pPr lvl="1"/>
            <a:r>
              <a:t> It bridges structured database storage with powerful Python-based data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398000" cy="7874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54356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Close the database connection to free resources:</a:t>
            </a:r>
          </a:p>
          <a:p/>
          <a:p>
            <a:r>
              <a:rPr b="1"/>
              <a:t> Best practice</a:t>
            </a:r>
            <a:r>
              <a:t> :</a:t>
            </a:r>
          </a:p>
          <a:p>
            <a:pPr lvl="1"/>
            <a:r>
              <a:t> Always release database connections to prevent resource leaks and ensure system stability.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345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advanced SQL operations:</a:t>
            </a:r>
          </a:p>
          <a:p>
            <a:pPr lvl="1"/>
            <a:r>
              <a:t> Joins, nested queries, and window functions.</a:t>
            </a:r>
          </a:p>
          <a:p>
            <a:pPr lvl="1"/>
            <a:r>
              <a:t> Using ORMs like SQLAlchemy for complex applications.</a:t>
            </a:r>
          </a:p>
          <a:p>
            <a:r>
              <a:t> Optimize database performance:</a:t>
            </a:r>
          </a:p>
          <a:p>
            <a:pPr lvl="1"/>
            <a:r>
              <a:t> Indexing and query optimization.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Mastery of SQL and database management is essential for scalable and efficient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t>Manipulating CSV Files
</a:t>
            </a:r>
            <a:r>
              <a:t>Working with SQL Databases
</a:t>
            </a:r>
            <a:r>
              <a:rPr b="1"/>
              <a:t>Integrating Azure OpenAI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Integrating Azure OpenAI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the Azure OpenAI Function Calling feature.</a:t>
            </a:r>
          </a:p>
          <a:p>
            <a:r>
              <a:t> Key steps covered:</a:t>
            </a:r>
          </a:p>
          <a:p>
            <a:pPr lvl="1"/>
            <a:r>
              <a:t> Setting up an Azure OpenAI environment.</a:t>
            </a:r>
          </a:p>
          <a:p>
            <a:pPr lvl="1"/>
            <a:r>
              <a:t> Registering and invoking serverless functions.</a:t>
            </a:r>
          </a:p>
          <a:p>
            <a:pPr lvl="1"/>
            <a:r>
              <a:t> Integrating with external APIs and services.</a:t>
            </a:r>
          </a:p>
          <a:p>
            <a:r>
              <a:rPr b="1"/>
              <a:t> Why use function calling</a:t>
            </a:r>
            <a:r>
              <a:t> :</a:t>
            </a:r>
          </a:p>
          <a:p>
            <a:pPr lvl="1"/>
            <a:r>
              <a:t> Enables automation of workflows and seamless integration with external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>
            <a:r>
              <a:t> Load environment variables securely using dotenv:</a:t>
            </a:r>
          </a:p>
          <a:p>
            <a:r>
              <a:t> Set up Azure credentials: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87884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Azure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Initialize the OpenAI client:</a:t>
            </a:r>
          </a:p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Sets up your application to interact with Azure OpenAI services programmatically.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312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build and interact with an AI agent using LangChain.</a:t>
            </a:r>
          </a:p>
          <a:p>
            <a:r>
              <a:t> Key steps covered:</a:t>
            </a:r>
          </a:p>
          <a:p>
            <a:pPr lvl="1"/>
            <a:r>
              <a:t> Connecting to the Azure OpenAI endpoint.</a:t>
            </a:r>
          </a:p>
          <a:p>
            <a:pPr lvl="1"/>
            <a:r>
              <a:t> Preparing prompts for interaction.</a:t>
            </a:r>
          </a:p>
          <a:p>
            <a:pPr lvl="1"/>
            <a:r>
              <a:t> Receiving and processing model responses.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AI agents automate repetitive tasks and improve efficiency in real-world applications like translation and summarization.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a function for specific tasks:</a:t>
            </a:r>
          </a:p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Custom functions enable modular, reusable components in larger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40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Function with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Register the function:</a:t>
            </a:r>
          </a:p>
          <a:p/>
          <a:p>
            <a:r>
              <a:rPr b="1"/>
              <a:t> Why register functions</a:t>
            </a:r>
            <a:r>
              <a:t> :</a:t>
            </a:r>
          </a:p>
          <a:p>
            <a:pPr lvl="1"/>
            <a:r>
              <a:t> It provides a structured way to integrate external logic into Azure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1788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Call the registered function:</a:t>
            </a:r>
          </a:p>
          <a:p/>
          <a:p/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Function calling automates repetitive tasks, enabling efficient processing at scale.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783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Azure Function capabilities:</a:t>
            </a:r>
          </a:p>
          <a:p>
            <a:pPr lvl="1"/>
            <a:r>
              <a:t> Register advanced functions for data analysis and transformation.</a:t>
            </a:r>
          </a:p>
          <a:p>
            <a:pPr lvl="1"/>
            <a:r>
              <a:t> Integrate with cloud-hosted databases and APIs.</a:t>
            </a:r>
          </a:p>
          <a:p>
            <a:r>
              <a:t> Build end-to-end workflows with serverless architecture.</a:t>
            </a:r>
          </a:p>
          <a:p>
            <a:r>
              <a:rPr b="1"/>
              <a:t> Real-world impact</a:t>
            </a:r>
            <a:r>
              <a:t> :</a:t>
            </a:r>
          </a:p>
          <a:p>
            <a:pPr lvl="1"/>
            <a:r>
              <a:t> Azure Function Calling unlocks scalable, real-time automation for enterprise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t>Manipulating CSV Files
</a:t>
            </a:r>
            <a:r>
              <a:t>Working with SQL Databases
</a:t>
            </a:r>
            <a:r>
              <a:t>Integrating Azure OpenAI
</a:t>
            </a:r>
            <a:r>
              <a:rPr b="1"/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Enhancing SQL Interactions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Assistant APIs to interact with SQL databases efficiently.</a:t>
            </a:r>
          </a:p>
          <a:p>
            <a:r>
              <a:t> Key steps covered:</a:t>
            </a:r>
          </a:p>
          <a:p>
            <a:pPr lvl="1"/>
            <a:r>
              <a:t> Setting up and authenticating the Assistant API.</a:t>
            </a:r>
          </a:p>
          <a:p>
            <a:pPr lvl="1"/>
            <a:r>
              <a:t> Querying SQL databases using natural language.</a:t>
            </a:r>
          </a:p>
          <a:p>
            <a:pPr lvl="1"/>
            <a:r>
              <a:t> Automating data retrieval and updates with API workflows.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Natural language interfaces simplify complex database interactions for non-technical users.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/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Ensures secure configuration for API-based SQL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892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Authenticating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Authenticate with the Assistant API using API keys:</a:t>
            </a:r>
          </a:p>
          <a:p/>
          <a:p/>
          <a:p>
            <a:r>
              <a:rPr b="1"/>
              <a:t> Why authentication</a:t>
            </a:r>
            <a:r>
              <a:t> :</a:t>
            </a:r>
          </a:p>
          <a:p>
            <a:pPr lvl="1"/>
            <a:r>
              <a:t> Secures access to the API, ensuring only authorized users can interact with your database.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Send a SQL query to the Assistant API:</a:t>
            </a:r>
          </a:p>
          <a:p/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The API enables seamless execution of complex SQL queries with minimal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8813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Automate SQL queries with natural language inputs:</a:t>
            </a:r>
          </a:p>
          <a:p/>
          <a:p/>
          <a:p>
            <a:r>
              <a:rPr b="1"/>
              <a:t> Why this is valuable</a:t>
            </a:r>
            <a:r>
              <a:t> :</a:t>
            </a:r>
          </a:p>
          <a:p>
            <a:pPr lvl="1"/>
            <a:r>
              <a:t> Automating query workflows reduces manual effort and accelerates data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600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/>
          <a:p/>
          <a:p/>
          <a:p>
            <a:r>
              <a:rPr b="1"/>
              <a:t> What you’ll learn</a:t>
            </a:r>
            <a:r>
              <a:t> :</a:t>
            </a:r>
          </a:p>
          <a:p>
            <a:pPr lvl="1"/>
            <a:r>
              <a:t> How to set up your Python environment to interact with Azure OpenAI using LangChain.</a:t>
            </a:r>
          </a:p>
          <a:p>
            <a:pPr lvl="1"/>
            <a:r>
              <a:t> Securely manage sensitive data like API keys and credentials without hardcoding them in your scripts.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0264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Expand capabilities with advanced features:</a:t>
            </a:r>
          </a:p>
          <a:p>
            <a:pPr lvl="1"/>
            <a:r>
              <a:t> Automate data pipelines using API queries.</a:t>
            </a:r>
          </a:p>
          <a:p>
            <a:pPr lvl="1"/>
            <a:r>
              <a:t> Build dashboards to visualize query results in real time.</a:t>
            </a:r>
          </a:p>
          <a:p>
            <a:r>
              <a:t> Ensure secure database operations:</a:t>
            </a:r>
          </a:p>
          <a:p>
            <a:pPr lvl="1"/>
            <a:r>
              <a:t> Validate queries to prevent injection attacks.</a:t>
            </a:r>
          </a:p>
          <a:p>
            <a:pPr lvl="1"/>
            <a:r>
              <a:t> Use role-based access control.</a:t>
            </a:r>
          </a:p>
          <a:p>
            <a:r>
              <a:rPr b="1"/>
              <a:t> Why it’s critical</a:t>
            </a:r>
            <a:r>
              <a:t> :</a:t>
            </a:r>
          </a:p>
          <a:p>
            <a:pPr lvl="1"/>
            <a:r>
              <a:t> Secure, automated SQL workflows empower businesses to derive insights efficiently and safely.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Azure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Initialize the Azure OpenAI model:</a:t>
            </a:r>
          </a:p>
          <a:p/>
          <a:p/>
          <a:p/>
          <a:p>
            <a:r>
              <a:rPr b="1"/>
              <a:t> Key concept</a:t>
            </a:r>
            <a:r>
              <a:t> :</a:t>
            </a:r>
          </a:p>
          <a:p>
            <a:pPr lvl="1"/>
            <a:r>
              <a:t> Establishing a connection is the first step to leveraging the power of Azure OpenAI for building AI agents.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7028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your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your input message:</a:t>
            </a:r>
          </a:p>
          <a:p/>
          <a:p/>
          <a:p>
            <a:r>
              <a:rPr b="1"/>
              <a:t> Why prompts matter</a:t>
            </a:r>
            <a:r>
              <a:t> :</a:t>
            </a:r>
          </a:p>
          <a:p>
            <a:pPr lvl="1"/>
            <a:r>
              <a:t> Clear and specific prompts help AI agents deliver accurate and contextually relevant outputs.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007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Engaging the model to receive a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Invoke the model with your prompt:</a:t>
            </a:r>
          </a:p>
          <a:p/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The AI model processes your input prompt and generates responses in both French and Spanish.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892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prompts:</a:t>
            </a:r>
          </a:p>
          <a:p>
            <a:pPr lvl="1"/>
            <a:r>
              <a:t> Translation</a:t>
            </a:r>
          </a:p>
          <a:p>
            <a:pPr lvl="1"/>
            <a:r>
              <a:t> Summarization</a:t>
            </a:r>
          </a:p>
          <a:p>
            <a:pPr lvl="1"/>
            <a:r>
              <a:t> Creative writing</a:t>
            </a:r>
          </a:p>
          <a:p>
            <a:r>
              <a:t> Extend the agent’s functionality:</a:t>
            </a:r>
          </a:p>
          <a:p>
            <a:pPr lvl="1"/>
            <a:r>
              <a:t> Connect to APIs for real-world applications.</a:t>
            </a:r>
          </a:p>
          <a:p>
            <a:pPr lvl="1"/>
            <a:r>
              <a:t> Incorporate context-based interactions using LangChain tools.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Expanding functionality enhances your AI agent’s adaptability for diverse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rPr b="1"/>
              <a:t>Manipulating CSV Files
</a:t>
            </a:r>
            <a:r>
              <a:t>Working with SQL Databases
</a:t>
            </a:r>
            <a:r>
              <a:t>Integrating Azure OpenAI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Manipulating CSV Files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